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3"/>
  </p:notesMasterIdLst>
  <p:handoutMasterIdLst>
    <p:handoutMasterId r:id="rId34"/>
  </p:handoutMasterIdLst>
  <p:sldIdLst>
    <p:sldId id="260" r:id="rId4"/>
    <p:sldId id="400" r:id="rId5"/>
    <p:sldId id="309" r:id="rId6"/>
    <p:sldId id="407" r:id="rId7"/>
    <p:sldId id="408" r:id="rId8"/>
    <p:sldId id="426" r:id="rId9"/>
    <p:sldId id="321" r:id="rId10"/>
    <p:sldId id="382" r:id="rId11"/>
    <p:sldId id="386" r:id="rId12"/>
    <p:sldId id="381" r:id="rId13"/>
    <p:sldId id="421" r:id="rId14"/>
    <p:sldId id="422" r:id="rId15"/>
    <p:sldId id="388" r:id="rId16"/>
    <p:sldId id="423" r:id="rId17"/>
    <p:sldId id="390" r:id="rId18"/>
    <p:sldId id="410" r:id="rId19"/>
    <p:sldId id="411" r:id="rId20"/>
    <p:sldId id="412" r:id="rId21"/>
    <p:sldId id="413" r:id="rId22"/>
    <p:sldId id="414" r:id="rId23"/>
    <p:sldId id="416" r:id="rId24"/>
    <p:sldId id="417" r:id="rId25"/>
    <p:sldId id="419" r:id="rId26"/>
    <p:sldId id="418" r:id="rId27"/>
    <p:sldId id="420" r:id="rId28"/>
    <p:sldId id="424" r:id="rId29"/>
    <p:sldId id="425" r:id="rId30"/>
    <p:sldId id="427" r:id="rId31"/>
    <p:sldId id="415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AEF"/>
    <a:srgbClr val="C9D3F1"/>
    <a:srgbClr val="DDDDDD"/>
    <a:srgbClr val="D6DAE0"/>
    <a:srgbClr val="D1E0E5"/>
    <a:srgbClr val="CFD5E7"/>
    <a:srgbClr val="D3D9E3"/>
    <a:srgbClr val="DADBDC"/>
    <a:srgbClr val="ECEA98"/>
    <a:srgbClr val="E6E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-meteo.oma.be\roeland\multiregression\EESC_WMO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94672158208193"/>
          <c:y val="1.963985092077337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50721420643732E-2"/>
          <c:y val="0.10965630114566285"/>
          <c:w val="0.8867924528301887"/>
          <c:h val="0.78723404255319152"/>
        </c:manualLayout>
      </c:layout>
      <c:scatterChart>
        <c:scatterStyle val="smoothMarker"/>
        <c:varyColors val="0"/>
        <c:ser>
          <c:idx val="0"/>
          <c:order val="0"/>
          <c:tx>
            <c:v>EESC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[EESC_WMO2010.xls]Data!$S$9:$S$69</c:f>
              <c:numCache>
                <c:formatCode>General</c:formatCode>
                <c:ptCount val="61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</c:numCache>
            </c:numRef>
          </c:xVal>
          <c:yVal>
            <c:numRef>
              <c:f>[EESC_WMO2010.xls]Data!$R$9:$R$69</c:f>
              <c:numCache>
                <c:formatCode>0.00</c:formatCode>
                <c:ptCount val="61"/>
                <c:pt idx="0">
                  <c:v>550.95399999999995</c:v>
                </c:pt>
                <c:pt idx="1">
                  <c:v>562.37400000000002</c:v>
                </c:pt>
                <c:pt idx="2">
                  <c:v>573.79399999999998</c:v>
                </c:pt>
                <c:pt idx="3">
                  <c:v>585.21399999999994</c:v>
                </c:pt>
                <c:pt idx="4">
                  <c:v>596.63400000000001</c:v>
                </c:pt>
                <c:pt idx="5">
                  <c:v>608.05400000000009</c:v>
                </c:pt>
                <c:pt idx="6">
                  <c:v>624.83999999999992</c:v>
                </c:pt>
                <c:pt idx="7">
                  <c:v>641.62599999999998</c:v>
                </c:pt>
                <c:pt idx="8">
                  <c:v>658.41200000000003</c:v>
                </c:pt>
                <c:pt idx="9">
                  <c:v>675.19799999999998</c:v>
                </c:pt>
                <c:pt idx="10">
                  <c:v>691.98399999999992</c:v>
                </c:pt>
                <c:pt idx="11">
                  <c:v>719.46767999999997</c:v>
                </c:pt>
                <c:pt idx="12">
                  <c:v>746.95136000000002</c:v>
                </c:pt>
                <c:pt idx="13">
                  <c:v>774.43503999999996</c:v>
                </c:pt>
                <c:pt idx="14">
                  <c:v>801.91871999999989</c:v>
                </c:pt>
                <c:pt idx="15">
                  <c:v>829.40239999999994</c:v>
                </c:pt>
                <c:pt idx="16">
                  <c:v>872.6382000000001</c:v>
                </c:pt>
                <c:pt idx="17">
                  <c:v>915.87400000000002</c:v>
                </c:pt>
                <c:pt idx="18">
                  <c:v>959.10979999999995</c:v>
                </c:pt>
                <c:pt idx="19">
                  <c:v>1002.3456000000001</c:v>
                </c:pt>
                <c:pt idx="20">
                  <c:v>1045.5814</c:v>
                </c:pt>
                <c:pt idx="21">
                  <c:v>1099.0455999999999</c:v>
                </c:pt>
                <c:pt idx="22">
                  <c:v>1152.5098000000003</c:v>
                </c:pt>
                <c:pt idx="23">
                  <c:v>1205.9740000000002</c:v>
                </c:pt>
                <c:pt idx="24">
                  <c:v>1259.4382000000001</c:v>
                </c:pt>
                <c:pt idx="25">
                  <c:v>1312.9023999999999</c:v>
                </c:pt>
                <c:pt idx="26">
                  <c:v>1362.2424000000001</c:v>
                </c:pt>
                <c:pt idx="27">
                  <c:v>1408.6056000000001</c:v>
                </c:pt>
                <c:pt idx="28">
                  <c:v>1454.7669999999998</c:v>
                </c:pt>
                <c:pt idx="29">
                  <c:v>1502.7905999999998</c:v>
                </c:pt>
                <c:pt idx="30">
                  <c:v>1554.2408</c:v>
                </c:pt>
                <c:pt idx="31">
                  <c:v>1604.2534000000001</c:v>
                </c:pt>
                <c:pt idx="32">
                  <c:v>1660.2467999999999</c:v>
                </c:pt>
                <c:pt idx="33">
                  <c:v>1724.0598</c:v>
                </c:pt>
                <c:pt idx="34">
                  <c:v>1786.8355999999999</c:v>
                </c:pt>
                <c:pt idx="35">
                  <c:v>1846.7213999999999</c:v>
                </c:pt>
                <c:pt idx="36">
                  <c:v>1892.0897999999997</c:v>
                </c:pt>
                <c:pt idx="37">
                  <c:v>1927.0018000000002</c:v>
                </c:pt>
                <c:pt idx="38">
                  <c:v>1953.0473999999999</c:v>
                </c:pt>
                <c:pt idx="39">
                  <c:v>1956.848</c:v>
                </c:pt>
                <c:pt idx="40">
                  <c:v>1949.6587999999999</c:v>
                </c:pt>
                <c:pt idx="41">
                  <c:v>1927.904</c:v>
                </c:pt>
                <c:pt idx="42">
                  <c:v>1906.5392000000002</c:v>
                </c:pt>
                <c:pt idx="43">
                  <c:v>1889.37</c:v>
                </c:pt>
                <c:pt idx="44">
                  <c:v>1875.1333999999997</c:v>
                </c:pt>
                <c:pt idx="45">
                  <c:v>1843.7404000000001</c:v>
                </c:pt>
                <c:pt idx="46">
                  <c:v>1814.7581999999998</c:v>
                </c:pt>
                <c:pt idx="47">
                  <c:v>1788.9843999999998</c:v>
                </c:pt>
                <c:pt idx="48">
                  <c:v>1774.1243999999999</c:v>
                </c:pt>
                <c:pt idx="49">
                  <c:v>1755.451</c:v>
                </c:pt>
                <c:pt idx="50">
                  <c:v>1739.3982000000001</c:v>
                </c:pt>
                <c:pt idx="51">
                  <c:v>1721.1384000000003</c:v>
                </c:pt>
                <c:pt idx="52">
                  <c:v>1706.8357999999998</c:v>
                </c:pt>
                <c:pt idx="53">
                  <c:v>1690.4668000000004</c:v>
                </c:pt>
                <c:pt idx="54">
                  <c:v>1668.7588000000001</c:v>
                </c:pt>
                <c:pt idx="55">
                  <c:v>1656.5104000000001</c:v>
                </c:pt>
                <c:pt idx="56">
                  <c:v>1644.4358</c:v>
                </c:pt>
                <c:pt idx="57">
                  <c:v>1632.1072000000001</c:v>
                </c:pt>
                <c:pt idx="58">
                  <c:v>1615.6804</c:v>
                </c:pt>
                <c:pt idx="59">
                  <c:v>1603.2843999999998</c:v>
                </c:pt>
                <c:pt idx="60">
                  <c:v>1590.0714000000003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52224"/>
        <c:axId val="33852800"/>
      </c:scatterChart>
      <c:valAx>
        <c:axId val="33852224"/>
        <c:scaling>
          <c:orientation val="minMax"/>
          <c:max val="2020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Year</a:t>
                </a:r>
              </a:p>
            </c:rich>
          </c:tx>
          <c:layout>
            <c:manualLayout>
              <c:xMode val="edge"/>
              <c:yMode val="edge"/>
              <c:x val="0.51054380864132898"/>
              <c:y val="0.945990152816493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852800"/>
        <c:crosses val="autoZero"/>
        <c:crossBetween val="midCat"/>
      </c:valAx>
      <c:valAx>
        <c:axId val="33852800"/>
        <c:scaling>
          <c:orientation val="minMax"/>
          <c:max val="2000"/>
          <c:min val="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ppt</a:t>
                </a:r>
              </a:p>
            </c:rich>
          </c:tx>
          <c:layout>
            <c:manualLayout>
              <c:xMode val="edge"/>
              <c:yMode val="edge"/>
              <c:x val="6.9962673719981472E-3"/>
              <c:y val="0.52045104067589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852224"/>
        <c:crosses val="autoZero"/>
        <c:crossBetween val="midCat"/>
        <c:majorUnit val="25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A714-446F-45D7-B185-BA21B8870C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8921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C0D7-3F1E-4687-9CB3-11F2CDC330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95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1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1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1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 = </a:t>
            </a:r>
            <a:r>
              <a:rPr lang="en-US" dirty="0" err="1" smtClean="0"/>
              <a:t>Salekhar</a:t>
            </a:r>
            <a:r>
              <a:rPr lang="en-US" dirty="0" smtClean="0"/>
              <a:t>, Siberia,</a:t>
            </a:r>
            <a:r>
              <a:rPr lang="en-US" baseline="0" dirty="0" smtClean="0"/>
              <a:t> Russia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C0D7-3F1E-4687-9CB3-11F2CDC330D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5616" y="692696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46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0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1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3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376243"/>
            <a:ext cx="432048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20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5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1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3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6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7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11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0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72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1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12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" y="5949280"/>
            <a:ext cx="47806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2.tif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2887" cy="2520280"/>
          </a:xfrm>
        </p:spPr>
        <p:txBody>
          <a:bodyPr/>
          <a:lstStyle/>
          <a:p>
            <a:pPr algn="ctr"/>
            <a:r>
              <a:rPr lang="en-US" sz="4800" dirty="0"/>
              <a:t>Contributions of RMI to polar stratospheric ozone </a:t>
            </a:r>
            <a:r>
              <a:rPr lang="en-US" sz="4800" dirty="0" smtClean="0"/>
              <a:t>research</a:t>
            </a:r>
            <a:endParaRPr lang="en-GB" sz="48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5637010" cy="18002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GB" sz="11200" dirty="0" smtClean="0"/>
              <a:t>Roeland Van </a:t>
            </a:r>
            <a:r>
              <a:rPr lang="en-GB" sz="11200" dirty="0" err="1" smtClean="0"/>
              <a:t>Malderen</a:t>
            </a:r>
            <a:endParaRPr lang="en-GB" sz="11200" dirty="0" smtClean="0"/>
          </a:p>
          <a:p>
            <a:pPr algn="ctr"/>
            <a:endParaRPr lang="en-GB" sz="8000" dirty="0" smtClean="0"/>
          </a:p>
          <a:p>
            <a:pPr algn="ctr"/>
            <a:r>
              <a:rPr lang="en-GB" sz="7200" dirty="0" smtClean="0"/>
              <a:t>Scientific Service “Observations”</a:t>
            </a:r>
          </a:p>
          <a:p>
            <a:pPr algn="ctr"/>
            <a:r>
              <a:rPr lang="en-GB" sz="7200" dirty="0" smtClean="0"/>
              <a:t>Royal Meteorological Institute of Belgium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951021"/>
            <a:ext cx="637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Special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acknowledgements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Peter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von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Gathen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(AWI),</a:t>
            </a:r>
          </a:p>
          <a:p>
            <a:pPr algn="ctr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Alexander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</a:rPr>
              <a:t>Mangold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&amp; Hugo De Backer (RMI).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ozone:</a:t>
            </a:r>
            <a:endParaRPr lang="en-GB" sz="2000" b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3485329" cy="53732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28" y="1340768"/>
            <a:ext cx="5601176" cy="2868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9832" y="3964414"/>
            <a:ext cx="3840480" cy="184666"/>
          </a:xfrm>
          <a:prstGeom prst="rect">
            <a:avLst/>
          </a:prstGeom>
          <a:solidFill>
            <a:srgbClr val="BF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13"/>
          </p:nvPr>
        </p:nvSpPr>
        <p:spPr>
          <a:xfrm>
            <a:off x="6804248" y="4725144"/>
            <a:ext cx="2376264" cy="2376264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onset of ozone hole recovery?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Solomon</a:t>
            </a:r>
            <a:r>
              <a:rPr lang="fr-BE" sz="1400" dirty="0" smtClean="0"/>
              <a:t> et al. , </a:t>
            </a:r>
            <a:r>
              <a:rPr lang="fr-BE" sz="1400" i="1" dirty="0" smtClean="0"/>
              <a:t>Science</a:t>
            </a:r>
            <a:r>
              <a:rPr lang="fr-BE" sz="1400" dirty="0" smtClean="0"/>
              <a:t>, 2016: </a:t>
            </a:r>
            <a:r>
              <a:rPr lang="en-US" sz="1400" dirty="0" smtClean="0"/>
              <a:t>“</a:t>
            </a:r>
            <a:r>
              <a:rPr lang="fr-BE" sz="1200" dirty="0" err="1" smtClean="0"/>
              <a:t>healing</a:t>
            </a:r>
            <a:r>
              <a:rPr lang="en-US" sz="1200" dirty="0" smtClean="0"/>
              <a:t>”</a:t>
            </a:r>
            <a:r>
              <a:rPr lang="fr-BE" sz="1200" dirty="0" smtClean="0"/>
              <a:t> of ozone </a:t>
            </a:r>
            <a:r>
              <a:rPr lang="fr-BE" sz="1200" dirty="0" err="1" smtClean="0"/>
              <a:t>hole</a:t>
            </a:r>
            <a:r>
              <a:rPr lang="fr-BE" sz="1200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7740" y="724634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Antarctica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verage ozone hole area and minimum ozone for years 1979 to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3168352" cy="28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972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RMI at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7300" y="724634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Antarctica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5760642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076582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107504" y="2996952"/>
            <a:ext cx="3769013" cy="3672408"/>
            <a:chOff x="107504" y="2996952"/>
            <a:chExt cx="3769013" cy="36724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933056"/>
              <a:ext cx="3769013" cy="273630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115616" y="3284984"/>
              <a:ext cx="648072" cy="1872208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971600" y="2996952"/>
              <a:ext cx="288032" cy="288032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27784" y="755412"/>
            <a:ext cx="305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Princess Elisabeth station</a:t>
            </a:r>
            <a:endParaRPr lang="en-US" dirty="0"/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2102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Brewer total 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Dec 2015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6897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RMI at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7300" y="724634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Antarctica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5760642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769013" cy="27363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115616" y="3284984"/>
            <a:ext cx="648072" cy="187220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71600" y="2996952"/>
            <a:ext cx="288032" cy="288032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86215"/>
            <a:ext cx="3248067" cy="45910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627784" y="755412"/>
            <a:ext cx="305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Princess Elisabeth station</a:t>
            </a:r>
            <a:endParaRPr lang="en-US" dirty="0"/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32102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Brewer total 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Dec 2015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1629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ozone: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7740" y="72463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Arctic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r="10580"/>
          <a:stretch>
            <a:fillRect/>
          </a:stretch>
        </p:blipFill>
        <p:spPr bwMode="auto">
          <a:xfrm>
            <a:off x="1331640" y="1469727"/>
            <a:ext cx="54737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933467" y="3933056"/>
            <a:ext cx="950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WMO 2006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193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ozone: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7740" y="72463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Arctic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98996" cy="27363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672408" cy="27150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5059904" cy="284075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Content Placeholder 4"/>
          <p:cNvSpPr>
            <a:spLocks noGrp="1"/>
          </p:cNvSpPr>
          <p:nvPr>
            <p:ph sz="quarter" idx="13"/>
          </p:nvPr>
        </p:nvSpPr>
        <p:spPr>
          <a:xfrm>
            <a:off x="5292080" y="3933056"/>
            <a:ext cx="3816424" cy="2808312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1400" dirty="0" smtClean="0"/>
              <a:t>The PSC areas are </a:t>
            </a:r>
            <a:r>
              <a:rPr lang="fr-BE" sz="1400" dirty="0" err="1" smtClean="0"/>
              <a:t>much</a:t>
            </a:r>
            <a:r>
              <a:rPr lang="fr-BE" sz="1400" dirty="0" smtClean="0"/>
              <a:t> </a:t>
            </a:r>
            <a:r>
              <a:rPr lang="fr-BE" sz="1400" dirty="0" err="1" smtClean="0"/>
              <a:t>smaller</a:t>
            </a:r>
            <a:r>
              <a:rPr lang="fr-BE" sz="1400" dirty="0" smtClean="0"/>
              <a:t> in the </a:t>
            </a:r>
            <a:r>
              <a:rPr lang="fr-BE" sz="1400" dirty="0" err="1" smtClean="0"/>
              <a:t>Arctic</a:t>
            </a:r>
            <a:r>
              <a:rPr lang="fr-BE" sz="1400" dirty="0" smtClean="0"/>
              <a:t> </a:t>
            </a:r>
            <a:r>
              <a:rPr lang="fr-BE" sz="1400" dirty="0" err="1" smtClean="0"/>
              <a:t>than</a:t>
            </a:r>
            <a:r>
              <a:rPr lang="fr-BE" sz="1400" dirty="0" smtClean="0"/>
              <a:t> in the </a:t>
            </a:r>
            <a:r>
              <a:rPr lang="fr-BE" sz="1400" dirty="0" err="1" smtClean="0"/>
              <a:t>Antarctic</a:t>
            </a:r>
            <a:r>
              <a:rPr lang="fr-BE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They</a:t>
            </a:r>
            <a:r>
              <a:rPr lang="fr-BE" sz="1400" dirty="0" smtClean="0"/>
              <a:t> </a:t>
            </a:r>
            <a:r>
              <a:rPr lang="fr-BE" sz="1400" dirty="0" err="1" smtClean="0"/>
              <a:t>also</a:t>
            </a:r>
            <a:r>
              <a:rPr lang="fr-BE" sz="1400" dirty="0" smtClean="0"/>
              <a:t> </a:t>
            </a:r>
            <a:r>
              <a:rPr lang="fr-BE" sz="1400" dirty="0" err="1" smtClean="0"/>
              <a:t>usually</a:t>
            </a:r>
            <a:r>
              <a:rPr lang="fr-BE" sz="1400" dirty="0" smtClean="0"/>
              <a:t> do not last long </a:t>
            </a:r>
            <a:r>
              <a:rPr lang="fr-BE" sz="1400" dirty="0" err="1" smtClean="0"/>
              <a:t>enough</a:t>
            </a:r>
            <a:r>
              <a:rPr lang="fr-BE" sz="1400" dirty="0" smtClean="0"/>
              <a:t> in </a:t>
            </a:r>
            <a:r>
              <a:rPr lang="fr-BE" sz="1400" dirty="0" err="1" smtClean="0"/>
              <a:t>spring</a:t>
            </a:r>
            <a:r>
              <a:rPr lang="fr-BE" sz="1400" dirty="0" smtClean="0"/>
              <a:t> (</a:t>
            </a:r>
            <a:r>
              <a:rPr lang="fr-BE" sz="1400" dirty="0" err="1" smtClean="0"/>
              <a:t>e.g</a:t>
            </a:r>
            <a:r>
              <a:rPr lang="fr-BE" sz="1400" dirty="0" smtClean="0"/>
              <a:t>. 2015/2016).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/>
              <a:t>In March 2011, </a:t>
            </a:r>
            <a:r>
              <a:rPr lang="fr-BE" sz="1400" dirty="0" smtClean="0"/>
              <a:t>large ozone </a:t>
            </a:r>
            <a:r>
              <a:rPr lang="fr-BE" sz="1400" dirty="0" err="1" smtClean="0"/>
              <a:t>depletion</a:t>
            </a:r>
            <a:r>
              <a:rPr lang="fr-BE" sz="1400" dirty="0" smtClean="0"/>
              <a:t> </a:t>
            </a:r>
            <a:r>
              <a:rPr lang="fr-BE" sz="1400" dirty="0" err="1" smtClean="0"/>
              <a:t>was</a:t>
            </a:r>
            <a:r>
              <a:rPr lang="fr-BE" sz="1400" dirty="0" smtClean="0"/>
              <a:t> </a:t>
            </a:r>
            <a:r>
              <a:rPr lang="fr-BE" sz="1400" dirty="0" err="1" smtClean="0"/>
              <a:t>observed</a:t>
            </a:r>
            <a:r>
              <a:rPr lang="fr-BE" sz="1400" dirty="0" smtClean="0"/>
              <a:t> in the </a:t>
            </a:r>
            <a:r>
              <a:rPr lang="fr-BE" sz="1400" dirty="0" err="1" smtClean="0"/>
              <a:t>Arctic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>
                <a:solidFill>
                  <a:srgbClr val="FF0000"/>
                </a:solidFill>
              </a:rPr>
              <a:t>Arctic</a:t>
            </a:r>
            <a:r>
              <a:rPr lang="fr-BE" sz="1400" dirty="0"/>
              <a:t>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60032" y="1124744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</a:rPr>
              <a:t>Antarctica</a:t>
            </a:r>
            <a:r>
              <a:rPr lang="fr-BE" sz="1400" dirty="0" smtClean="0"/>
              <a:t> </a:t>
            </a:r>
            <a:endParaRPr lang="en-US" sz="1400" dirty="0"/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625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ozone: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7740" y="72463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>
                <a:solidFill>
                  <a:srgbClr val="FF0000"/>
                </a:solidFill>
              </a:rPr>
              <a:t>Arctic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611560" y="5085184"/>
            <a:ext cx="8496942" cy="1080120"/>
          </a:xfrm>
        </p:spPr>
        <p:txBody>
          <a:bodyPr wrap="square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1600" dirty="0" smtClean="0"/>
              <a:t>The </a:t>
            </a:r>
            <a:r>
              <a:rPr lang="fr-BE" sz="1600" dirty="0" err="1" smtClean="0"/>
              <a:t>extent</a:t>
            </a:r>
            <a:r>
              <a:rPr lang="fr-BE" sz="1600" dirty="0" smtClean="0"/>
              <a:t> of the </a:t>
            </a:r>
            <a:r>
              <a:rPr lang="fr-BE" sz="1600" dirty="0" err="1" smtClean="0"/>
              <a:t>Arctic</a:t>
            </a:r>
            <a:r>
              <a:rPr lang="fr-BE" sz="1600" dirty="0" smtClean="0"/>
              <a:t> </a:t>
            </a:r>
            <a:r>
              <a:rPr lang="fr-BE" sz="1600" dirty="0" err="1" smtClean="0"/>
              <a:t>spring</a:t>
            </a:r>
            <a:r>
              <a:rPr lang="fr-BE" sz="1600" dirty="0" smtClean="0"/>
              <a:t> ozone </a:t>
            </a:r>
            <a:r>
              <a:rPr lang="fr-BE" sz="1600" dirty="0" err="1" smtClean="0"/>
              <a:t>depletion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dominated</a:t>
            </a:r>
            <a:r>
              <a:rPr lang="fr-BE" sz="1600" dirty="0" smtClean="0"/>
              <a:t> by the </a:t>
            </a:r>
            <a:r>
              <a:rPr lang="fr-BE" sz="1600" dirty="0" err="1" smtClean="0"/>
              <a:t>very</a:t>
            </a:r>
            <a:r>
              <a:rPr lang="fr-BE" sz="1600" dirty="0" smtClean="0"/>
              <a:t> large </a:t>
            </a:r>
            <a:r>
              <a:rPr lang="fr-BE" sz="1600" dirty="0" err="1" smtClean="0"/>
              <a:t>meteorological</a:t>
            </a:r>
            <a:r>
              <a:rPr lang="fr-BE" sz="1600" dirty="0" smtClean="0"/>
              <a:t> </a:t>
            </a:r>
            <a:r>
              <a:rPr lang="fr-BE" sz="1600" dirty="0" err="1" smtClean="0"/>
              <a:t>variability</a:t>
            </a:r>
            <a:r>
              <a:rPr lang="fr-BE" sz="1600" dirty="0" smtClean="0"/>
              <a:t> </a:t>
            </a:r>
            <a:r>
              <a:rPr lang="fr-BE" sz="1600" dirty="0" err="1" smtClean="0"/>
              <a:t>exhibited</a:t>
            </a:r>
            <a:r>
              <a:rPr lang="fr-BE" sz="1600" dirty="0" smtClean="0"/>
              <a:t> by the </a:t>
            </a:r>
            <a:r>
              <a:rPr lang="fr-BE" sz="1600" dirty="0" err="1" smtClean="0"/>
              <a:t>Northern</a:t>
            </a:r>
            <a:r>
              <a:rPr lang="fr-BE" sz="1600" dirty="0" smtClean="0"/>
              <a:t> </a:t>
            </a:r>
            <a:r>
              <a:rPr lang="fr-BE" sz="1600" dirty="0" err="1" smtClean="0"/>
              <a:t>Hemisphere</a:t>
            </a:r>
            <a:r>
              <a:rPr lang="fr-BE" sz="1600" dirty="0" smtClean="0"/>
              <a:t> polar vortex!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larger year-to-year variability in Arctic than in Antarctic</a:t>
            </a:r>
            <a:endParaRPr lang="fr-BE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57" y="1482452"/>
            <a:ext cx="4371975" cy="3314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5"/>
            <a:ext cx="486055" cy="64807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448251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793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Match </a:t>
            </a:r>
            <a:r>
              <a:rPr lang="fr-BE" sz="2800" dirty="0" err="1" smtClean="0"/>
              <a:t>project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865882" y="1320378"/>
            <a:ext cx="3994150" cy="5060950"/>
            <a:chOff x="1696" y="752"/>
            <a:chExt cx="2516" cy="3188"/>
          </a:xfrm>
        </p:grpSpPr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696" y="752"/>
              <a:ext cx="2456" cy="3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sp>
          <p:nvSpPr>
            <p:cNvPr id="50" name="Rectangle 4"/>
            <p:cNvSpPr>
              <a:spLocks noChangeAspect="1" noChangeArrowheads="1"/>
            </p:cNvSpPr>
            <p:nvPr/>
          </p:nvSpPr>
          <p:spPr bwMode="auto">
            <a:xfrm>
              <a:off x="1774" y="819"/>
              <a:ext cx="2267" cy="2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2" t="12952" b="8017"/>
            <a:stretch>
              <a:fillRect/>
            </a:stretch>
          </p:blipFill>
          <p:spPr bwMode="auto">
            <a:xfrm>
              <a:off x="2140" y="1046"/>
              <a:ext cx="1770" cy="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Rectangle 6"/>
            <p:cNvSpPr>
              <a:spLocks noChangeAspect="1" noChangeArrowheads="1"/>
            </p:cNvSpPr>
            <p:nvPr/>
          </p:nvSpPr>
          <p:spPr bwMode="auto">
            <a:xfrm>
              <a:off x="2209" y="1177"/>
              <a:ext cx="1572" cy="2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6" t="35622" r="10477" b="15604"/>
            <a:stretch>
              <a:fillRect/>
            </a:stretch>
          </p:blipFill>
          <p:spPr bwMode="auto">
            <a:xfrm>
              <a:off x="2221" y="1178"/>
              <a:ext cx="1524" cy="2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0" t="11058" b="73912"/>
            <a:stretch>
              <a:fillRect/>
            </a:stretch>
          </p:blipFill>
          <p:spPr bwMode="auto">
            <a:xfrm>
              <a:off x="2107" y="808"/>
              <a:ext cx="1889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2" t="25758" r="10921" b="65909"/>
            <a:stretch>
              <a:fillRect/>
            </a:stretch>
          </p:blipFill>
          <p:spPr bwMode="auto">
            <a:xfrm>
              <a:off x="2909" y="1188"/>
              <a:ext cx="8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 Box 10"/>
            <p:cNvSpPr txBox="1">
              <a:spLocks noChangeAspect="1" noChangeArrowheads="1"/>
            </p:cNvSpPr>
            <p:nvPr/>
          </p:nvSpPr>
          <p:spPr bwMode="auto">
            <a:xfrm>
              <a:off x="3038" y="2600"/>
              <a:ext cx="619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natural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dynamical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variability</a:t>
              </a:r>
              <a:endPara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sp>
          <p:nvSpPr>
            <p:cNvPr id="57" name="Freeform 11"/>
            <p:cNvSpPr>
              <a:spLocks noChangeAspect="1"/>
            </p:cNvSpPr>
            <p:nvPr/>
          </p:nvSpPr>
          <p:spPr bwMode="auto">
            <a:xfrm>
              <a:off x="2759" y="2191"/>
              <a:ext cx="307" cy="586"/>
            </a:xfrm>
            <a:custGeom>
              <a:avLst/>
              <a:gdLst>
                <a:gd name="T0" fmla="*/ 365 w 365"/>
                <a:gd name="T1" fmla="*/ 595 h 595"/>
                <a:gd name="T2" fmla="*/ 35 w 365"/>
                <a:gd name="T3" fmla="*/ 531 h 595"/>
                <a:gd name="T4" fmla="*/ 154 w 365"/>
                <a:gd name="T5" fmla="*/ 284 h 595"/>
                <a:gd name="T6" fmla="*/ 26 w 365"/>
                <a:gd name="T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595">
                  <a:moveTo>
                    <a:pt x="365" y="595"/>
                  </a:moveTo>
                  <a:cubicBezTo>
                    <a:pt x="217" y="589"/>
                    <a:pt x="70" y="583"/>
                    <a:pt x="35" y="531"/>
                  </a:cubicBezTo>
                  <a:cubicBezTo>
                    <a:pt x="0" y="479"/>
                    <a:pt x="155" y="372"/>
                    <a:pt x="154" y="284"/>
                  </a:cubicBezTo>
                  <a:cubicBezTo>
                    <a:pt x="153" y="196"/>
                    <a:pt x="47" y="49"/>
                    <a:pt x="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sp>
          <p:nvSpPr>
            <p:cNvPr id="58" name="Text Box 12"/>
            <p:cNvSpPr txBox="1">
              <a:spLocks noChangeAspect="1" noChangeArrowheads="1"/>
            </p:cNvSpPr>
            <p:nvPr/>
          </p:nvSpPr>
          <p:spPr bwMode="auto">
            <a:xfrm>
              <a:off x="1829" y="816"/>
              <a:ext cx="22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Koldewey</a:t>
              </a:r>
              <a:r>
                <a:rPr kumimoji="0" lang="de-DE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 Station (NYA), 78,9</a:t>
              </a:r>
              <a:r>
                <a:rPr kumimoji="0" lang="de-DE" altLang="en-US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o</a:t>
              </a:r>
              <a:r>
                <a:rPr kumimoji="0" lang="de-DE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N, 11,9</a:t>
              </a:r>
              <a:r>
                <a:rPr kumimoji="0" lang="de-DE" altLang="en-US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o</a:t>
              </a:r>
              <a:r>
                <a:rPr kumimoji="0" lang="de-DE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rPr>
                <a:t>O</a:t>
              </a:r>
              <a:endPara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grpSp>
          <p:nvGrpSpPr>
            <p:cNvPr id="59" name="Group 13"/>
            <p:cNvGrpSpPr>
              <a:grpSpLocks/>
            </p:cNvGrpSpPr>
            <p:nvPr/>
          </p:nvGrpSpPr>
          <p:grpSpPr bwMode="auto">
            <a:xfrm>
              <a:off x="1830" y="1061"/>
              <a:ext cx="2082" cy="2575"/>
              <a:chOff x="606" y="909"/>
              <a:chExt cx="2082" cy="2575"/>
            </a:xfrm>
          </p:grpSpPr>
          <p:sp>
            <p:nvSpPr>
              <p:cNvPr id="61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897" y="3292"/>
                <a:ext cx="171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ozone concentration [ 10</a:t>
                </a:r>
                <a:r>
                  <a:rPr kumimoji="0" lang="de-DE" alt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12</a:t>
                </a: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 cm</a:t>
                </a:r>
                <a:r>
                  <a:rPr kumimoji="0" lang="de-DE" alt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-3 </a:t>
                </a: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]</a:t>
                </a:r>
                <a:endPara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62" name="Text Box 1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11" y="1876"/>
                <a:ext cx="7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Altitude [ km</a:t>
                </a:r>
                <a:r>
                  <a:rPr kumimoji="0" lang="de-DE" alt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 </a:t>
                </a: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/>
                  </a:rPr>
                  <a:t>]</a:t>
                </a:r>
                <a:endPara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</a:endParaRPr>
              </a:p>
            </p:txBody>
          </p:sp>
          <p:sp>
            <p:nvSpPr>
              <p:cNvPr id="63" name="Text Box 16"/>
              <p:cNvSpPr txBox="1">
                <a:spLocks noChangeArrowheads="1"/>
              </p:cNvSpPr>
              <p:nvPr/>
            </p:nvSpPr>
            <p:spPr bwMode="auto">
              <a:xfrm>
                <a:off x="876" y="314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0</a:t>
                </a:r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197" y="314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2</a:t>
                </a:r>
              </a:p>
            </p:txBody>
          </p:sp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1519" y="314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4</a:t>
                </a:r>
              </a:p>
            </p:txBody>
          </p:sp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1840" y="314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6</a:t>
                </a:r>
              </a:p>
            </p:txBody>
          </p:sp>
          <p:sp>
            <p:nvSpPr>
              <p:cNvPr id="67" name="Text Box 20"/>
              <p:cNvSpPr txBox="1">
                <a:spLocks noChangeArrowheads="1"/>
              </p:cNvSpPr>
              <p:nvPr/>
            </p:nvSpPr>
            <p:spPr bwMode="auto">
              <a:xfrm>
                <a:off x="2162" y="314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8</a:t>
                </a:r>
              </a:p>
            </p:txBody>
          </p:sp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2448" y="314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10</a:t>
                </a:r>
              </a:p>
            </p:txBody>
          </p:sp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728" y="909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30</a:t>
                </a:r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728" y="126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25</a:t>
                </a:r>
              </a:p>
            </p:txBody>
          </p: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auto">
              <a:xfrm>
                <a:off x="728" y="1617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20</a:t>
                </a:r>
              </a:p>
            </p:txBody>
          </p: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728" y="1971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15</a:t>
                </a: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728" y="2325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10</a:t>
                </a: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790" y="267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5</a:t>
                </a: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0" y="303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cs typeface="Arial"/>
                  </a:rPr>
                  <a:t>0</a:t>
                </a:r>
              </a:p>
            </p:txBody>
          </p:sp>
        </p:grp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4096" y="3767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Unicode MS" pitchFamily="34" charset="-128"/>
                <a:cs typeface="Arial"/>
              </a:endParaRPr>
            </a:p>
          </p:txBody>
        </p:sp>
      </p:grpSp>
      <p:sp>
        <p:nvSpPr>
          <p:cNvPr id="40" name="Content Placeholder 4"/>
          <p:cNvSpPr>
            <a:spLocks noGrp="1"/>
          </p:cNvSpPr>
          <p:nvPr>
            <p:ph sz="quarter" idx="13"/>
          </p:nvPr>
        </p:nvSpPr>
        <p:spPr>
          <a:xfrm>
            <a:off x="5004048" y="2564904"/>
            <a:ext cx="3816424" cy="2808312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sz="1400" dirty="0" smtClean="0"/>
              <a:t>4-day </a:t>
            </a:r>
            <a:r>
              <a:rPr lang="fr-BE" sz="1400" dirty="0" err="1" smtClean="0"/>
              <a:t>period</a:t>
            </a:r>
            <a:r>
              <a:rPr lang="fr-BE" sz="1400" dirty="0" smtClean="0"/>
              <a:t> of vertical ozone observations at </a:t>
            </a:r>
            <a:r>
              <a:rPr lang="fr-BE" sz="1400" dirty="0" err="1"/>
              <a:t>A</a:t>
            </a:r>
            <a:r>
              <a:rPr lang="fr-BE" sz="1400" dirty="0" err="1" smtClean="0"/>
              <a:t>rctic</a:t>
            </a:r>
            <a:r>
              <a:rPr lang="fr-BE" sz="1400" dirty="0" smtClean="0"/>
              <a:t> station, </a:t>
            </a:r>
            <a:r>
              <a:rPr lang="fr-BE" sz="1400" dirty="0" err="1" smtClean="0"/>
              <a:t>when</a:t>
            </a:r>
            <a:r>
              <a:rPr lang="fr-BE" sz="1400" dirty="0" smtClean="0"/>
              <a:t> the stations </a:t>
            </a:r>
            <a:r>
              <a:rPr lang="fr-BE" sz="1400" dirty="0" err="1" smtClean="0"/>
              <a:t>was</a:t>
            </a:r>
            <a:r>
              <a:rPr lang="fr-BE" sz="1400" dirty="0" smtClean="0"/>
              <a:t> in the vortex </a:t>
            </a:r>
            <a:r>
              <a:rPr lang="fr-BE" sz="1400" dirty="0" err="1" smtClean="0"/>
              <a:t>edge</a:t>
            </a:r>
            <a:r>
              <a:rPr lang="fr-BE" sz="1400" dirty="0" smtClean="0"/>
              <a:t> </a:t>
            </a:r>
            <a:r>
              <a:rPr lang="fr-BE" sz="1400" dirty="0" err="1" smtClean="0"/>
              <a:t>region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/>
              <a:t>i</a:t>
            </a:r>
            <a:r>
              <a:rPr lang="fr-BE" sz="1400" dirty="0" smtClean="0"/>
              <a:t>n the </a:t>
            </a:r>
            <a:r>
              <a:rPr lang="fr-BE" sz="1400" dirty="0" err="1" smtClean="0"/>
              <a:t>Arctic</a:t>
            </a:r>
            <a:r>
              <a:rPr lang="fr-BE" sz="1400" dirty="0" smtClean="0"/>
              <a:t>: </a:t>
            </a:r>
            <a:r>
              <a:rPr lang="fr-BE" sz="1400" dirty="0" err="1" smtClean="0"/>
              <a:t>chemical</a:t>
            </a:r>
            <a:r>
              <a:rPr lang="fr-BE" sz="1400" dirty="0" smtClean="0"/>
              <a:t> ozone </a:t>
            </a:r>
            <a:r>
              <a:rPr lang="fr-BE" sz="1400" dirty="0" err="1" smtClean="0"/>
              <a:t>loss</a:t>
            </a:r>
            <a:r>
              <a:rPr lang="fr-BE" sz="1400" dirty="0" smtClean="0"/>
              <a:t> has </a:t>
            </a:r>
            <a:r>
              <a:rPr lang="fr-BE" sz="1400" dirty="0" err="1" smtClean="0"/>
              <a:t>similar</a:t>
            </a:r>
            <a:r>
              <a:rPr lang="fr-BE" sz="1400" dirty="0" smtClean="0"/>
              <a:t> magnitude </a:t>
            </a:r>
            <a:r>
              <a:rPr lang="fr-BE" sz="1400" dirty="0" err="1" smtClean="0"/>
              <a:t>than</a:t>
            </a:r>
            <a:r>
              <a:rPr lang="fr-BE" sz="1400" dirty="0" smtClean="0"/>
              <a:t> </a:t>
            </a:r>
            <a:r>
              <a:rPr lang="fr-BE" sz="1400" dirty="0" err="1" smtClean="0"/>
              <a:t>natural</a:t>
            </a:r>
            <a:r>
              <a:rPr lang="fr-BE" sz="1400" dirty="0" smtClean="0"/>
              <a:t> </a:t>
            </a:r>
            <a:r>
              <a:rPr lang="fr-BE" sz="1400" dirty="0" err="1" smtClean="0"/>
              <a:t>dynamical</a:t>
            </a:r>
            <a:r>
              <a:rPr lang="fr-BE" sz="1400" dirty="0" smtClean="0"/>
              <a:t> </a:t>
            </a:r>
            <a:r>
              <a:rPr lang="fr-BE" sz="1400" dirty="0" err="1" smtClean="0"/>
              <a:t>variability</a:t>
            </a:r>
            <a:r>
              <a:rPr lang="fr-BE" sz="1400" dirty="0" smtClean="0"/>
              <a:t> (</a:t>
            </a:r>
            <a:r>
              <a:rPr lang="fr-BE" sz="1400" dirty="0" err="1" smtClean="0"/>
              <a:t>e.g</a:t>
            </a:r>
            <a:r>
              <a:rPr lang="fr-BE" sz="1400" dirty="0" smtClean="0"/>
              <a:t>. advection of </a:t>
            </a:r>
            <a:r>
              <a:rPr lang="fr-BE" sz="1400" dirty="0" err="1" smtClean="0"/>
              <a:t>different</a:t>
            </a:r>
            <a:r>
              <a:rPr lang="fr-BE" sz="1400" dirty="0" smtClean="0"/>
              <a:t> air masses).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n</a:t>
            </a:r>
            <a:r>
              <a:rPr lang="fr-BE" sz="1400" dirty="0" err="1" smtClean="0"/>
              <a:t>eed</a:t>
            </a:r>
            <a:r>
              <a:rPr lang="fr-BE" sz="1400" dirty="0" smtClean="0"/>
              <a:t> to </a:t>
            </a:r>
            <a:r>
              <a:rPr lang="fr-BE" sz="1400" dirty="0" err="1" smtClean="0"/>
              <a:t>separate</a:t>
            </a:r>
            <a:r>
              <a:rPr lang="fr-BE" sz="1400" dirty="0" smtClean="0"/>
              <a:t> </a:t>
            </a:r>
            <a:r>
              <a:rPr lang="fr-BE" sz="1400" dirty="0" err="1" smtClean="0"/>
              <a:t>dynamical</a:t>
            </a:r>
            <a:r>
              <a:rPr lang="fr-BE" sz="1400" dirty="0" smtClean="0"/>
              <a:t> and </a:t>
            </a:r>
            <a:r>
              <a:rPr lang="fr-BE" sz="1400" dirty="0" err="1" smtClean="0"/>
              <a:t>chemical</a:t>
            </a:r>
            <a:r>
              <a:rPr lang="fr-BE" sz="1400" dirty="0" smtClean="0"/>
              <a:t> </a:t>
            </a:r>
            <a:r>
              <a:rPr lang="fr-BE" sz="1400" dirty="0" err="1" smtClean="0"/>
              <a:t>effects</a:t>
            </a:r>
            <a:r>
              <a:rPr lang="fr-BE" sz="1400" dirty="0" smtClean="0"/>
              <a:t> </a:t>
            </a:r>
            <a:endParaRPr lang="fr-BE" sz="1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200" dirty="0" smtClean="0">
                <a:sym typeface="Wingdings" panose="05000000000000000000" pitchFamily="2" charset="2"/>
              </a:rPr>
              <a:t>conservative </a:t>
            </a:r>
            <a:r>
              <a:rPr lang="fr-BE" sz="1200" dirty="0" err="1" smtClean="0">
                <a:sym typeface="Wingdings" panose="05000000000000000000" pitchFamily="2" charset="2"/>
              </a:rPr>
              <a:t>tracers</a:t>
            </a:r>
            <a:r>
              <a:rPr lang="fr-BE" sz="1200" dirty="0" smtClean="0">
                <a:sym typeface="Wingdings" panose="05000000000000000000" pitchFamily="2" charset="2"/>
              </a:rPr>
              <a:t> or </a:t>
            </a:r>
            <a:r>
              <a:rPr lang="fr-B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Lagrangian</a:t>
            </a:r>
            <a:r>
              <a:rPr lang="fr-B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approach</a:t>
            </a:r>
            <a:endParaRPr lang="fr-BE" sz="1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chemical</a:t>
            </a:r>
            <a:r>
              <a:rPr lang="fr-B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ozone </a:t>
            </a:r>
            <a:r>
              <a:rPr lang="fr-B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loss</a:t>
            </a:r>
            <a:r>
              <a:rPr lang="fr-B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rate </a:t>
            </a:r>
            <a:r>
              <a:rPr lang="fr-B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calculation</a:t>
            </a:r>
            <a:endParaRPr lang="fr-BE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BE" sz="1400" dirty="0" smtClean="0"/>
          </a:p>
        </p:txBody>
      </p:sp>
      <p:sp>
        <p:nvSpPr>
          <p:cNvPr id="41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2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3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6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587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Match </a:t>
            </a:r>
            <a:r>
              <a:rPr lang="fr-BE" sz="2800" dirty="0" err="1" smtClean="0"/>
              <a:t>project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55576" y="1142206"/>
            <a:ext cx="4752975" cy="51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/>
          <a:stretch>
            <a:fillRect/>
          </a:stretch>
        </p:blipFill>
        <p:spPr bwMode="auto">
          <a:xfrm>
            <a:off x="1028055" y="1124744"/>
            <a:ext cx="42640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59439" y="1124744"/>
            <a:ext cx="330504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ir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trajectory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calculation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identify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air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masses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inside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polar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vortex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probed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ozonesonde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lidar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stations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launched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at different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points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along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trajectory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MATCH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backward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+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forward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isentropic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trajectories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on different potential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temperature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levels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(≈12-25 km) 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orrection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diabatic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cooling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heating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air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masses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which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might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produce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descent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ascent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across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isentropic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surfaces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dge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vortex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defined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terms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potential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vorticity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264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Match </a:t>
            </a:r>
            <a:r>
              <a:rPr lang="fr-BE" sz="2800" dirty="0" err="1" smtClean="0"/>
              <a:t>project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57263" y="1276350"/>
            <a:ext cx="4443412" cy="460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pic>
        <p:nvPicPr>
          <p:cNvPr id="16" name="Picture 3" descr="match-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3938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59438" y="2467922"/>
            <a:ext cx="320833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Arctic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Antarctic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campaigns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since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early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90ies (EU +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natl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funding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35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stations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including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accent6"/>
                </a:solidFill>
                <a:latin typeface="+mn-lt"/>
              </a:rPr>
              <a:t>Uccle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~500-1200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ozonesondes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per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winter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&gt;1000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match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events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per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winter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660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5100" y="757510"/>
            <a:ext cx="8826500" cy="5911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pic>
        <p:nvPicPr>
          <p:cNvPr id="25" name="Picture 3" descr="einzelmat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4364" r="47826" b="32008"/>
          <a:stretch>
            <a:fillRect/>
          </a:stretch>
        </p:blipFill>
        <p:spPr bwMode="auto">
          <a:xfrm>
            <a:off x="306388" y="814660"/>
            <a:ext cx="46259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540250" y="5634310"/>
            <a:ext cx="25400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5435600" y="990873"/>
            <a:ext cx="2036763" cy="4386262"/>
            <a:chOff x="3330" y="391"/>
            <a:chExt cx="1283" cy="2763"/>
          </a:xfrm>
        </p:grpSpPr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6" t="74689" b="20175"/>
            <a:stretch>
              <a:fillRect/>
            </a:stretch>
          </p:blipFill>
          <p:spPr bwMode="auto">
            <a:xfrm>
              <a:off x="3334" y="2334"/>
              <a:ext cx="127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6" t="90115" b="1799"/>
            <a:stretch>
              <a:fillRect/>
            </a:stretch>
          </p:blipFill>
          <p:spPr bwMode="auto">
            <a:xfrm>
              <a:off x="3334" y="2655"/>
              <a:ext cx="127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6" t="57042" b="35617"/>
            <a:stretch>
              <a:fillRect/>
            </a:stretch>
          </p:blipFill>
          <p:spPr bwMode="auto">
            <a:xfrm>
              <a:off x="3334" y="1929"/>
              <a:ext cx="127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6" t="18376" b="75012"/>
            <a:stretch>
              <a:fillRect/>
            </a:stretch>
          </p:blipFill>
          <p:spPr bwMode="auto">
            <a:xfrm>
              <a:off x="3334" y="799"/>
              <a:ext cx="127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6" t="36752" b="54562"/>
            <a:stretch>
              <a:fillRect/>
            </a:stretch>
          </p:blipFill>
          <p:spPr bwMode="auto">
            <a:xfrm>
              <a:off x="3330" y="1330"/>
              <a:ext cx="1279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3334" y="391"/>
              <a:ext cx="1279" cy="317"/>
              <a:chOff x="3334" y="391"/>
              <a:chExt cx="1279" cy="317"/>
            </a:xfrm>
          </p:grpSpPr>
          <p:pic>
            <p:nvPicPr>
              <p:cNvPr id="34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76" t="1474" b="93388"/>
              <a:stretch>
                <a:fillRect/>
              </a:stretch>
            </p:blipFill>
            <p:spPr bwMode="auto">
              <a:xfrm>
                <a:off x="3334" y="391"/>
                <a:ext cx="1279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95" t="19106" r="4982" b="78806"/>
              <a:stretch>
                <a:fillRect/>
              </a:stretch>
            </p:blipFill>
            <p:spPr bwMode="auto">
              <a:xfrm>
                <a:off x="4202" y="447"/>
                <a:ext cx="84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1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748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08912" cy="568863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Stratospheric ozone </a:t>
            </a:r>
            <a:r>
              <a:rPr lang="en-US" dirty="0"/>
              <a:t>c</a:t>
            </a:r>
            <a:r>
              <a:rPr lang="en-US" dirty="0" smtClean="0"/>
              <a:t>hemistry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fr-BE" dirty="0" smtClean="0"/>
              <a:t>Polar ozone </a:t>
            </a:r>
            <a:r>
              <a:rPr lang="fr-BE" dirty="0" err="1" smtClean="0"/>
              <a:t>chemistry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fr-BE" dirty="0" err="1" smtClean="0"/>
              <a:t>Measuring</a:t>
            </a:r>
            <a:r>
              <a:rPr lang="fr-BE" dirty="0" smtClean="0"/>
              <a:t> ozone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fr-BE" dirty="0" smtClean="0"/>
              <a:t>The time </a:t>
            </a:r>
            <a:r>
              <a:rPr lang="fr-BE" dirty="0" err="1" smtClean="0"/>
              <a:t>variability</a:t>
            </a:r>
            <a:r>
              <a:rPr lang="fr-BE" dirty="0" smtClean="0"/>
              <a:t> of ozone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fr-BE" dirty="0" smtClean="0"/>
              <a:t>The Match </a:t>
            </a:r>
            <a:r>
              <a:rPr lang="fr-BE" dirty="0" err="1" smtClean="0"/>
              <a:t>project</a:t>
            </a:r>
            <a:endParaRPr lang="fr-BE" dirty="0" smtClean="0"/>
          </a:p>
          <a:p>
            <a:pPr marL="502920" indent="-457200">
              <a:buFont typeface="+mj-lt"/>
              <a:buAutoNum type="arabicPeriod"/>
            </a:pPr>
            <a:endParaRPr lang="fr-BE" dirty="0"/>
          </a:p>
          <a:p>
            <a:pPr marL="502920" indent="-457200">
              <a:buFont typeface="+mj-lt"/>
              <a:buAutoNum type="arabicPeriod"/>
            </a:pPr>
            <a:r>
              <a:rPr lang="fr-BE" dirty="0" smtClean="0"/>
              <a:t>Match </a:t>
            </a:r>
            <a:r>
              <a:rPr lang="fr-BE" dirty="0" err="1" smtClean="0"/>
              <a:t>results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3905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4540250" y="5634310"/>
            <a:ext cx="25400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1357313" y="1584598"/>
            <a:ext cx="6407150" cy="5040312"/>
            <a:chOff x="862" y="709"/>
            <a:chExt cx="4036" cy="3175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862" y="709"/>
              <a:ext cx="4036" cy="3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930" y="780"/>
              <a:ext cx="3895" cy="3033"/>
              <a:chOff x="923" y="766"/>
              <a:chExt cx="3895" cy="3033"/>
            </a:xfrm>
          </p:grpSpPr>
          <p:pic>
            <p:nvPicPr>
              <p:cNvPr id="39" name="Picture 22" descr="los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5" t="43146" r="33965" b="12614"/>
              <a:stretch>
                <a:fillRect/>
              </a:stretch>
            </p:blipFill>
            <p:spPr bwMode="auto">
              <a:xfrm>
                <a:off x="923" y="935"/>
                <a:ext cx="3895" cy="2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3" descr="los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4" t="35437" r="50359" b="57210"/>
              <a:stretch>
                <a:fillRect/>
              </a:stretch>
            </p:blipFill>
            <p:spPr bwMode="auto">
              <a:xfrm>
                <a:off x="1980" y="766"/>
                <a:ext cx="1860" cy="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18"/>
          <p:cNvGrpSpPr>
            <a:grpSpLocks/>
          </p:cNvGrpSpPr>
          <p:nvPr/>
        </p:nvGrpSpPr>
        <p:grpSpPr bwMode="auto">
          <a:xfrm>
            <a:off x="1347788" y="1440135"/>
            <a:ext cx="6423025" cy="5191125"/>
            <a:chOff x="849" y="590"/>
            <a:chExt cx="4046" cy="3270"/>
          </a:xfrm>
        </p:grpSpPr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849" y="590"/>
              <a:ext cx="4046" cy="3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1067" y="714"/>
              <a:ext cx="3620" cy="3030"/>
              <a:chOff x="308" y="417"/>
              <a:chExt cx="3620" cy="3030"/>
            </a:xfrm>
          </p:grpSpPr>
          <p:pic>
            <p:nvPicPr>
              <p:cNvPr id="44" name="Picture 3" descr="regres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7" t="44658" r="34790" b="11383"/>
              <a:stretch>
                <a:fillRect/>
              </a:stretch>
            </p:blipFill>
            <p:spPr bwMode="auto">
              <a:xfrm>
                <a:off x="308" y="907"/>
                <a:ext cx="3620" cy="2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regres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06" t="31314" r="48393" b="60051"/>
              <a:stretch>
                <a:fillRect/>
              </a:stretch>
            </p:blipFill>
            <p:spPr bwMode="auto">
              <a:xfrm>
                <a:off x="1513" y="417"/>
                <a:ext cx="1633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0" y="759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2400" b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Regression analysis</a:t>
            </a: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165100" y="757510"/>
            <a:ext cx="8826500" cy="5911850"/>
            <a:chOff x="104" y="160"/>
            <a:chExt cx="5560" cy="3724"/>
          </a:xfrm>
        </p:grpSpPr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104" y="160"/>
              <a:ext cx="5560" cy="3724"/>
              <a:chOff x="104" y="160"/>
              <a:chExt cx="5560" cy="3724"/>
            </a:xfrm>
          </p:grpSpPr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104" y="160"/>
                <a:ext cx="5560" cy="37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cs typeface="Arial"/>
                </a:endParaRPr>
              </a:p>
            </p:txBody>
          </p:sp>
          <p:pic>
            <p:nvPicPr>
              <p:cNvPr id="51" name="Picture 10" descr="einzelmatch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" t="4364" r="4462" b="32008"/>
              <a:stretch>
                <a:fillRect/>
              </a:stretch>
            </p:blipFill>
            <p:spPr bwMode="auto">
              <a:xfrm>
                <a:off x="193" y="196"/>
                <a:ext cx="5415" cy="3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4377" y="210"/>
              <a:ext cx="181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</p:grp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0" y="7575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2400" b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Ozone loss rates</a:t>
            </a: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3697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2917 0.1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566 0.053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smtClean="0">
                <a:solidFill>
                  <a:srgbClr val="FF0000"/>
                </a:solidFill>
              </a:rPr>
              <a:t>1992-2003</a:t>
            </a:r>
            <a:r>
              <a:rPr lang="fr-BE" sz="2800" dirty="0" smtClean="0"/>
              <a:t> 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15900" y="1242864"/>
            <a:ext cx="8775700" cy="473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cs typeface="Arial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427984" y="692696"/>
            <a:ext cx="2640436" cy="4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000" dirty="0" smtClean="0">
                <a:solidFill>
                  <a:srgbClr val="3333CC"/>
                </a:solidFill>
                <a:latin typeface="Times New Roman" pitchFamily="18" charset="0"/>
                <a:cs typeface="Arial"/>
              </a:rPr>
              <a:t>Q = 475 K (~19-20 km)</a:t>
            </a:r>
            <a:endParaRPr lang="en-GB" altLang="en-US" sz="2000" dirty="0" smtClean="0">
              <a:solidFill>
                <a:srgbClr val="3333CC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3539"/>
            <a:ext cx="18700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565127"/>
            <a:ext cx="18700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566714"/>
            <a:ext cx="1870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563539"/>
            <a:ext cx="18700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198789"/>
            <a:ext cx="18700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200377"/>
            <a:ext cx="18700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606925" y="4535339"/>
            <a:ext cx="1081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0000"/>
                </a:solidFill>
                <a:latin typeface="Arial" charset="0"/>
                <a:cs typeface="Arial"/>
              </a:rPr>
              <a:t>2002</a:t>
            </a:r>
            <a:endParaRPr lang="de-DE" altLang="en-US" sz="1200" smtClean="0">
              <a:solidFill>
                <a:srgbClr val="000000"/>
              </a:solidFill>
              <a:latin typeface="Arial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200" smtClean="0">
                <a:solidFill>
                  <a:srgbClr val="000000"/>
                </a:solidFill>
                <a:latin typeface="Arial" charset="0"/>
                <a:cs typeface="Arial"/>
              </a:rPr>
              <a:t>Warm winter,</a:t>
            </a:r>
            <a:br>
              <a:rPr lang="de-DE" altLang="en-US" sz="1200" smtClean="0">
                <a:solidFill>
                  <a:srgbClr val="000000"/>
                </a:solidFill>
                <a:latin typeface="Arial" charset="0"/>
                <a:cs typeface="Arial"/>
              </a:rPr>
            </a:br>
            <a:r>
              <a:rPr lang="de-DE" altLang="en-US" sz="1200" smtClean="0">
                <a:solidFill>
                  <a:srgbClr val="000000"/>
                </a:solidFill>
                <a:latin typeface="Arial" charset="0"/>
                <a:cs typeface="Arial"/>
              </a:rPr>
              <a:t>no campaign</a:t>
            </a:r>
            <a:endParaRPr lang="en-GB" altLang="en-US" sz="120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546077"/>
            <a:ext cx="193675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519589"/>
            <a:ext cx="191293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514827"/>
            <a:ext cx="191293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494189"/>
            <a:ext cx="19113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950889"/>
            <a:ext cx="2111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265339"/>
            <a:ext cx="2111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579789"/>
            <a:ext cx="21113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18"/>
          <p:cNvSpPr txBox="1">
            <a:spLocks noChangeArrowheads="1"/>
          </p:cNvSpPr>
          <p:nvPr/>
        </p:nvSpPr>
        <p:spPr bwMode="auto">
          <a:xfrm rot="16200000">
            <a:off x="-757238" y="3465365"/>
            <a:ext cx="230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/>
              </a:rPr>
              <a:t>Ozon loss rate [ ppb / day ]</a:t>
            </a:r>
            <a:endParaRPr lang="en-GB" altLang="en-US" sz="140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3603625" y="5660877"/>
            <a:ext cx="197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/>
              </a:rPr>
              <a:t>Date [ day of the year ]</a:t>
            </a:r>
            <a:endParaRPr lang="en-GB" altLang="en-US" sz="140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 rot="16200000">
            <a:off x="7018337" y="3384402"/>
            <a:ext cx="353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/>
              </a:rPr>
              <a:t>Area of potential PSC formation [ 10</a:t>
            </a:r>
            <a:r>
              <a:rPr lang="de-DE" altLang="en-US" sz="1400" baseline="30000" smtClean="0">
                <a:solidFill>
                  <a:srgbClr val="000000"/>
                </a:solidFill>
                <a:latin typeface="Arial" charset="0"/>
                <a:cs typeface="Arial"/>
              </a:rPr>
              <a:t>6</a:t>
            </a: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/>
              </a:rPr>
              <a:t> km</a:t>
            </a:r>
            <a:r>
              <a:rPr lang="de-DE" altLang="en-US" sz="1400" baseline="30000" smtClean="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/>
              </a:rPr>
              <a:t> ]</a:t>
            </a:r>
            <a:endParaRPr lang="en-GB" altLang="en-US" sz="140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/>
          <a:stretch>
            <a:fillRect/>
          </a:stretch>
        </p:blipFill>
        <p:spPr bwMode="auto">
          <a:xfrm>
            <a:off x="6548438" y="4179739"/>
            <a:ext cx="1838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7875588" y="5160814"/>
            <a:ext cx="495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100" b="1" smtClean="0">
                <a:solidFill>
                  <a:srgbClr val="000000"/>
                </a:solidFill>
                <a:latin typeface="Arial" charset="0"/>
                <a:cs typeface="Arial"/>
              </a:rPr>
              <a:t>2003</a:t>
            </a:r>
            <a:endParaRPr lang="en-GB" altLang="en-US" sz="1100" b="1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grpSp>
        <p:nvGrpSpPr>
          <p:cNvPr id="54" name="Group 23"/>
          <p:cNvGrpSpPr>
            <a:grpSpLocks/>
          </p:cNvGrpSpPr>
          <p:nvPr/>
        </p:nvGrpSpPr>
        <p:grpSpPr bwMode="auto">
          <a:xfrm>
            <a:off x="5699125" y="4181327"/>
            <a:ext cx="854075" cy="1290637"/>
            <a:chOff x="3590" y="2547"/>
            <a:chExt cx="538" cy="813"/>
          </a:xfrm>
        </p:grpSpPr>
        <p:pic>
          <p:nvPicPr>
            <p:cNvPr id="55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45"/>
            <a:stretch>
              <a:fillRect/>
            </a:stretch>
          </p:blipFill>
          <p:spPr bwMode="auto">
            <a:xfrm>
              <a:off x="3590" y="2547"/>
              <a:ext cx="538" cy="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0" t="51469" r="62025" b="42891"/>
            <a:stretch>
              <a:fillRect/>
            </a:stretch>
          </p:blipFill>
          <p:spPr bwMode="auto">
            <a:xfrm>
              <a:off x="4013" y="2888"/>
              <a:ext cx="99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0" t="51591" r="62025" b="43259"/>
            <a:stretch>
              <a:fillRect/>
            </a:stretch>
          </p:blipFill>
          <p:spPr bwMode="auto">
            <a:xfrm>
              <a:off x="3925" y="2864"/>
              <a:ext cx="99" cy="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0" t="51469" r="62025" b="43259"/>
            <a:stretch>
              <a:fillRect/>
            </a:stretch>
          </p:blipFill>
          <p:spPr bwMode="auto">
            <a:xfrm>
              <a:off x="3838" y="2865"/>
              <a:ext cx="99" cy="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0" t="51224" r="62025" b="43259"/>
            <a:stretch>
              <a:fillRect/>
            </a:stretch>
          </p:blipFill>
          <p:spPr bwMode="auto">
            <a:xfrm>
              <a:off x="3749" y="2857"/>
              <a:ext cx="99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5775325" y="5435452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000" smtClean="0">
                <a:solidFill>
                  <a:srgbClr val="000000"/>
                </a:solidFill>
                <a:latin typeface="Arial" charset="0"/>
                <a:cs typeface="Arial"/>
              </a:rPr>
              <a:t>-30</a:t>
            </a:r>
            <a:endParaRPr lang="en-GB" altLang="en-US" sz="1000" smtClean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grpSp>
        <p:nvGrpSpPr>
          <p:cNvPr id="61" name="Group 30"/>
          <p:cNvGrpSpPr>
            <a:grpSpLocks/>
          </p:cNvGrpSpPr>
          <p:nvPr/>
        </p:nvGrpSpPr>
        <p:grpSpPr bwMode="auto">
          <a:xfrm>
            <a:off x="838200" y="2882752"/>
            <a:ext cx="7539038" cy="1298575"/>
            <a:chOff x="528" y="1729"/>
            <a:chExt cx="4749" cy="818"/>
          </a:xfrm>
        </p:grpSpPr>
        <p:grpSp>
          <p:nvGrpSpPr>
            <p:cNvPr id="62" name="Group 31"/>
            <p:cNvGrpSpPr>
              <a:grpSpLocks/>
            </p:cNvGrpSpPr>
            <p:nvPr/>
          </p:nvGrpSpPr>
          <p:grpSpPr bwMode="auto">
            <a:xfrm>
              <a:off x="528" y="1729"/>
              <a:ext cx="4749" cy="818"/>
              <a:chOff x="528" y="2007"/>
              <a:chExt cx="4918" cy="832"/>
            </a:xfrm>
          </p:grpSpPr>
          <p:pic>
            <p:nvPicPr>
              <p:cNvPr id="64" name="Picture 3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2007"/>
                <a:ext cx="1220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3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3" y="2007"/>
                <a:ext cx="1220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2" y="2008"/>
                <a:ext cx="1220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3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" y="2008"/>
                <a:ext cx="1220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570" y="2094"/>
              <a:ext cx="72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cs typeface="Arial"/>
              </a:endParaRPr>
            </a:p>
          </p:txBody>
        </p:sp>
      </p:grpSp>
      <p:sp>
        <p:nvSpPr>
          <p:cNvPr id="68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69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0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1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2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73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74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smtClean="0">
                <a:solidFill>
                  <a:srgbClr val="FF0000"/>
                </a:solidFill>
              </a:rPr>
              <a:t>2011</a:t>
            </a:r>
            <a:r>
              <a:rPr lang="fr-BE" sz="2800" dirty="0" smtClean="0"/>
              <a:t> 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6456" y="6376243"/>
            <a:ext cx="432048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4" name="Rechteck 28"/>
          <p:cNvSpPr>
            <a:spLocks noChangeArrowheads="1"/>
          </p:cNvSpPr>
          <p:nvPr/>
        </p:nvSpPr>
        <p:spPr bwMode="auto">
          <a:xfrm>
            <a:off x="1003691" y="1583165"/>
            <a:ext cx="2979119" cy="205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22" name="Gruppieren 29"/>
          <p:cNvGrpSpPr>
            <a:grpSpLocks/>
          </p:cNvGrpSpPr>
          <p:nvPr/>
        </p:nvGrpSpPr>
        <p:grpSpPr bwMode="auto">
          <a:xfrm>
            <a:off x="251520" y="1124744"/>
            <a:ext cx="4248679" cy="3177461"/>
            <a:chOff x="646388" y="710468"/>
            <a:chExt cx="7756634" cy="5446986"/>
          </a:xfrm>
          <a:noFill/>
        </p:grpSpPr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00" r="32919"/>
            <a:stretch>
              <a:fillRect/>
            </a:stretch>
          </p:blipFill>
          <p:spPr bwMode="auto">
            <a:xfrm>
              <a:off x="646388" y="710468"/>
              <a:ext cx="7756634" cy="5446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" name="Textfeld 50"/>
            <p:cNvSpPr txBox="1">
              <a:spLocks noChangeArrowheads="1"/>
            </p:cNvSpPr>
            <p:nvPr/>
          </p:nvSpPr>
          <p:spPr bwMode="auto">
            <a:xfrm>
              <a:off x="6410002" y="4788153"/>
              <a:ext cx="1624812" cy="448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Arctic 2011</a:t>
              </a:r>
            </a:p>
          </p:txBody>
        </p:sp>
        <p:cxnSp>
          <p:nvCxnSpPr>
            <p:cNvPr id="125" name="Gerade Verbindung mit Pfeil 25"/>
            <p:cNvCxnSpPr>
              <a:cxnSpLocks noChangeShapeType="1"/>
            </p:cNvCxnSpPr>
            <p:nvPr/>
          </p:nvCxnSpPr>
          <p:spPr bwMode="auto">
            <a:xfrm flipH="1" flipV="1">
              <a:off x="6495803" y="4358244"/>
              <a:ext cx="201881" cy="427513"/>
            </a:xfrm>
            <a:prstGeom prst="straightConnector1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/>
          </p:spPr>
        </p:cxnSp>
      </p:grpSp>
      <p:sp>
        <p:nvSpPr>
          <p:cNvPr id="115" name="Freihandform 3"/>
          <p:cNvSpPr/>
          <p:nvPr/>
        </p:nvSpPr>
        <p:spPr>
          <a:xfrm>
            <a:off x="790648" y="2207359"/>
            <a:ext cx="2816510" cy="870537"/>
          </a:xfrm>
          <a:custGeom>
            <a:avLst/>
            <a:gdLst>
              <a:gd name="connsiteX0" fmla="*/ 0 w 5141344"/>
              <a:gd name="connsiteY0" fmla="*/ 0 h 1492370"/>
              <a:gd name="connsiteX1" fmla="*/ 17253 w 5141344"/>
              <a:gd name="connsiteY1" fmla="*/ 414068 h 1492370"/>
              <a:gd name="connsiteX2" fmla="*/ 112144 w 5141344"/>
              <a:gd name="connsiteY2" fmla="*/ 431321 h 1492370"/>
              <a:gd name="connsiteX3" fmla="*/ 664234 w 5141344"/>
              <a:gd name="connsiteY3" fmla="*/ 741872 h 1492370"/>
              <a:gd name="connsiteX4" fmla="*/ 1052423 w 5141344"/>
              <a:gd name="connsiteY4" fmla="*/ 1000664 h 1492370"/>
              <a:gd name="connsiteX5" fmla="*/ 1362974 w 5141344"/>
              <a:gd name="connsiteY5" fmla="*/ 1492370 h 1492370"/>
              <a:gd name="connsiteX6" fmla="*/ 1595887 w 5141344"/>
              <a:gd name="connsiteY6" fmla="*/ 1466491 h 1492370"/>
              <a:gd name="connsiteX7" fmla="*/ 1759789 w 5141344"/>
              <a:gd name="connsiteY7" fmla="*/ 1345721 h 1492370"/>
              <a:gd name="connsiteX8" fmla="*/ 2208363 w 5141344"/>
              <a:gd name="connsiteY8" fmla="*/ 1449238 h 1492370"/>
              <a:gd name="connsiteX9" fmla="*/ 2605178 w 5141344"/>
              <a:gd name="connsiteY9" fmla="*/ 992038 h 1492370"/>
              <a:gd name="connsiteX10" fmla="*/ 2829465 w 5141344"/>
              <a:gd name="connsiteY10" fmla="*/ 966159 h 1492370"/>
              <a:gd name="connsiteX11" fmla="*/ 3217653 w 5141344"/>
              <a:gd name="connsiteY11" fmla="*/ 1121434 h 1492370"/>
              <a:gd name="connsiteX12" fmla="*/ 3605842 w 5141344"/>
              <a:gd name="connsiteY12" fmla="*/ 1121434 h 1492370"/>
              <a:gd name="connsiteX13" fmla="*/ 4063042 w 5141344"/>
              <a:gd name="connsiteY13" fmla="*/ 1388853 h 1492370"/>
              <a:gd name="connsiteX14" fmla="*/ 4451231 w 5141344"/>
              <a:gd name="connsiteY14" fmla="*/ 1121434 h 1492370"/>
              <a:gd name="connsiteX15" fmla="*/ 4986068 w 5141344"/>
              <a:gd name="connsiteY15" fmla="*/ 491706 h 1492370"/>
              <a:gd name="connsiteX16" fmla="*/ 5141344 w 5141344"/>
              <a:gd name="connsiteY16" fmla="*/ 0 h 1492370"/>
              <a:gd name="connsiteX17" fmla="*/ 0 w 5141344"/>
              <a:gd name="connsiteY17" fmla="*/ 0 h 149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1344" h="1492370">
                <a:moveTo>
                  <a:pt x="0" y="0"/>
                </a:moveTo>
                <a:lnTo>
                  <a:pt x="17253" y="414068"/>
                </a:lnTo>
                <a:lnTo>
                  <a:pt x="112144" y="431321"/>
                </a:lnTo>
                <a:lnTo>
                  <a:pt x="664234" y="741872"/>
                </a:lnTo>
                <a:lnTo>
                  <a:pt x="1052423" y="1000664"/>
                </a:lnTo>
                <a:lnTo>
                  <a:pt x="1362974" y="1492370"/>
                </a:lnTo>
                <a:lnTo>
                  <a:pt x="1595887" y="1466491"/>
                </a:lnTo>
                <a:lnTo>
                  <a:pt x="1759789" y="1345721"/>
                </a:lnTo>
                <a:lnTo>
                  <a:pt x="2208363" y="1449238"/>
                </a:lnTo>
                <a:lnTo>
                  <a:pt x="2605178" y="992038"/>
                </a:lnTo>
                <a:lnTo>
                  <a:pt x="2829465" y="966159"/>
                </a:lnTo>
                <a:lnTo>
                  <a:pt x="3217653" y="1121434"/>
                </a:lnTo>
                <a:lnTo>
                  <a:pt x="3605842" y="1121434"/>
                </a:lnTo>
                <a:lnTo>
                  <a:pt x="4063042" y="1388853"/>
                </a:lnTo>
                <a:lnTo>
                  <a:pt x="4451231" y="1121434"/>
                </a:lnTo>
                <a:lnTo>
                  <a:pt x="4986068" y="491706"/>
                </a:lnTo>
                <a:lnTo>
                  <a:pt x="5141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17" name="Gruppieren 27"/>
          <p:cNvGrpSpPr>
            <a:grpSpLocks/>
          </p:cNvGrpSpPr>
          <p:nvPr/>
        </p:nvGrpSpPr>
        <p:grpSpPr bwMode="auto">
          <a:xfrm>
            <a:off x="1621080" y="2199024"/>
            <a:ext cx="2434773" cy="1407885"/>
            <a:chOff x="3146233" y="2552075"/>
            <a:chExt cx="4445192" cy="2413375"/>
          </a:xfrm>
        </p:grpSpPr>
        <p:sp>
          <p:nvSpPr>
            <p:cNvPr id="118" name="Freihandform 1"/>
            <p:cNvSpPr>
              <a:spLocks/>
            </p:cNvSpPr>
            <p:nvPr/>
          </p:nvSpPr>
          <p:spPr bwMode="auto">
            <a:xfrm>
              <a:off x="3152775" y="2552075"/>
              <a:ext cx="4438650" cy="1771650"/>
            </a:xfrm>
            <a:custGeom>
              <a:avLst/>
              <a:gdLst>
                <a:gd name="T0" fmla="*/ 0 w 4438650"/>
                <a:gd name="T1" fmla="*/ 333375 h 1771650"/>
                <a:gd name="T2" fmla="*/ 571500 w 4438650"/>
                <a:gd name="T3" fmla="*/ 409575 h 1771650"/>
                <a:gd name="T4" fmla="*/ 1114425 w 4438650"/>
                <a:gd name="T5" fmla="*/ 781050 h 1771650"/>
                <a:gd name="T6" fmla="*/ 1657350 w 4438650"/>
                <a:gd name="T7" fmla="*/ 1143000 h 1771650"/>
                <a:gd name="T8" fmla="*/ 2228850 w 4438650"/>
                <a:gd name="T9" fmla="*/ 1724025 h 1771650"/>
                <a:gd name="T10" fmla="*/ 2781300 w 4438650"/>
                <a:gd name="T11" fmla="*/ 1771650 h 1771650"/>
                <a:gd name="T12" fmla="*/ 3333750 w 4438650"/>
                <a:gd name="T13" fmla="*/ 1543050 h 1771650"/>
                <a:gd name="T14" fmla="*/ 3886200 w 4438650"/>
                <a:gd name="T15" fmla="*/ 590550 h 1771650"/>
                <a:gd name="T16" fmla="*/ 4438650 w 4438650"/>
                <a:gd name="T17" fmla="*/ 0 h 17716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38650" h="1771650">
                  <a:moveTo>
                    <a:pt x="0" y="333375"/>
                  </a:moveTo>
                  <a:lnTo>
                    <a:pt x="571500" y="409575"/>
                  </a:lnTo>
                  <a:lnTo>
                    <a:pt x="1114425" y="781050"/>
                  </a:lnTo>
                  <a:lnTo>
                    <a:pt x="1657350" y="1143000"/>
                  </a:lnTo>
                  <a:lnTo>
                    <a:pt x="2228850" y="1724025"/>
                  </a:lnTo>
                  <a:lnTo>
                    <a:pt x="2781300" y="1771650"/>
                  </a:lnTo>
                  <a:lnTo>
                    <a:pt x="3333750" y="1543050"/>
                  </a:lnTo>
                  <a:lnTo>
                    <a:pt x="3886200" y="590550"/>
                  </a:lnTo>
                  <a:lnTo>
                    <a:pt x="4438650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9" name="Textfeld 50"/>
            <p:cNvSpPr txBox="1">
              <a:spLocks noChangeArrowheads="1"/>
            </p:cNvSpPr>
            <p:nvPr/>
          </p:nvSpPr>
          <p:spPr bwMode="auto">
            <a:xfrm>
              <a:off x="3146233" y="4517002"/>
              <a:ext cx="1981908" cy="44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Antarctic 2003</a:t>
              </a:r>
            </a:p>
          </p:txBody>
        </p:sp>
        <p:cxnSp>
          <p:nvCxnSpPr>
            <p:cNvPr id="120" name="Gerade Verbindung mit Pfeil 17"/>
            <p:cNvCxnSpPr>
              <a:cxnSpLocks noChangeShapeType="1"/>
            </p:cNvCxnSpPr>
            <p:nvPr/>
          </p:nvCxnSpPr>
          <p:spPr bwMode="auto">
            <a:xfrm flipV="1">
              <a:off x="3942608" y="4096987"/>
              <a:ext cx="1128156" cy="45126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1" name="Gerade Verbindung 80895"/>
          <p:cNvCxnSpPr>
            <a:cxnSpLocks noChangeShapeType="1"/>
          </p:cNvCxnSpPr>
          <p:nvPr/>
        </p:nvCxnSpPr>
        <p:spPr bwMode="auto">
          <a:xfrm flipH="1">
            <a:off x="794996" y="2206433"/>
            <a:ext cx="3395639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feld 50"/>
          <p:cNvSpPr txBox="1">
            <a:spLocks noChangeArrowheads="1"/>
          </p:cNvSpPr>
          <p:nvPr/>
        </p:nvSpPr>
        <p:spPr bwMode="auto">
          <a:xfrm>
            <a:off x="2339752" y="2186359"/>
            <a:ext cx="13292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Range of previous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Arctic ozone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loss rates </a:t>
            </a: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r="32919"/>
          <a:stretch>
            <a:fillRect/>
          </a:stretch>
        </p:blipFill>
        <p:spPr bwMode="auto">
          <a:xfrm>
            <a:off x="251520" y="1124744"/>
            <a:ext cx="4248679" cy="31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01579" y="4005064"/>
            <a:ext cx="4706925" cy="2772916"/>
            <a:chOff x="4401579" y="4077072"/>
            <a:chExt cx="4706925" cy="2772916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579" y="4077072"/>
              <a:ext cx="4706925" cy="2772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8" name="Textfeld 23559"/>
            <p:cNvSpPr txBox="1">
              <a:spLocks noChangeArrowheads="1"/>
            </p:cNvSpPr>
            <p:nvPr/>
          </p:nvSpPr>
          <p:spPr bwMode="auto">
            <a:xfrm>
              <a:off x="5053498" y="4302578"/>
              <a:ext cx="16033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Total ozone loss 2011: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133+/-20 DU</a:t>
              </a:r>
            </a:p>
          </p:txBody>
        </p:sp>
        <p:cxnSp>
          <p:nvCxnSpPr>
            <p:cNvPr id="129" name="Gerade Verbindung mit Pfeil 2"/>
            <p:cNvCxnSpPr>
              <a:cxnSpLocks noChangeShapeType="1"/>
              <a:stCxn id="128" idx="3"/>
            </p:cNvCxnSpPr>
            <p:nvPr/>
          </p:nvCxnSpPr>
          <p:spPr bwMode="auto">
            <a:xfrm>
              <a:off x="6656822" y="4518022"/>
              <a:ext cx="867506" cy="5986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0" name="Rectangle 20"/>
          <p:cNvSpPr>
            <a:spLocks noChangeArrowheads="1"/>
          </p:cNvSpPr>
          <p:nvPr/>
        </p:nvSpPr>
        <p:spPr bwMode="auto">
          <a:xfrm>
            <a:off x="2994666" y="692696"/>
            <a:ext cx="5105726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Ozone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and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ozone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loss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inside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vortex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 @ </a:t>
            </a:r>
            <a:r>
              <a:rPr lang="de-DE" sz="1200" b="1" dirty="0" err="1">
                <a:solidFill>
                  <a:srgbClr val="3333CC"/>
                </a:solidFill>
                <a:latin typeface="Arial" charset="0"/>
              </a:rPr>
              <a:t>e</a:t>
            </a:r>
            <a:r>
              <a:rPr lang="de-DE" sz="1200" b="1" dirty="0" err="1">
                <a:solidFill>
                  <a:srgbClr val="3333CC"/>
                </a:solidFill>
                <a:latin typeface="Symbol" pitchFamily="18" charset="2"/>
              </a:rPr>
              <a:t>Q</a:t>
            </a:r>
            <a:r>
              <a:rPr lang="de-DE" sz="1200" b="1" dirty="0">
                <a:solidFill>
                  <a:srgbClr val="3333CC"/>
                </a:solidFill>
                <a:latin typeface="Arial" charset="0"/>
              </a:rPr>
              <a:t>=465K</a:t>
            </a:r>
          </a:p>
          <a:p>
            <a:pPr algn="ctr">
              <a:defRPr/>
            </a:pPr>
            <a:r>
              <a:rPr lang="de-DE" sz="1200" dirty="0">
                <a:solidFill>
                  <a:srgbClr val="3333CC"/>
                </a:solidFill>
                <a:latin typeface="Arial" charset="0"/>
              </a:rPr>
              <a:t>(</a:t>
            </a:r>
            <a:r>
              <a:rPr lang="de-DE" sz="1200" dirty="0" err="1">
                <a:solidFill>
                  <a:srgbClr val="3333CC"/>
                </a:solidFill>
                <a:latin typeface="Arial" charset="0"/>
              </a:rPr>
              <a:t>unmixed</a:t>
            </a:r>
            <a:r>
              <a:rPr lang="de-DE" sz="12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dirty="0" err="1">
                <a:solidFill>
                  <a:srgbClr val="3333CC"/>
                </a:solidFill>
                <a:latin typeface="Arial" charset="0"/>
              </a:rPr>
              <a:t>vortex</a:t>
            </a:r>
            <a:r>
              <a:rPr lang="de-DE" sz="12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de-DE" sz="1200" dirty="0" err="1">
                <a:solidFill>
                  <a:srgbClr val="3333CC"/>
                </a:solidFill>
                <a:latin typeface="Arial" charset="0"/>
              </a:rPr>
              <a:t>air</a:t>
            </a:r>
            <a:r>
              <a:rPr lang="de-DE" sz="1200" dirty="0">
                <a:solidFill>
                  <a:srgbClr val="3333CC"/>
                </a:solidFill>
                <a:latin typeface="Arial" charset="0"/>
              </a:rPr>
              <a:t>)</a:t>
            </a: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1115" y="1196752"/>
            <a:ext cx="4557389" cy="2954058"/>
            <a:chOff x="4551115" y="1196752"/>
            <a:chExt cx="4557389" cy="29540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115" y="1196752"/>
              <a:ext cx="4557389" cy="295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6444208" y="3296017"/>
              <a:ext cx="1614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dirty="0" smtClean="0"/>
                <a:t>zone hole “regime”</a:t>
              </a:r>
              <a:endParaRPr lang="fr-B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66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2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smtClean="0">
                <a:solidFill>
                  <a:srgbClr val="FF0000"/>
                </a:solidFill>
              </a:rPr>
              <a:t>2016</a:t>
            </a:r>
            <a:r>
              <a:rPr lang="fr-BE" sz="2800" dirty="0" smtClean="0"/>
              <a:t> </a:t>
            </a:r>
            <a:endParaRPr lang="en-GB" sz="28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72664" y="4581128"/>
            <a:ext cx="37512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0000"/>
              </a:buClr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Ny-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Alesund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(Svalbard)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Dec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-Jan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temperature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profiles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</a:pPr>
            <a:endParaRPr lang="de-DE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3975267" cy="301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3" y="1062066"/>
            <a:ext cx="5133237" cy="3666597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211959" y="4851157"/>
            <a:ext cx="475252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Uccle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ozonesonde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profile data at 1 Feb 2016</a:t>
            </a:r>
          </a:p>
          <a:p>
            <a:pPr marL="0" indent="0">
              <a:spcBef>
                <a:spcPct val="50000"/>
              </a:spcBef>
              <a:buClr>
                <a:srgbClr val="FF0000"/>
              </a:buClr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 photographs of PSCs over UK, the Netherlands, Germany…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</a:pPr>
            <a:endParaRPr lang="de-DE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25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2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smtClean="0">
                <a:solidFill>
                  <a:srgbClr val="FF0000"/>
                </a:solidFill>
              </a:rPr>
              <a:t>2016</a:t>
            </a:r>
            <a:r>
              <a:rPr lang="fr-BE" sz="2800" dirty="0" smtClean="0"/>
              <a:t> </a:t>
            </a:r>
            <a:endParaRPr lang="en-GB" sz="2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1" y="1273289"/>
            <a:ext cx="4166235" cy="30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7584"/>
            <a:ext cx="416052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867249" y="4581128"/>
            <a:ext cx="50090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ecord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high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integrated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PSC!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PSC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did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not last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long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2011 PSC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651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2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</a:t>
            </a:r>
            <a:r>
              <a:rPr lang="fr-BE" sz="2800" dirty="0" smtClean="0">
                <a:solidFill>
                  <a:srgbClr val="FF0000"/>
                </a:solidFill>
              </a:rPr>
              <a:t>2016</a:t>
            </a:r>
            <a:r>
              <a:rPr lang="fr-BE" sz="2800" dirty="0" smtClean="0"/>
              <a:t> 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1" y="1287260"/>
            <a:ext cx="3005159" cy="538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34" y="1295514"/>
            <a:ext cx="3000650" cy="537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770102" cy="3906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372200" y="15567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0" dirty="0">
                <a:latin typeface="+mj-lt"/>
              </a:rPr>
              <a:t>The final warming overlapped with the ozone loss </a:t>
            </a:r>
            <a:r>
              <a:rPr lang="en-GB" sz="1600" kern="0" dirty="0" smtClean="0">
                <a:latin typeface="+mj-lt"/>
              </a:rPr>
              <a:t>period!</a:t>
            </a:r>
            <a:endParaRPr lang="en-US" sz="1600" dirty="0"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93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235"/>
          <a:stretch/>
        </p:blipFill>
        <p:spPr>
          <a:xfrm>
            <a:off x="4716016" y="3356991"/>
            <a:ext cx="4340090" cy="29883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2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Match </a:t>
            </a:r>
            <a:r>
              <a:rPr lang="fr-BE" sz="2800" dirty="0" err="1" smtClean="0"/>
              <a:t>results</a:t>
            </a:r>
            <a:r>
              <a:rPr lang="fr-BE" sz="2800" dirty="0" smtClean="0"/>
              <a:t> 2016 </a:t>
            </a:r>
            <a:endParaRPr lang="en-GB" sz="280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0915"/>
            <a:ext cx="5587319" cy="32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5764219" y="1484784"/>
            <a:ext cx="32722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de-DE" sz="1600" dirty="0" err="1">
                <a:latin typeface="+mj-lt"/>
              </a:rPr>
              <a:t>c</a:t>
            </a:r>
            <a:r>
              <a:rPr lang="de-DE" sz="1600" b="0" i="0" dirty="0" err="1" smtClean="0">
                <a:latin typeface="+mj-lt"/>
              </a:rPr>
              <a:t>limate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</a:t>
            </a:r>
            <a:r>
              <a:rPr lang="de-DE" sz="1600" b="0" i="0" dirty="0" err="1" smtClean="0">
                <a:latin typeface="+mj-lt"/>
              </a:rPr>
              <a:t>ensitivity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b="0" i="0" dirty="0" err="1">
                <a:latin typeface="+mj-lt"/>
              </a:rPr>
              <a:t>of</a:t>
            </a:r>
            <a:r>
              <a:rPr lang="de-DE" sz="1600" b="0" i="0" dirty="0">
                <a:latin typeface="+mj-lt"/>
              </a:rPr>
              <a:t> </a:t>
            </a:r>
            <a:r>
              <a:rPr lang="de-DE" sz="1600" b="0" i="0" dirty="0" err="1" smtClean="0">
                <a:latin typeface="+mj-lt"/>
              </a:rPr>
              <a:t>Arctic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b="0" i="0" dirty="0" err="1">
                <a:latin typeface="+mj-lt"/>
              </a:rPr>
              <a:t>ozone</a:t>
            </a:r>
            <a:r>
              <a:rPr lang="de-DE" sz="1600" b="0" i="0" dirty="0">
                <a:latin typeface="+mj-lt"/>
              </a:rPr>
              <a:t> </a:t>
            </a:r>
            <a:r>
              <a:rPr lang="de-DE" sz="1600" b="0" i="0" dirty="0" err="1">
                <a:latin typeface="+mj-lt"/>
              </a:rPr>
              <a:t>loss</a:t>
            </a:r>
            <a:r>
              <a:rPr lang="de-DE" sz="1600" b="0" i="0" dirty="0">
                <a:latin typeface="+mj-lt"/>
              </a:rPr>
              <a:t>: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de-DE" sz="1600" b="0" i="0" dirty="0">
                <a:latin typeface="+mj-lt"/>
              </a:rPr>
              <a:t>15 DU additional </a:t>
            </a:r>
            <a:r>
              <a:rPr lang="de-DE" sz="1600" b="0" i="0" dirty="0" err="1" smtClean="0">
                <a:latin typeface="+mj-lt"/>
              </a:rPr>
              <a:t>ozone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b="0" i="0" dirty="0" err="1" smtClean="0">
                <a:latin typeface="+mj-lt"/>
              </a:rPr>
              <a:t>loss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b="0" i="0" dirty="0">
                <a:latin typeface="+mj-lt"/>
              </a:rPr>
              <a:t>per K </a:t>
            </a:r>
            <a:r>
              <a:rPr lang="de-DE" sz="1600" b="0" i="0" dirty="0" err="1">
                <a:latin typeface="+mj-lt"/>
              </a:rPr>
              <a:t>cooling</a:t>
            </a:r>
            <a:r>
              <a:rPr lang="de-DE" sz="1600" b="0" i="0" dirty="0">
                <a:latin typeface="+mj-lt"/>
              </a:rPr>
              <a:t> </a:t>
            </a:r>
            <a:r>
              <a:rPr lang="de-DE" sz="1600" b="0" i="0" dirty="0" err="1" smtClean="0">
                <a:latin typeface="+mj-lt"/>
              </a:rPr>
              <a:t>of</a:t>
            </a:r>
            <a:r>
              <a:rPr lang="de-DE" sz="1600" b="0" i="0" dirty="0" smtClean="0">
                <a:latin typeface="+mj-lt"/>
              </a:rPr>
              <a:t> </a:t>
            </a:r>
            <a:r>
              <a:rPr lang="de-DE" sz="1600" b="0" i="0" dirty="0" err="1">
                <a:latin typeface="+mj-lt"/>
              </a:rPr>
              <a:t>the</a:t>
            </a:r>
            <a:r>
              <a:rPr lang="de-DE" sz="1600" b="0" i="0" dirty="0">
                <a:latin typeface="+mj-lt"/>
              </a:rPr>
              <a:t> </a:t>
            </a:r>
            <a:r>
              <a:rPr lang="de-DE" sz="1600" b="0" i="0" dirty="0" err="1">
                <a:latin typeface="+mj-lt"/>
              </a:rPr>
              <a:t>Arctic</a:t>
            </a:r>
            <a:r>
              <a:rPr lang="de-DE" sz="1600" b="0" i="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</a:t>
            </a:r>
            <a:r>
              <a:rPr lang="de-DE" sz="1600" b="0" i="0" smtClean="0">
                <a:latin typeface="+mj-lt"/>
              </a:rPr>
              <a:t>tratosphere</a:t>
            </a:r>
            <a:endParaRPr lang="en-GB" sz="1600" b="0" i="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1297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3638" y="321297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212976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5-6°C change in temperature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5616" y="3068960"/>
            <a:ext cx="293389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316991" y="2307744"/>
            <a:ext cx="16459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57451" y="1916832"/>
            <a:ext cx="95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80 DU additional ozone loss</a:t>
            </a:r>
            <a:endParaRPr lang="en-US" sz="1200" dirty="0"/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95536" y="4481825"/>
            <a:ext cx="40324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de-DE" altLang="en-US" sz="1600" dirty="0" err="1">
                <a:latin typeface="+mj-lt"/>
              </a:rPr>
              <a:t>l</a:t>
            </a:r>
            <a:r>
              <a:rPr lang="de-DE" altLang="en-US" sz="1600" dirty="0" err="1" smtClean="0">
                <a:latin typeface="+mj-lt"/>
              </a:rPr>
              <a:t>ong</a:t>
            </a:r>
            <a:r>
              <a:rPr lang="de-DE" altLang="en-US" sz="1600" dirty="0" smtClean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term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 smtClean="0">
                <a:latin typeface="+mj-lt"/>
              </a:rPr>
              <a:t>two-to-threefold</a:t>
            </a:r>
            <a:r>
              <a:rPr lang="de-DE" altLang="en-US" sz="1600" dirty="0" smtClean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increase</a:t>
            </a:r>
            <a:r>
              <a:rPr lang="de-DE" altLang="en-US" sz="1600" dirty="0">
                <a:latin typeface="+mj-lt"/>
              </a:rPr>
              <a:t> in </a:t>
            </a:r>
            <a:r>
              <a:rPr lang="de-DE" altLang="en-US" sz="1600" dirty="0" err="1">
                <a:latin typeface="+mj-lt"/>
              </a:rPr>
              <a:t>the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maximum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values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reached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during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the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err="1">
                <a:latin typeface="+mj-lt"/>
              </a:rPr>
              <a:t>cold</a:t>
            </a:r>
            <a:r>
              <a:rPr lang="de-DE" altLang="en-US" sz="1600" dirty="0">
                <a:latin typeface="+mj-lt"/>
              </a:rPr>
              <a:t> </a:t>
            </a:r>
            <a:r>
              <a:rPr lang="de-DE" altLang="en-US" sz="1600" dirty="0" smtClean="0">
                <a:latin typeface="+mj-lt"/>
              </a:rPr>
              <a:t>winters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GB" sz="1600" dirty="0">
                <a:latin typeface="+mj-lt"/>
              </a:rPr>
              <a:t>c</a:t>
            </a:r>
            <a:r>
              <a:rPr lang="en-GB" sz="1600" dirty="0" smtClean="0">
                <a:latin typeface="+mj-lt"/>
              </a:rPr>
              <a:t>old </a:t>
            </a:r>
            <a:r>
              <a:rPr lang="en-GB" sz="1600" dirty="0">
                <a:latin typeface="+mj-lt"/>
              </a:rPr>
              <a:t>Arctic stratospheric vortices seem to get colder</a:t>
            </a:r>
            <a:endParaRPr lang="de-DE" altLang="en-US" sz="1600" dirty="0">
              <a:latin typeface="+mj-lt"/>
            </a:endParaRPr>
          </a:p>
          <a:p>
            <a:pPr marL="285750" indent="-285750">
              <a:buFont typeface="Symbol" pitchFamily="18" charset="2"/>
              <a:buChar char="Þ"/>
            </a:pPr>
            <a:endParaRPr lang="en-GB" sz="1600" b="0" i="0" dirty="0"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7571232" y="64800"/>
            <a:ext cx="146304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results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846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Filters</a:t>
            </a:r>
            <a:r>
              <a:rPr lang="fr-BE" sz="2800" dirty="0" smtClean="0"/>
              <a:t> </a:t>
            </a:r>
            <a:r>
              <a:rPr lang="fr-BE" sz="2800" dirty="0" err="1" smtClean="0"/>
              <a:t>built</a:t>
            </a:r>
            <a:r>
              <a:rPr lang="fr-BE" sz="2800" dirty="0" smtClean="0"/>
              <a:t> </a:t>
            </a:r>
            <a:r>
              <a:rPr lang="fr-BE" sz="2800" dirty="0" err="1" smtClean="0"/>
              <a:t>into</a:t>
            </a:r>
            <a:r>
              <a:rPr lang="fr-BE" sz="2800" dirty="0" smtClean="0"/>
              <a:t> the Match </a:t>
            </a:r>
            <a:r>
              <a:rPr lang="fr-BE" sz="2800" dirty="0" err="1" smtClean="0"/>
              <a:t>approach</a:t>
            </a:r>
            <a:endParaRPr lang="en-GB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998538" y="3069233"/>
            <a:ext cx="3240087" cy="3240087"/>
            <a:chOff x="447" y="1839"/>
            <a:chExt cx="2041" cy="2041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47" y="1839"/>
              <a:ext cx="2041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" b="57257"/>
            <a:stretch>
              <a:fillRect/>
            </a:stretch>
          </p:blipFill>
          <p:spPr bwMode="auto">
            <a:xfrm>
              <a:off x="454" y="1884"/>
              <a:ext cx="2012" cy="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4897438" y="3069233"/>
            <a:ext cx="3240087" cy="3240087"/>
            <a:chOff x="3288" y="1797"/>
            <a:chExt cx="2041" cy="2041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288" y="1797"/>
              <a:ext cx="2041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2"/>
            <a:stretch>
              <a:fillRect/>
            </a:stretch>
          </p:blipFill>
          <p:spPr bwMode="auto">
            <a:xfrm>
              <a:off x="3295" y="1849"/>
              <a:ext cx="2012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15925" y="1129968"/>
            <a:ext cx="4433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indent="-114300"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en-US" sz="1500" dirty="0" err="1" smtClean="0">
                <a:solidFill>
                  <a:srgbClr val="FF0000"/>
                </a:solidFill>
                <a:latin typeface="+mj-lt"/>
              </a:rPr>
              <a:t>divergence</a:t>
            </a:r>
            <a:r>
              <a:rPr lang="de-DE" altLang="en-US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of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trajectory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small</a:t>
            </a:r>
            <a:endParaRPr lang="de-DE" altLang="en-US" sz="15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buFontTx/>
              <a:buChar char="-"/>
            </a:pPr>
            <a:r>
              <a:rPr lang="de-DE" altLang="en-US" sz="1500" dirty="0" err="1">
                <a:latin typeface="+mj-lt"/>
              </a:rPr>
              <a:t>avoids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shear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zones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that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tend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to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have</a:t>
            </a:r>
            <a:r>
              <a:rPr lang="de-DE" altLang="en-US" sz="1500" dirty="0">
                <a:latin typeface="+mj-lt"/>
              </a:rPr>
              <a:t> larger </a:t>
            </a:r>
            <a:r>
              <a:rPr lang="de-DE" altLang="en-US" sz="1500" dirty="0" err="1">
                <a:latin typeface="+mj-lt"/>
              </a:rPr>
              <a:t>mixing</a:t>
            </a:r>
            <a:r>
              <a:rPr lang="de-DE" altLang="en-US" sz="1500" dirty="0">
                <a:latin typeface="+mj-lt"/>
              </a:rPr>
              <a:t> </a:t>
            </a:r>
          </a:p>
          <a:p>
            <a:pPr lvl="1" eaLnBrk="1" hangingPunct="1">
              <a:buFontTx/>
              <a:buChar char="-"/>
            </a:pPr>
            <a:r>
              <a:rPr lang="de-DE" altLang="en-US" sz="1500" dirty="0" err="1">
                <a:latin typeface="+mj-lt"/>
              </a:rPr>
              <a:t>selects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dynamical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situations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where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trajectories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are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more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reliable</a:t>
            </a:r>
            <a:r>
              <a:rPr lang="de-DE" altLang="en-US" sz="1500" dirty="0">
                <a:latin typeface="+mj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PV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change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along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trajectory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small</a:t>
            </a:r>
            <a:endParaRPr lang="de-DE" altLang="en-US" sz="15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buFontTx/>
              <a:buChar char="-"/>
            </a:pPr>
            <a:r>
              <a:rPr lang="de-DE" altLang="en-US" sz="1500" dirty="0" err="1">
                <a:latin typeface="+mj-lt"/>
              </a:rPr>
              <a:t>avoids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wave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breaking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events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and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unreliable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trajectories</a:t>
            </a:r>
            <a:endParaRPr lang="de-DE" altLang="en-US" sz="1500" dirty="0">
              <a:latin typeface="+mj-lt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48213" y="1124744"/>
            <a:ext cx="412273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indent="-114300"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en-US" sz="1500" dirty="0" err="1" smtClean="0">
                <a:solidFill>
                  <a:srgbClr val="FF0000"/>
                </a:solidFill>
                <a:latin typeface="+mj-lt"/>
              </a:rPr>
              <a:t>vertical</a:t>
            </a:r>
            <a:r>
              <a:rPr lang="de-DE" altLang="en-US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gradient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in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ozone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profiles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en-US" sz="1500" dirty="0" err="1">
                <a:solidFill>
                  <a:srgbClr val="FF0000"/>
                </a:solidFill>
                <a:latin typeface="+mj-lt"/>
              </a:rPr>
              <a:t>small</a:t>
            </a:r>
            <a:endParaRPr lang="de-DE" altLang="en-US" sz="15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buFontTx/>
              <a:buChar char="-"/>
            </a:pPr>
            <a:r>
              <a:rPr lang="de-DE" altLang="en-US" sz="1500" dirty="0" err="1">
                <a:latin typeface="+mj-lt"/>
              </a:rPr>
              <a:t>avoids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lamina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structures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that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indicate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wave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breaking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and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mixing</a:t>
            </a:r>
            <a:endParaRPr lang="de-DE" altLang="en-US" sz="1500" dirty="0">
              <a:latin typeface="+mj-lt"/>
            </a:endParaRPr>
          </a:p>
          <a:p>
            <a:pPr lvl="1" eaLnBrk="1" hangingPunct="1">
              <a:buFontTx/>
              <a:buChar char="-"/>
            </a:pPr>
            <a:r>
              <a:rPr lang="de-DE" altLang="en-US" sz="1500" dirty="0" err="1">
                <a:latin typeface="+mj-lt"/>
              </a:rPr>
              <a:t>makes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results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less</a:t>
            </a:r>
            <a:r>
              <a:rPr lang="de-DE" altLang="en-US" sz="1500" dirty="0">
                <a:latin typeface="+mj-lt"/>
              </a:rPr>
              <a:t> sensitive on </a:t>
            </a:r>
            <a:r>
              <a:rPr lang="de-DE" altLang="en-US" sz="1500" dirty="0" err="1">
                <a:latin typeface="+mj-lt"/>
              </a:rPr>
              <a:t>uncertainties</a:t>
            </a:r>
            <a:r>
              <a:rPr lang="de-DE" altLang="en-US" sz="1500" dirty="0">
                <a:latin typeface="+mj-lt"/>
              </a:rPr>
              <a:t> in </a:t>
            </a:r>
            <a:r>
              <a:rPr lang="de-DE" altLang="en-US" sz="1500" dirty="0" err="1">
                <a:latin typeface="+mj-lt"/>
              </a:rPr>
              <a:t>the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calculated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radiative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>
                <a:latin typeface="+mj-lt"/>
              </a:rPr>
              <a:t>cooling</a:t>
            </a:r>
            <a:r>
              <a:rPr lang="de-DE" altLang="en-US" sz="1500" dirty="0">
                <a:latin typeface="+mj-lt"/>
              </a:rPr>
              <a:t> </a:t>
            </a:r>
            <a:r>
              <a:rPr lang="de-DE" altLang="en-US" sz="1500" dirty="0" err="1" smtClean="0">
                <a:latin typeface="+mj-lt"/>
              </a:rPr>
              <a:t>rates</a:t>
            </a:r>
            <a:endParaRPr lang="de-DE" altLang="en-US" sz="1500" dirty="0" smtClean="0">
              <a:latin typeface="+mj-lt"/>
            </a:endParaRPr>
          </a:p>
          <a:p>
            <a:pPr>
              <a:buFontTx/>
              <a:buChar char="•"/>
            </a:pPr>
            <a:r>
              <a:rPr lang="de-DE" altLang="en-US" sz="1500" dirty="0" err="1" smtClean="0">
                <a:solidFill>
                  <a:srgbClr val="FF0000"/>
                </a:solidFill>
                <a:latin typeface="+mj-lt"/>
              </a:rPr>
              <a:t>clusters</a:t>
            </a:r>
            <a:r>
              <a:rPr lang="de-DE" altLang="en-US" sz="1500" dirty="0">
                <a:solidFill>
                  <a:srgbClr val="FF0000"/>
                </a:solidFill>
                <a:latin typeface="+mj-lt"/>
              </a:rPr>
              <a:t>!</a:t>
            </a:r>
            <a:endParaRPr lang="en-US" alt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6089904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project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969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129472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Stratospheric</a:t>
            </a:r>
            <a:r>
              <a:rPr lang="fr-BE" sz="2800" dirty="0" smtClean="0"/>
              <a:t> ozone </a:t>
            </a:r>
            <a:r>
              <a:rPr lang="fr-BE" sz="2800" dirty="0" err="1" smtClean="0"/>
              <a:t>chemistry</a:t>
            </a:r>
            <a:r>
              <a:rPr lang="fr-BE" sz="2800" dirty="0" smtClean="0"/>
              <a:t>… in a </a:t>
            </a:r>
            <a:r>
              <a:rPr lang="fr-BE" sz="2800" dirty="0" err="1" smtClean="0"/>
              <a:t>nutshell</a:t>
            </a:r>
            <a:endParaRPr lang="en-GB" sz="2800" dirty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68000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Stratospheric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632848" cy="532859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900" dirty="0"/>
              <a:t>s</a:t>
            </a:r>
            <a:r>
              <a:rPr lang="en-US" sz="1900" dirty="0" smtClean="0"/>
              <a:t>tratospheric ozone (O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) accounts for about 90% of total ozone (maximal at 20-25 km altitude)</a:t>
            </a:r>
          </a:p>
          <a:p>
            <a:pPr>
              <a:buFont typeface="Arial" pitchFamily="34" charset="0"/>
              <a:buChar char="•"/>
            </a:pPr>
            <a:endParaRPr lang="nl-NL" sz="900" dirty="0"/>
          </a:p>
          <a:p>
            <a:pPr>
              <a:buFont typeface="Arial" pitchFamily="34" charset="0"/>
              <a:buChar char="•"/>
            </a:pPr>
            <a:r>
              <a:rPr lang="fr-BE" sz="1900" dirty="0" err="1"/>
              <a:t>beneficial</a:t>
            </a:r>
            <a:r>
              <a:rPr lang="fr-BE" sz="1900" dirty="0"/>
              <a:t> </a:t>
            </a:r>
            <a:r>
              <a:rPr lang="fr-BE" sz="1900" dirty="0" err="1"/>
              <a:t>role</a:t>
            </a:r>
            <a:r>
              <a:rPr lang="fr-BE" sz="1900" dirty="0"/>
              <a:t>: </a:t>
            </a:r>
            <a:r>
              <a:rPr lang="fr-BE" sz="1900" dirty="0" err="1"/>
              <a:t>acts</a:t>
            </a:r>
            <a:r>
              <a:rPr lang="fr-BE" sz="1900" dirty="0"/>
              <a:t> as </a:t>
            </a:r>
            <a:r>
              <a:rPr lang="fr-BE" sz="1900" dirty="0" err="1"/>
              <a:t>primary</a:t>
            </a:r>
            <a:r>
              <a:rPr lang="fr-BE" sz="1900" dirty="0"/>
              <a:t> UV radiation </a:t>
            </a:r>
            <a:r>
              <a:rPr lang="fr-BE" sz="1900" dirty="0" err="1"/>
              <a:t>shield</a:t>
            </a:r>
            <a:r>
              <a:rPr lang="fr-BE" sz="1900" dirty="0"/>
              <a:t> </a:t>
            </a:r>
            <a:endParaRPr lang="fr-BE" sz="1900" dirty="0" smtClean="0"/>
          </a:p>
          <a:p>
            <a:pPr>
              <a:buFont typeface="Arial" pitchFamily="34" charset="0"/>
              <a:buChar char="•"/>
            </a:pPr>
            <a:endParaRPr lang="fr-BE" sz="900" dirty="0" smtClean="0"/>
          </a:p>
          <a:p>
            <a:pPr>
              <a:buFont typeface="Arial" pitchFamily="34" charset="0"/>
              <a:buChar char="•"/>
            </a:pPr>
            <a:r>
              <a:rPr lang="fr-BE" sz="1900" dirty="0"/>
              <a:t>o</a:t>
            </a:r>
            <a:r>
              <a:rPr lang="fr-BE" sz="1900" dirty="0" smtClean="0"/>
              <a:t>zone in the </a:t>
            </a:r>
            <a:r>
              <a:rPr lang="fr-BE" sz="1900" dirty="0" err="1" smtClean="0"/>
              <a:t>stratosphere</a:t>
            </a:r>
            <a:r>
              <a:rPr lang="fr-BE" sz="1900" dirty="0" smtClean="0"/>
              <a:t> </a:t>
            </a:r>
            <a:r>
              <a:rPr lang="fr-BE" sz="1900" dirty="0" err="1" smtClean="0"/>
              <a:t>is</a:t>
            </a:r>
            <a:r>
              <a:rPr lang="fr-BE" sz="1900" dirty="0" smtClean="0"/>
              <a:t> </a:t>
            </a:r>
            <a:r>
              <a:rPr lang="fr-BE" sz="1900" dirty="0" err="1" smtClean="0"/>
              <a:t>present</a:t>
            </a:r>
            <a:r>
              <a:rPr lang="fr-BE" sz="1900" dirty="0" smtClean="0"/>
              <a:t> by the balance of (1) the </a:t>
            </a:r>
            <a:r>
              <a:rPr lang="fr-BE" sz="1900" dirty="0" err="1" smtClean="0"/>
              <a:t>photolysis</a:t>
            </a:r>
            <a:r>
              <a:rPr lang="fr-BE" sz="1900" dirty="0" smtClean="0"/>
              <a:t> of O</a:t>
            </a:r>
            <a:r>
              <a:rPr lang="fr-BE" sz="1900" baseline="-25000" dirty="0" smtClean="0"/>
              <a:t>2</a:t>
            </a:r>
            <a:r>
              <a:rPr lang="fr-BE" sz="1900" dirty="0" smtClean="0"/>
              <a:t> (</a:t>
            </a:r>
            <a:r>
              <a:rPr lang="fr-BE" sz="1900" dirty="0">
                <a:solidFill>
                  <a:schemeClr val="accent6"/>
                </a:solidFill>
              </a:rPr>
              <a:t>O</a:t>
            </a:r>
            <a:r>
              <a:rPr lang="fr-BE" sz="1900" baseline="-25000" dirty="0">
                <a:solidFill>
                  <a:schemeClr val="accent6"/>
                </a:solidFill>
              </a:rPr>
              <a:t>2</a:t>
            </a:r>
            <a:r>
              <a:rPr lang="fr-BE" sz="1900" dirty="0">
                <a:solidFill>
                  <a:schemeClr val="accent6"/>
                </a:solidFill>
              </a:rPr>
              <a:t> + </a:t>
            </a:r>
            <a:r>
              <a:rPr lang="fr-BE" sz="1900" dirty="0" err="1">
                <a:solidFill>
                  <a:schemeClr val="accent6"/>
                </a:solidFill>
              </a:rPr>
              <a:t>hc</a:t>
            </a:r>
            <a:r>
              <a:rPr lang="fr-BE" sz="1900" dirty="0">
                <a:solidFill>
                  <a:schemeClr val="accent6"/>
                </a:solidFill>
              </a:rPr>
              <a:t>/</a:t>
            </a:r>
            <a:r>
              <a:rPr lang="el-GR" sz="1900" dirty="0">
                <a:solidFill>
                  <a:schemeClr val="accent6"/>
                </a:solidFill>
              </a:rPr>
              <a:t>λ</a:t>
            </a:r>
            <a:r>
              <a:rPr lang="fr-BE" sz="1900" dirty="0">
                <a:solidFill>
                  <a:schemeClr val="accent6"/>
                </a:solidFill>
              </a:rPr>
              <a:t> 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 O + 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O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)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followed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by (</a:t>
            </a:r>
            <a:r>
              <a:rPr lang="fr-BE" sz="19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a) an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exothermic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reaction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of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atomic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and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molecular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oxygen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fr-BE" sz="1900" dirty="0" smtClean="0">
                <a:solidFill>
                  <a:schemeClr val="accent6"/>
                </a:solidFill>
              </a:rPr>
              <a:t>O</a:t>
            </a:r>
            <a:r>
              <a:rPr lang="fr-BE" sz="1900" baseline="-25000" dirty="0" smtClean="0">
                <a:solidFill>
                  <a:schemeClr val="accent6"/>
                </a:solidFill>
              </a:rPr>
              <a:t>2</a:t>
            </a:r>
            <a:r>
              <a:rPr lang="fr-BE" sz="1900" dirty="0" smtClean="0">
                <a:solidFill>
                  <a:schemeClr val="accent6"/>
                </a:solidFill>
              </a:rPr>
              <a:t> </a:t>
            </a:r>
            <a:r>
              <a:rPr lang="fr-BE" sz="1900" dirty="0">
                <a:solidFill>
                  <a:schemeClr val="accent6"/>
                </a:solidFill>
              </a:rPr>
              <a:t>+ O + M 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 O</a:t>
            </a:r>
            <a:r>
              <a:rPr lang="fr-BE" sz="1900" baseline="-25000" dirty="0">
                <a:solidFill>
                  <a:schemeClr val="accent6"/>
                </a:solidFill>
                <a:sym typeface="Wingdings" pitchFamily="2" charset="2"/>
              </a:rPr>
              <a:t>3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 + M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*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), (2b) the ozone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photolysis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fr-BE" sz="1900" dirty="0" smtClean="0">
                <a:solidFill>
                  <a:schemeClr val="accent6"/>
                </a:solidFill>
              </a:rPr>
              <a:t>O</a:t>
            </a:r>
            <a:r>
              <a:rPr lang="fr-BE" sz="1900" baseline="-25000" dirty="0" smtClean="0">
                <a:solidFill>
                  <a:schemeClr val="accent6"/>
                </a:solidFill>
              </a:rPr>
              <a:t>3</a:t>
            </a:r>
            <a:r>
              <a:rPr lang="fr-BE" sz="1900" dirty="0" smtClean="0">
                <a:solidFill>
                  <a:schemeClr val="accent6"/>
                </a:solidFill>
              </a:rPr>
              <a:t> </a:t>
            </a:r>
            <a:r>
              <a:rPr lang="fr-BE" sz="1900" dirty="0">
                <a:solidFill>
                  <a:schemeClr val="accent6"/>
                </a:solidFill>
              </a:rPr>
              <a:t>+ </a:t>
            </a:r>
            <a:r>
              <a:rPr lang="fr-BE" sz="1900" dirty="0" err="1">
                <a:solidFill>
                  <a:schemeClr val="accent6"/>
                </a:solidFill>
              </a:rPr>
              <a:t>hc</a:t>
            </a:r>
            <a:r>
              <a:rPr lang="fr-BE" sz="1900" dirty="0">
                <a:solidFill>
                  <a:schemeClr val="accent6"/>
                </a:solidFill>
              </a:rPr>
              <a:t>/</a:t>
            </a:r>
            <a:r>
              <a:rPr lang="el-GR" sz="1900" dirty="0">
                <a:solidFill>
                  <a:schemeClr val="accent6"/>
                </a:solidFill>
              </a:rPr>
              <a:t>λ</a:t>
            </a:r>
            <a:r>
              <a:rPr lang="fr-BE" sz="1900" dirty="0">
                <a:solidFill>
                  <a:schemeClr val="accent6"/>
                </a:solidFill>
              </a:rPr>
              <a:t> 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 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O</a:t>
            </a:r>
            <a:r>
              <a:rPr lang="fr-BE" sz="1900" baseline="-25000" dirty="0" smtClean="0">
                <a:solidFill>
                  <a:schemeClr val="accent6"/>
                </a:solidFill>
                <a:sym typeface="Wingdings" pitchFamily="2" charset="2"/>
              </a:rPr>
              <a:t>2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+ 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O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) and (3) ozone destruction (</a:t>
            </a:r>
            <a:r>
              <a:rPr lang="fr-BE" sz="1900" dirty="0">
                <a:solidFill>
                  <a:schemeClr val="accent6"/>
                </a:solidFill>
              </a:rPr>
              <a:t>O</a:t>
            </a:r>
            <a:r>
              <a:rPr lang="fr-BE" sz="1900" baseline="-25000" dirty="0">
                <a:solidFill>
                  <a:schemeClr val="accent6"/>
                </a:solidFill>
              </a:rPr>
              <a:t>3</a:t>
            </a:r>
            <a:r>
              <a:rPr lang="fr-BE" sz="1900" dirty="0">
                <a:solidFill>
                  <a:schemeClr val="accent6"/>
                </a:solidFill>
              </a:rPr>
              <a:t> + O 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 O</a:t>
            </a:r>
            <a:r>
              <a:rPr lang="fr-BE" sz="1900" baseline="-25000" dirty="0">
                <a:solidFill>
                  <a:schemeClr val="accent6"/>
                </a:solidFill>
                <a:sym typeface="Wingdings" pitchFamily="2" charset="2"/>
              </a:rPr>
              <a:t>2</a:t>
            </a:r>
            <a:r>
              <a:rPr lang="fr-BE" sz="1900" dirty="0">
                <a:solidFill>
                  <a:schemeClr val="accent6"/>
                </a:solidFill>
                <a:sym typeface="Wingdings" pitchFamily="2" charset="2"/>
              </a:rPr>
              <a:t> + </a:t>
            </a:r>
            <a:r>
              <a:rPr lang="fr-BE" sz="1900" dirty="0" smtClean="0">
                <a:solidFill>
                  <a:schemeClr val="accent6"/>
                </a:solidFill>
                <a:sym typeface="Wingdings" pitchFamily="2" charset="2"/>
              </a:rPr>
              <a:t>O</a:t>
            </a:r>
            <a:r>
              <a:rPr lang="fr-BE" sz="1900" baseline="-25000" dirty="0" smtClean="0">
                <a:solidFill>
                  <a:schemeClr val="accent6"/>
                </a:solidFill>
                <a:sym typeface="Wingdings" pitchFamily="2" charset="2"/>
              </a:rPr>
              <a:t>2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)                                                          </a:t>
            </a:r>
            <a:r>
              <a:rPr lang="fr-BE" sz="1900" dirty="0" smtClean="0">
                <a:solidFill>
                  <a:srgbClr val="FF0000"/>
                </a:solidFill>
                <a:sym typeface="Wingdings" pitchFamily="2" charset="2"/>
              </a:rPr>
              <a:t>Chapman </a:t>
            </a:r>
            <a:r>
              <a:rPr lang="fr-BE" sz="1900" dirty="0" err="1" smtClean="0">
                <a:solidFill>
                  <a:srgbClr val="FF0000"/>
                </a:solidFill>
                <a:sym typeface="Wingdings" pitchFamily="2" charset="2"/>
              </a:rPr>
              <a:t>reactions</a:t>
            </a:r>
            <a:endParaRPr lang="fr-BE" sz="19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fr-BE" sz="9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28600" lvl="1">
              <a:buFont typeface="Arial" pitchFamily="34" charset="0"/>
              <a:buChar char="•"/>
            </a:pPr>
            <a:r>
              <a:rPr lang="fr-BE" sz="1900" dirty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y-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product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of </a:t>
            </a:r>
            <a:r>
              <a:rPr lang="fr-BE" sz="1900" dirty="0" err="1" smtClean="0">
                <a:solidFill>
                  <a:schemeClr val="tx1"/>
                </a:solidFill>
                <a:sym typeface="Wingdings" pitchFamily="2" charset="2"/>
              </a:rPr>
              <a:t>this</a:t>
            </a:r>
            <a:r>
              <a:rPr lang="fr-BE" sz="19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sz="1900" dirty="0" smtClean="0">
                <a:sym typeface="Wingdings" pitchFamily="2" charset="2"/>
              </a:rPr>
              <a:t>cycle (2a)+ (2b): </a:t>
            </a:r>
            <a:r>
              <a:rPr lang="fr-BE" sz="1900" dirty="0" err="1"/>
              <a:t>heating</a:t>
            </a:r>
            <a:r>
              <a:rPr lang="fr-BE" sz="1900" dirty="0"/>
              <a:t> of the </a:t>
            </a:r>
            <a:r>
              <a:rPr lang="fr-BE" sz="1900" dirty="0" err="1"/>
              <a:t>stratosphere</a:t>
            </a:r>
            <a:r>
              <a:rPr lang="fr-BE" sz="1900" dirty="0"/>
              <a:t> due to conversion of UV in thermal </a:t>
            </a:r>
            <a:r>
              <a:rPr lang="fr-BE" sz="1900" dirty="0" err="1" smtClean="0"/>
              <a:t>energy</a:t>
            </a:r>
            <a:endParaRPr lang="fr-BE" sz="1900" dirty="0" smtClean="0"/>
          </a:p>
          <a:p>
            <a:pPr marL="228600" lvl="1">
              <a:buFont typeface="Arial" pitchFamily="34" charset="0"/>
              <a:buChar char="•"/>
            </a:pPr>
            <a:endParaRPr lang="fr-BE" sz="900" dirty="0" smtClean="0"/>
          </a:p>
          <a:p>
            <a:pPr>
              <a:buFont typeface="Arial" pitchFamily="34" charset="0"/>
              <a:buChar char="•"/>
            </a:pPr>
            <a:r>
              <a:rPr lang="fr-BE" sz="1900" dirty="0" smtClean="0"/>
              <a:t>ozone </a:t>
            </a:r>
            <a:r>
              <a:rPr lang="fr-BE" sz="1900" dirty="0" err="1"/>
              <a:t>is</a:t>
            </a:r>
            <a:r>
              <a:rPr lang="fr-BE" sz="1900" dirty="0"/>
              <a:t> </a:t>
            </a:r>
            <a:r>
              <a:rPr lang="fr-BE" sz="1900" dirty="0" err="1"/>
              <a:t>also</a:t>
            </a:r>
            <a:r>
              <a:rPr lang="fr-BE" sz="1900" dirty="0"/>
              <a:t> </a:t>
            </a:r>
            <a:r>
              <a:rPr lang="fr-BE" sz="1900" dirty="0" err="1"/>
              <a:t>destroyed</a:t>
            </a:r>
            <a:r>
              <a:rPr lang="fr-BE" sz="1900" dirty="0"/>
              <a:t> by </a:t>
            </a:r>
            <a:r>
              <a:rPr lang="fr-BE" sz="1900" dirty="0" err="1"/>
              <a:t>catalytic</a:t>
            </a:r>
            <a:r>
              <a:rPr lang="fr-BE" sz="1900" dirty="0"/>
              <a:t> </a:t>
            </a:r>
            <a:r>
              <a:rPr lang="fr-BE" sz="1900" dirty="0" err="1"/>
              <a:t>loss</a:t>
            </a:r>
            <a:r>
              <a:rPr lang="fr-BE" sz="1900" dirty="0"/>
              <a:t> </a:t>
            </a:r>
            <a:r>
              <a:rPr lang="fr-BE" sz="1900" dirty="0" err="1" smtClean="0"/>
              <a:t>involving</a:t>
            </a:r>
            <a:r>
              <a:rPr lang="fr-BE" sz="1900" dirty="0" smtClean="0"/>
              <a:t> </a:t>
            </a:r>
            <a:r>
              <a:rPr lang="fr-BE" sz="1900" dirty="0" err="1"/>
              <a:t>chlorine</a:t>
            </a:r>
            <a:r>
              <a:rPr lang="fr-BE" sz="1900" dirty="0"/>
              <a:t>, </a:t>
            </a:r>
            <a:r>
              <a:rPr lang="fr-BE" sz="1900" dirty="0" err="1"/>
              <a:t>nitrogen</a:t>
            </a:r>
            <a:r>
              <a:rPr lang="fr-BE" sz="1900" dirty="0"/>
              <a:t>, </a:t>
            </a:r>
            <a:r>
              <a:rPr lang="fr-BE" sz="1900" dirty="0" err="1"/>
              <a:t>bromine</a:t>
            </a:r>
            <a:r>
              <a:rPr lang="fr-BE" sz="1900" dirty="0"/>
              <a:t> or </a:t>
            </a:r>
            <a:r>
              <a:rPr lang="fr-BE" sz="1900" dirty="0" err="1" smtClean="0"/>
              <a:t>hydrogen</a:t>
            </a:r>
            <a:r>
              <a:rPr lang="fr-BE" sz="1900" dirty="0" smtClean="0"/>
              <a:t> (</a:t>
            </a:r>
            <a:r>
              <a:rPr lang="fr-BE" sz="1900" dirty="0" err="1" smtClean="0"/>
              <a:t>present</a:t>
            </a:r>
            <a:r>
              <a:rPr lang="fr-BE" sz="1900" dirty="0" smtClean="0"/>
              <a:t> in ODS):</a:t>
            </a:r>
            <a:endParaRPr lang="fr-BE" sz="1900" dirty="0"/>
          </a:p>
          <a:p>
            <a:pPr lvl="1">
              <a:buSzPct val="85000"/>
              <a:buFont typeface="Courier New" pitchFamily="49" charset="0"/>
              <a:buChar char="o"/>
            </a:pPr>
            <a:r>
              <a:rPr lang="fr-BE" sz="1900" dirty="0" err="1">
                <a:sym typeface="Wingdings" pitchFamily="2" charset="2"/>
              </a:rPr>
              <a:t>Cl</a:t>
            </a:r>
            <a:r>
              <a:rPr lang="fr-BE" sz="1900" baseline="-25000" dirty="0" err="1">
                <a:sym typeface="Wingdings" pitchFamily="2" charset="2"/>
              </a:rPr>
              <a:t>x</a:t>
            </a:r>
            <a:r>
              <a:rPr lang="fr-BE" sz="1900" dirty="0">
                <a:sym typeface="Wingdings" pitchFamily="2" charset="2"/>
              </a:rPr>
              <a:t> (</a:t>
            </a:r>
            <a:r>
              <a:rPr lang="fr-BE" sz="1900" dirty="0" err="1">
                <a:sym typeface="Wingdings" pitchFamily="2" charset="2"/>
              </a:rPr>
              <a:t>Cl+ClO</a:t>
            </a:r>
            <a:r>
              <a:rPr lang="fr-BE" sz="1900" dirty="0">
                <a:sym typeface="Wingdings" pitchFamily="2" charset="2"/>
              </a:rPr>
              <a:t>)</a:t>
            </a:r>
          </a:p>
          <a:p>
            <a:pPr lvl="1">
              <a:buSzPct val="85000"/>
              <a:buFont typeface="Courier New" pitchFamily="49" charset="0"/>
              <a:buChar char="o"/>
            </a:pPr>
            <a:r>
              <a:rPr lang="fr-BE" sz="1900" dirty="0" err="1" smtClean="0">
                <a:sym typeface="Wingdings" pitchFamily="2" charset="2"/>
              </a:rPr>
              <a:t>NO</a:t>
            </a:r>
            <a:r>
              <a:rPr lang="fr-BE" sz="1900" baseline="-25000" dirty="0" err="1" smtClean="0">
                <a:sym typeface="Wingdings" pitchFamily="2" charset="2"/>
              </a:rPr>
              <a:t>x</a:t>
            </a:r>
            <a:r>
              <a:rPr lang="fr-BE" sz="1900" dirty="0" smtClean="0">
                <a:sym typeface="Wingdings" pitchFamily="2" charset="2"/>
              </a:rPr>
              <a:t> </a:t>
            </a:r>
            <a:r>
              <a:rPr lang="fr-BE" sz="1900" dirty="0">
                <a:sym typeface="Wingdings" pitchFamily="2" charset="2"/>
              </a:rPr>
              <a:t>(NO+NO</a:t>
            </a:r>
            <a:r>
              <a:rPr lang="fr-BE" sz="1900" baseline="-25000" dirty="0">
                <a:sym typeface="Wingdings" pitchFamily="2" charset="2"/>
              </a:rPr>
              <a:t>2</a:t>
            </a:r>
            <a:r>
              <a:rPr lang="fr-BE" sz="1900" dirty="0">
                <a:sym typeface="Wingdings" pitchFamily="2" charset="2"/>
              </a:rPr>
              <a:t>)</a:t>
            </a:r>
          </a:p>
          <a:p>
            <a:pPr lvl="1">
              <a:buSzPct val="85000"/>
              <a:buFont typeface="Courier New" pitchFamily="49" charset="0"/>
              <a:buChar char="o"/>
            </a:pPr>
            <a:r>
              <a:rPr lang="fr-BE" sz="1900" dirty="0" err="1">
                <a:sym typeface="Wingdings" pitchFamily="2" charset="2"/>
              </a:rPr>
              <a:t>Br</a:t>
            </a:r>
            <a:r>
              <a:rPr lang="fr-BE" sz="1900" baseline="-25000" dirty="0" err="1">
                <a:sym typeface="Wingdings" pitchFamily="2" charset="2"/>
              </a:rPr>
              <a:t>x</a:t>
            </a:r>
            <a:r>
              <a:rPr lang="fr-BE" sz="1900" dirty="0">
                <a:sym typeface="Wingdings" pitchFamily="2" charset="2"/>
              </a:rPr>
              <a:t> (</a:t>
            </a:r>
            <a:r>
              <a:rPr lang="fr-BE" sz="1900" dirty="0" err="1">
                <a:sym typeface="Wingdings" pitchFamily="2" charset="2"/>
              </a:rPr>
              <a:t>Br+BrO</a:t>
            </a:r>
            <a:r>
              <a:rPr lang="fr-BE" sz="1900" dirty="0">
                <a:sym typeface="Wingdings" pitchFamily="2" charset="2"/>
              </a:rPr>
              <a:t>)</a:t>
            </a:r>
          </a:p>
          <a:p>
            <a:pPr lvl="1">
              <a:buSzPct val="85000"/>
              <a:buFont typeface="Courier New" pitchFamily="49" charset="0"/>
              <a:buChar char="o"/>
            </a:pPr>
            <a:r>
              <a:rPr lang="fr-BE" sz="1900" dirty="0" err="1">
                <a:sym typeface="Wingdings" pitchFamily="2" charset="2"/>
              </a:rPr>
              <a:t>HO</a:t>
            </a:r>
            <a:r>
              <a:rPr lang="fr-BE" sz="1900" baseline="-25000" dirty="0" err="1">
                <a:sym typeface="Wingdings" pitchFamily="2" charset="2"/>
              </a:rPr>
              <a:t>x</a:t>
            </a:r>
            <a:r>
              <a:rPr lang="fr-BE" sz="1900" dirty="0">
                <a:sym typeface="Wingdings" pitchFamily="2" charset="2"/>
              </a:rPr>
              <a:t> (OH+HO</a:t>
            </a:r>
            <a:r>
              <a:rPr lang="fr-BE" sz="1900" baseline="-25000" dirty="0">
                <a:sym typeface="Wingdings" pitchFamily="2" charset="2"/>
              </a:rPr>
              <a:t>2</a:t>
            </a:r>
            <a:r>
              <a:rPr lang="fr-BE" sz="1900" dirty="0">
                <a:sym typeface="Wingdings" pitchFamily="2" charset="2"/>
              </a:rPr>
              <a:t>)</a:t>
            </a:r>
            <a:endParaRPr lang="en-US" sz="1900" dirty="0"/>
          </a:p>
          <a:p>
            <a:pPr marL="228600" lvl="1">
              <a:buFont typeface="Arial" pitchFamily="34" charset="0"/>
              <a:buChar char="•"/>
            </a:pPr>
            <a:endParaRPr lang="fr-BE" sz="29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6876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5220072" y="4437112"/>
            <a:ext cx="3600399" cy="196171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pt-BR" sz="1400" baseline="-25000" dirty="0" smtClean="0"/>
          </a:p>
          <a:p>
            <a:r>
              <a:rPr lang="en-US" sz="1400" dirty="0" smtClean="0"/>
              <a:t>at 40 km, this Cl-</a:t>
            </a:r>
            <a:r>
              <a:rPr lang="en-US" sz="1400" dirty="0" err="1" smtClean="0"/>
              <a:t>ClO</a:t>
            </a:r>
            <a:r>
              <a:rPr lang="en-US" sz="1400" dirty="0" smtClean="0"/>
              <a:t> catalytic chain can destroy nearly 1000 ozone molecules before the Cl or </a:t>
            </a:r>
            <a:r>
              <a:rPr lang="en-US" sz="1400" dirty="0" err="1" smtClean="0"/>
              <a:t>ClO</a:t>
            </a:r>
            <a:r>
              <a:rPr lang="en-US" sz="1400" dirty="0" smtClean="0"/>
              <a:t> is converted to a benign chlorine form (“reservoir species”) such as </a:t>
            </a:r>
            <a:r>
              <a:rPr lang="en-US" sz="1400" dirty="0" err="1" smtClean="0"/>
              <a:t>HCl</a:t>
            </a:r>
            <a:r>
              <a:rPr lang="en-US" sz="1400" dirty="0" smtClean="0"/>
              <a:t> and ClONO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ver </a:t>
            </a:r>
            <a:r>
              <a:rPr lang="en-US" sz="1400" dirty="0"/>
              <a:t>its </a:t>
            </a:r>
            <a:r>
              <a:rPr lang="en-US" sz="1400" dirty="0" smtClean="0"/>
              <a:t>stratospheric lifetime, </a:t>
            </a:r>
            <a:r>
              <a:rPr lang="en-US" sz="1400" dirty="0"/>
              <a:t>an individual Cl atom can destroy about 100000 ozone molecules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23680" y="4501463"/>
            <a:ext cx="4856632" cy="1519825"/>
            <a:chOff x="2523680" y="4444769"/>
            <a:chExt cx="4856632" cy="1519825"/>
          </a:xfrm>
        </p:grpSpPr>
        <p:sp>
          <p:nvSpPr>
            <p:cNvPr id="19" name="Content Placeholder 4"/>
            <p:cNvSpPr txBox="1">
              <a:spLocks/>
            </p:cNvSpPr>
            <p:nvPr/>
          </p:nvSpPr>
          <p:spPr>
            <a:xfrm>
              <a:off x="2771800" y="4444769"/>
              <a:ext cx="4608512" cy="151982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Font typeface="Georgia" pitchFamily="18" charset="0"/>
                <a:buNone/>
              </a:pPr>
              <a:endParaRPr lang="pt-BR" sz="1600" baseline="-25000" dirty="0" smtClean="0"/>
            </a:p>
            <a:p>
              <a:pPr marL="640080" lvl="2" indent="0">
                <a:buFont typeface="Georgia" pitchFamily="18" charset="0"/>
                <a:buNone/>
              </a:pPr>
              <a:r>
                <a:rPr lang="pt-BR" sz="1400" dirty="0" smtClean="0"/>
                <a:t>O</a:t>
              </a:r>
              <a:r>
                <a:rPr lang="pt-BR" sz="1400" baseline="-25000" dirty="0" smtClean="0"/>
                <a:t>3</a:t>
              </a:r>
              <a:r>
                <a:rPr lang="pt-BR" sz="1400" dirty="0" smtClean="0"/>
                <a:t> + hc/</a:t>
              </a:r>
              <a:r>
                <a:rPr lang="el-GR" sz="1400" dirty="0" smtClean="0"/>
                <a:t>λ</a:t>
              </a:r>
              <a:r>
                <a:rPr lang="pt-BR" sz="1400" dirty="0" smtClean="0"/>
                <a:t> </a:t>
              </a:r>
              <a:r>
                <a:rPr lang="pt-BR" sz="1400" dirty="0" smtClean="0">
                  <a:sym typeface="Wingdings" pitchFamily="2" charset="2"/>
                </a:rPr>
                <a:t></a:t>
              </a:r>
              <a:r>
                <a:rPr lang="pt-BR" sz="1400" dirty="0" smtClean="0"/>
                <a:t> O + O</a:t>
              </a:r>
              <a:r>
                <a:rPr lang="pt-BR" sz="1400" baseline="-25000" dirty="0" smtClean="0"/>
                <a:t>2</a:t>
              </a:r>
            </a:p>
            <a:p>
              <a:pPr marL="640080" lvl="2" indent="0">
                <a:buFont typeface="Georgia" pitchFamily="18" charset="0"/>
                <a:buNone/>
              </a:pPr>
              <a:r>
                <a:rPr lang="pt-BR" sz="1400" dirty="0" smtClean="0">
                  <a:solidFill>
                    <a:srgbClr val="FF0000"/>
                  </a:solidFill>
                </a:rPr>
                <a:t>ClO</a:t>
              </a:r>
              <a:r>
                <a:rPr lang="pt-BR" sz="1400" dirty="0" smtClean="0"/>
                <a:t> + O </a:t>
              </a:r>
              <a:r>
                <a:rPr lang="pt-BR" sz="1400" dirty="0" smtClean="0">
                  <a:sym typeface="Wingdings" pitchFamily="2" charset="2"/>
                </a:rPr>
                <a:t></a:t>
              </a:r>
              <a:r>
                <a:rPr lang="pt-BR" sz="1400" dirty="0" smtClean="0"/>
                <a:t> O</a:t>
              </a:r>
              <a:r>
                <a:rPr lang="pt-BR" sz="1400" baseline="-25000" dirty="0" smtClean="0"/>
                <a:t>2</a:t>
              </a:r>
              <a:r>
                <a:rPr lang="pt-BR" sz="1400" dirty="0" smtClean="0"/>
                <a:t> + Cl</a:t>
              </a:r>
            </a:p>
            <a:p>
              <a:pPr marL="640080" lvl="2" indent="0">
                <a:buFont typeface="Georgia" pitchFamily="18" charset="0"/>
                <a:buNone/>
              </a:pPr>
              <a:r>
                <a:rPr lang="pt-BR" sz="1400" dirty="0" smtClean="0"/>
                <a:t>Cl + O</a:t>
              </a:r>
              <a:r>
                <a:rPr lang="pt-BR" sz="1400" baseline="-25000" dirty="0" smtClean="0"/>
                <a:t>3</a:t>
              </a:r>
              <a:r>
                <a:rPr lang="pt-BR" sz="1400" dirty="0" smtClean="0"/>
                <a:t> </a:t>
              </a:r>
              <a:r>
                <a:rPr lang="pt-BR" sz="1400" dirty="0" smtClean="0">
                  <a:sym typeface="Wingdings" pitchFamily="2" charset="2"/>
                </a:rPr>
                <a:t></a:t>
              </a:r>
              <a:r>
                <a:rPr lang="pt-BR" sz="1400" dirty="0" smtClean="0"/>
                <a:t> O</a:t>
              </a:r>
              <a:r>
                <a:rPr lang="pt-BR" sz="1400" baseline="-25000" dirty="0" smtClean="0"/>
                <a:t>2</a:t>
              </a:r>
              <a:r>
                <a:rPr lang="pt-BR" sz="1400" dirty="0" smtClean="0"/>
                <a:t> + </a:t>
              </a:r>
              <a:r>
                <a:rPr lang="pt-BR" sz="1400" dirty="0" smtClean="0">
                  <a:solidFill>
                    <a:srgbClr val="FF0000"/>
                  </a:solidFill>
                </a:rPr>
                <a:t>ClO</a:t>
              </a:r>
            </a:p>
            <a:p>
              <a:pPr marL="640080" lvl="2" indent="0">
                <a:buFont typeface="Georgia" pitchFamily="18" charset="0"/>
                <a:buNone/>
              </a:pPr>
              <a:r>
                <a:rPr lang="pt-BR" sz="1400" dirty="0" smtClean="0"/>
                <a:t>Net: O</a:t>
              </a:r>
              <a:r>
                <a:rPr lang="pt-BR" sz="1400" baseline="-25000" dirty="0" smtClean="0"/>
                <a:t>3</a:t>
              </a:r>
              <a:r>
                <a:rPr lang="pt-BR" sz="1400" dirty="0" smtClean="0"/>
                <a:t> + O</a:t>
              </a:r>
              <a:r>
                <a:rPr lang="pt-BR" sz="1400" baseline="-25000" dirty="0" smtClean="0"/>
                <a:t>3</a:t>
              </a:r>
              <a:r>
                <a:rPr lang="pt-BR" sz="1400" dirty="0" smtClean="0"/>
                <a:t> </a:t>
              </a:r>
              <a:r>
                <a:rPr lang="pt-BR" sz="1400" dirty="0" smtClean="0">
                  <a:sym typeface="Wingdings" pitchFamily="2" charset="2"/>
                </a:rPr>
                <a:t></a:t>
              </a:r>
              <a:r>
                <a:rPr lang="pt-BR" sz="1400" dirty="0" smtClean="0"/>
                <a:t> 3 O</a:t>
              </a:r>
              <a:r>
                <a:rPr lang="pt-BR" sz="1400" baseline="-25000" dirty="0" smtClean="0"/>
                <a:t>2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23680" y="4869160"/>
              <a:ext cx="896192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72192" y="458112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e.g.</a:t>
              </a:r>
              <a:endParaRPr lang="en-US" sz="14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129472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Polar ozone </a:t>
            </a:r>
            <a:r>
              <a:rPr lang="fr-BE" sz="2800" dirty="0" err="1" smtClean="0"/>
              <a:t>chemistry</a:t>
            </a:r>
            <a:endParaRPr lang="en-GB" sz="28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7632848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catalytic ozone loss becomes even more important when the molecules are adsorbed or absorbed on particles (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heterogenous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chemistry </a:t>
            </a:r>
            <a:r>
              <a:rPr lang="en-US" sz="1600" dirty="0" smtClean="0">
                <a:sym typeface="Wingdings" panose="05000000000000000000" pitchFamily="2" charset="2"/>
              </a:rPr>
              <a:t>on the surface of the particles)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stratospheric </a:t>
            </a:r>
            <a:r>
              <a:rPr lang="en-US" sz="1600" dirty="0"/>
              <a:t>particles of interest:</a:t>
            </a:r>
          </a:p>
          <a:p>
            <a:pPr lvl="1">
              <a:buFont typeface="Wingdings" pitchFamily="2" charset="2"/>
              <a:buChar char="ü"/>
            </a:pPr>
            <a:r>
              <a:rPr lang="nl-BE" sz="1400" dirty="0" err="1"/>
              <a:t>sulfate</a:t>
            </a:r>
            <a:r>
              <a:rPr lang="nl-BE" sz="1400" dirty="0"/>
              <a:t> </a:t>
            </a:r>
            <a:r>
              <a:rPr lang="nl-BE" sz="1400" dirty="0" err="1"/>
              <a:t>aerosols</a:t>
            </a:r>
            <a:r>
              <a:rPr lang="nl-BE" sz="1300" dirty="0"/>
              <a:t>, </a:t>
            </a:r>
            <a:r>
              <a:rPr lang="en-US" sz="1400" dirty="0"/>
              <a:t>typically composed of a solution of sulfuric acid (H</a:t>
            </a:r>
            <a:r>
              <a:rPr lang="en-US" sz="1400" baseline="-25000" dirty="0"/>
              <a:t>2</a:t>
            </a:r>
            <a:r>
              <a:rPr lang="en-US" sz="1400" dirty="0"/>
              <a:t>SO</a:t>
            </a:r>
            <a:r>
              <a:rPr lang="en-US" sz="1400" baseline="-25000" dirty="0"/>
              <a:t>4</a:t>
            </a:r>
            <a:r>
              <a:rPr lang="en-US" sz="1400" dirty="0"/>
              <a:t>) and </a:t>
            </a:r>
            <a:r>
              <a:rPr lang="en-US" sz="1400" dirty="0" smtClean="0"/>
              <a:t>water</a:t>
            </a:r>
            <a:r>
              <a:rPr lang="en-US" sz="1400" dirty="0"/>
              <a:t> </a:t>
            </a:r>
            <a:r>
              <a:rPr lang="en-US" sz="1400" dirty="0" smtClean="0"/>
              <a:t>(e.g. from volcanic origin)</a:t>
            </a:r>
            <a:r>
              <a:rPr lang="en-US" sz="1400" dirty="0" smtClean="0">
                <a:sym typeface="Wingdings" panose="05000000000000000000" pitchFamily="2" charset="2"/>
              </a:rPr>
              <a:t> ozone decreases after large volcanic eruption</a:t>
            </a:r>
            <a:endParaRPr lang="en-US" sz="1400" dirty="0" smtClean="0"/>
          </a:p>
          <a:p>
            <a:pPr lvl="1">
              <a:buFont typeface="Wingdings" pitchFamily="2" charset="2"/>
              <a:buChar char="ü"/>
            </a:pPr>
            <a:r>
              <a:rPr lang="nl-BE" sz="1400" dirty="0" err="1" smtClean="0">
                <a:solidFill>
                  <a:srgbClr val="FF0000"/>
                </a:solidFill>
              </a:rPr>
              <a:t>polar</a:t>
            </a:r>
            <a:r>
              <a:rPr lang="nl-BE" sz="1400" dirty="0" smtClean="0">
                <a:solidFill>
                  <a:srgbClr val="FF0000"/>
                </a:solidFill>
              </a:rPr>
              <a:t> </a:t>
            </a:r>
            <a:r>
              <a:rPr lang="nl-BE" sz="1400" dirty="0" err="1">
                <a:solidFill>
                  <a:srgbClr val="FF0000"/>
                </a:solidFill>
              </a:rPr>
              <a:t>stratospheric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dirty="0" err="1">
                <a:solidFill>
                  <a:srgbClr val="FF0000"/>
                </a:solidFill>
              </a:rPr>
              <a:t>clouds</a:t>
            </a:r>
            <a:r>
              <a:rPr lang="nl-BE" sz="1400" dirty="0">
                <a:solidFill>
                  <a:srgbClr val="FF0000"/>
                </a:solidFill>
              </a:rPr>
              <a:t> (</a:t>
            </a:r>
            <a:r>
              <a:rPr lang="nl-BE" sz="1400" dirty="0" err="1">
                <a:solidFill>
                  <a:srgbClr val="FF0000"/>
                </a:solidFill>
              </a:rPr>
              <a:t>PSCs</a:t>
            </a:r>
            <a:r>
              <a:rPr lang="nl-BE" sz="1400" dirty="0">
                <a:solidFill>
                  <a:srgbClr val="FF0000"/>
                </a:solidFill>
              </a:rPr>
              <a:t>): </a:t>
            </a:r>
            <a:r>
              <a:rPr lang="en-US" sz="1400" dirty="0"/>
              <a:t>clouds in the winter polar                                                    stratosphere. </a:t>
            </a:r>
          </a:p>
          <a:p>
            <a:pPr lvl="2">
              <a:buFont typeface="Courier New" pitchFamily="49" charset="0"/>
              <a:buChar char="o"/>
            </a:pPr>
            <a:r>
              <a:rPr lang="en-US" sz="1300" dirty="0"/>
              <a:t>at very high altitudes, between 15 and 25 km</a:t>
            </a:r>
          </a:p>
          <a:p>
            <a:pPr lvl="2">
              <a:buFont typeface="Courier New" pitchFamily="49" charset="0"/>
              <a:buChar char="o"/>
            </a:pPr>
            <a:r>
              <a:rPr lang="en-US" sz="1300" dirty="0"/>
              <a:t>at temperatures of around -80ºC, colder than average lower                                                                             stratosphere temperatures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300" dirty="0"/>
              <a:t>at those extremely low temperatures, water and nitric acid </a:t>
            </a:r>
            <a:r>
              <a:rPr lang="en-US" sz="1300" dirty="0" smtClean="0"/>
              <a:t>                                                                             (</a:t>
            </a:r>
            <a:r>
              <a:rPr lang="en-US" sz="1300" dirty="0"/>
              <a:t>HNO</a:t>
            </a:r>
            <a:r>
              <a:rPr lang="en-US" sz="1300" baseline="-25000" dirty="0"/>
              <a:t>3</a:t>
            </a:r>
            <a:r>
              <a:rPr lang="en-US" sz="1300" dirty="0"/>
              <a:t>) </a:t>
            </a:r>
            <a:r>
              <a:rPr lang="en-US" sz="1300" dirty="0" smtClean="0"/>
              <a:t>condense </a:t>
            </a:r>
            <a:r>
              <a:rPr lang="en-US" sz="1300" dirty="0"/>
              <a:t>to form clouds </a:t>
            </a:r>
            <a:endParaRPr lang="en-US" sz="1300" dirty="0" smtClean="0"/>
          </a:p>
          <a:p>
            <a:pPr lvl="2">
              <a:buFont typeface="Courier New" pitchFamily="49" charset="0"/>
              <a:buChar char="o"/>
            </a:pPr>
            <a:r>
              <a:rPr lang="nl-BE" sz="1300" dirty="0" err="1" smtClean="0"/>
              <a:t>associated</a:t>
            </a:r>
            <a:r>
              <a:rPr lang="nl-BE" sz="1300" dirty="0" smtClean="0"/>
              <a:t> </a:t>
            </a:r>
            <a:r>
              <a:rPr lang="nl-BE" sz="1300" dirty="0" err="1"/>
              <a:t>with</a:t>
            </a:r>
            <a:r>
              <a:rPr lang="nl-BE" sz="1300" dirty="0"/>
              <a:t> </a:t>
            </a:r>
            <a:r>
              <a:rPr lang="nl-BE" sz="1300" dirty="0" err="1"/>
              <a:t>the</a:t>
            </a:r>
            <a:r>
              <a:rPr lang="nl-BE" sz="1300" dirty="0"/>
              <a:t> </a:t>
            </a:r>
            <a:r>
              <a:rPr lang="nl-BE" sz="1300" dirty="0" err="1"/>
              <a:t>polar</a:t>
            </a:r>
            <a:r>
              <a:rPr lang="nl-BE" sz="1300" dirty="0"/>
              <a:t> vortex: </a:t>
            </a:r>
            <a:r>
              <a:rPr lang="en-US" sz="1300" dirty="0"/>
              <a:t>during the long dark </a:t>
            </a:r>
            <a:r>
              <a:rPr lang="en-US" sz="1300" dirty="0" smtClean="0"/>
              <a:t>                                                               polar </a:t>
            </a:r>
            <a:r>
              <a:rPr lang="en-US" sz="1300" dirty="0"/>
              <a:t>winter,  </a:t>
            </a:r>
            <a:r>
              <a:rPr lang="en-US" sz="1300" dirty="0" smtClean="0"/>
              <a:t>stratospheric </a:t>
            </a:r>
            <a:r>
              <a:rPr lang="en-US" sz="1300" dirty="0"/>
              <a:t>winds move in a circular </a:t>
            </a:r>
            <a:r>
              <a:rPr lang="en-US" sz="1300" dirty="0" smtClean="0"/>
              <a:t>pattern                                                                                         </a:t>
            </a:r>
            <a:r>
              <a:rPr lang="en-US" sz="1300" dirty="0"/>
              <a:t>over the polar region, </a:t>
            </a:r>
            <a:r>
              <a:rPr lang="en-US" sz="1300" dirty="0" smtClean="0"/>
              <a:t>isolating </a:t>
            </a:r>
            <a:r>
              <a:rPr lang="en-US" sz="1300" dirty="0"/>
              <a:t>the air </a:t>
            </a:r>
            <a:r>
              <a:rPr lang="en-US" sz="1300" dirty="0" smtClean="0"/>
              <a:t>there. </a:t>
            </a:r>
            <a:endParaRPr lang="en-US" sz="1300" dirty="0"/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endParaRPr lang="nl-NL" sz="900" dirty="0"/>
          </a:p>
          <a:p>
            <a:pPr marL="228600" lvl="1">
              <a:buFont typeface="Arial" pitchFamily="34" charset="0"/>
              <a:buChar char="•"/>
            </a:pPr>
            <a:endParaRPr lang="fr-BE" sz="29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6876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50" y="3645024"/>
            <a:ext cx="30070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749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Polar ozone </a:t>
            </a:r>
            <a:r>
              <a:rPr lang="fr-BE" sz="2800" dirty="0" err="1" smtClean="0"/>
              <a:t>chemistry</a:t>
            </a:r>
            <a:endParaRPr lang="en-GB" sz="28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00032" y="1196752"/>
            <a:ext cx="5736464" cy="3996073"/>
            <a:chOff x="3300032" y="1737183"/>
            <a:chExt cx="5736464" cy="399607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032" y="1737183"/>
              <a:ext cx="5736464" cy="399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Sun 20"/>
            <p:cNvSpPr/>
            <p:nvPr/>
          </p:nvSpPr>
          <p:spPr>
            <a:xfrm>
              <a:off x="8316416" y="1916832"/>
              <a:ext cx="457200" cy="504056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8264" y="2636912"/>
              <a:ext cx="3593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 smtClean="0">
                  <a:solidFill>
                    <a:srgbClr val="7030A0"/>
                  </a:solidFill>
                </a:rPr>
                <a:t>UV</a:t>
              </a:r>
              <a:endParaRPr 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21654" y="3068960"/>
              <a:ext cx="402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 smtClean="0">
                  <a:solidFill>
                    <a:srgbClr val="7030A0"/>
                  </a:solidFill>
                </a:rPr>
                <a:t>UV </a:t>
              </a:r>
              <a:endParaRPr 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21654" y="4221088"/>
              <a:ext cx="402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 smtClean="0">
                  <a:solidFill>
                    <a:srgbClr val="7030A0"/>
                  </a:solidFill>
                </a:rPr>
                <a:t>UV </a:t>
              </a:r>
              <a:endParaRPr lang="en-US" sz="1100" dirty="0">
                <a:solidFill>
                  <a:srgbClr val="7030A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6016" y="3311406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 smtClean="0">
                  <a:solidFill>
                    <a:schemeClr val="bg2">
                      <a:lumMod val="75000"/>
                    </a:schemeClr>
                  </a:solidFill>
                </a:rPr>
                <a:t>PSC</a:t>
              </a:r>
              <a:endParaRPr lang="en-US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04048" y="4031486"/>
              <a:ext cx="415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100" dirty="0" smtClean="0">
                  <a:solidFill>
                    <a:schemeClr val="bg2">
                      <a:lumMod val="75000"/>
                    </a:schemeClr>
                  </a:solidFill>
                </a:rPr>
                <a:t>PSC</a:t>
              </a:r>
              <a:endParaRPr lang="en-US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Content Placeholder 4"/>
          <p:cNvSpPr>
            <a:spLocks noGrp="1"/>
          </p:cNvSpPr>
          <p:nvPr>
            <p:ph sz="quarter" idx="13"/>
          </p:nvPr>
        </p:nvSpPr>
        <p:spPr>
          <a:xfrm>
            <a:off x="-36512" y="837824"/>
            <a:ext cx="3384376" cy="5831536"/>
          </a:xfrm>
        </p:spPr>
        <p:txBody>
          <a:bodyPr wrap="square">
            <a:normAutofit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reservoir </a:t>
            </a:r>
            <a:r>
              <a:rPr lang="en-US" sz="1400" dirty="0">
                <a:solidFill>
                  <a:srgbClr val="FF0000"/>
                </a:solidFill>
              </a:rPr>
              <a:t>species</a:t>
            </a:r>
            <a:r>
              <a:rPr lang="en-US" sz="1400" dirty="0"/>
              <a:t> are mostly nonreactive in their gaseous </a:t>
            </a:r>
            <a:r>
              <a:rPr lang="en-US" sz="1400" dirty="0" smtClean="0"/>
              <a:t>state. </a:t>
            </a:r>
            <a:r>
              <a:rPr lang="nl-BE" sz="1400" dirty="0" err="1" smtClean="0"/>
              <a:t>However</a:t>
            </a:r>
            <a:r>
              <a:rPr lang="nl-BE" sz="1400" dirty="0" smtClean="0"/>
              <a:t>, </a:t>
            </a:r>
            <a:r>
              <a:rPr lang="en-US" sz="1400" dirty="0" smtClean="0"/>
              <a:t>on </a:t>
            </a:r>
            <a:r>
              <a:rPr lang="en-US" sz="1400" dirty="0"/>
              <a:t>the surfaces of PSCs, they become highly reactive with one </a:t>
            </a:r>
            <a:r>
              <a:rPr lang="en-US" sz="1400" dirty="0" smtClean="0"/>
              <a:t>another, forming Cl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</a:t>
            </a:r>
            <a:r>
              <a:rPr lang="en-US" sz="1400" dirty="0" err="1" smtClean="0"/>
              <a:t>HOCl</a:t>
            </a:r>
            <a:r>
              <a:rPr lang="en-US" sz="1400" dirty="0" smtClean="0"/>
              <a:t> (and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and HNO3 as “side products”)</a:t>
            </a:r>
          </a:p>
          <a:p>
            <a:pPr>
              <a:buFont typeface="Arial" pitchFamily="34" charset="0"/>
              <a:buChar char="•"/>
            </a:pPr>
            <a:endParaRPr lang="pt-BR" sz="800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BE" sz="1400" dirty="0"/>
              <a:t>The </a:t>
            </a:r>
            <a:r>
              <a:rPr lang="nl-BE" sz="1400" dirty="0" err="1"/>
              <a:t>formed</a:t>
            </a:r>
            <a:r>
              <a:rPr lang="nl-BE" sz="1400" dirty="0"/>
              <a:t> </a:t>
            </a:r>
            <a:r>
              <a:rPr lang="en-US" sz="1400" dirty="0"/>
              <a:t>nonreactive HNO</a:t>
            </a:r>
            <a:r>
              <a:rPr lang="en-US" sz="1400" baseline="-25000" dirty="0"/>
              <a:t>3</a:t>
            </a:r>
            <a:r>
              <a:rPr lang="en-US" sz="1400" dirty="0"/>
              <a:t> remains </a:t>
            </a:r>
            <a:r>
              <a:rPr lang="en-US" sz="1400" dirty="0" smtClean="0"/>
              <a:t>on </a:t>
            </a:r>
            <a:r>
              <a:rPr lang="en-US" sz="1400" dirty="0"/>
              <a:t>the surfaces of the PSC. As </a:t>
            </a:r>
            <a:r>
              <a:rPr lang="en-US" sz="1400" dirty="0" smtClean="0"/>
              <a:t>some of the </a:t>
            </a:r>
            <a:r>
              <a:rPr lang="en-US" sz="1400" dirty="0"/>
              <a:t>PSCs </a:t>
            </a:r>
            <a:r>
              <a:rPr lang="en-US" sz="1400" dirty="0" smtClean="0"/>
              <a:t>might undergo sedimentation</a:t>
            </a:r>
            <a:r>
              <a:rPr lang="en-US" sz="1400" dirty="0"/>
              <a:t>, the HNO</a:t>
            </a:r>
            <a:r>
              <a:rPr lang="en-US" sz="1400" baseline="-25000" dirty="0"/>
              <a:t>3</a:t>
            </a:r>
            <a:r>
              <a:rPr lang="en-US" sz="1400" dirty="0"/>
              <a:t> is </a:t>
            </a:r>
            <a:r>
              <a:rPr lang="en-US" sz="1400" dirty="0" smtClean="0"/>
              <a:t>carried </a:t>
            </a:r>
            <a:r>
              <a:rPr lang="en-US" sz="1400" dirty="0"/>
              <a:t>out of the </a:t>
            </a:r>
            <a:r>
              <a:rPr lang="en-US" sz="1400" dirty="0" smtClean="0"/>
              <a:t>stratosphere                               (“</a:t>
            </a:r>
            <a:r>
              <a:rPr lang="en-US" sz="1400" dirty="0" smtClean="0">
                <a:solidFill>
                  <a:srgbClr val="FF0000"/>
                </a:solidFill>
              </a:rPr>
              <a:t>denitrification</a:t>
            </a:r>
            <a:r>
              <a:rPr lang="en-US" sz="1400" dirty="0" smtClean="0"/>
              <a:t>”) 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The formed chlorine species Cl</a:t>
            </a:r>
            <a:r>
              <a:rPr lang="en-US" sz="1400" baseline="-25000" dirty="0"/>
              <a:t>2</a:t>
            </a:r>
            <a:r>
              <a:rPr lang="en-US" sz="1400" dirty="0"/>
              <a:t> and </a:t>
            </a:r>
            <a:r>
              <a:rPr lang="en-US" sz="1400" dirty="0" err="1"/>
              <a:t>HOCl</a:t>
            </a:r>
            <a:r>
              <a:rPr lang="en-US" sz="1400" dirty="0"/>
              <a:t> are short lived. They are quickly </a:t>
            </a:r>
            <a:r>
              <a:rPr lang="en-US" sz="1400" dirty="0" err="1">
                <a:solidFill>
                  <a:srgbClr val="FF0000"/>
                </a:solidFill>
              </a:rPr>
              <a:t>photolyzed</a:t>
            </a:r>
            <a:r>
              <a:rPr lang="en-US" sz="1400" dirty="0">
                <a:solidFill>
                  <a:srgbClr val="FF0000"/>
                </a:solidFill>
              </a:rPr>
              <a:t> by sunlight </a:t>
            </a:r>
            <a:r>
              <a:rPr lang="en-US" sz="1400" dirty="0"/>
              <a:t>(even in visible wavelengths!) when the sun returns to the </a:t>
            </a:r>
            <a:r>
              <a:rPr lang="en-US" sz="1400" dirty="0" smtClean="0"/>
              <a:t>Antarctic/Arctic in </a:t>
            </a:r>
            <a:r>
              <a:rPr lang="en-US" sz="1400" dirty="0"/>
              <a:t>the early Spring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nl-BE" sz="1400" dirty="0" smtClean="0"/>
              <a:t>via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>
                <a:solidFill>
                  <a:srgbClr val="FF0000"/>
                </a:solidFill>
              </a:rPr>
              <a:t>Cl-</a:t>
            </a:r>
            <a:r>
              <a:rPr lang="nl-BE" sz="1400" dirty="0" err="1">
                <a:solidFill>
                  <a:srgbClr val="FF0000"/>
                </a:solidFill>
              </a:rPr>
              <a:t>ClO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dirty="0" err="1">
                <a:solidFill>
                  <a:srgbClr val="FF0000"/>
                </a:solidFill>
              </a:rPr>
              <a:t>catalytic</a:t>
            </a:r>
            <a:r>
              <a:rPr lang="nl-BE" sz="1400" dirty="0">
                <a:solidFill>
                  <a:srgbClr val="FF0000"/>
                </a:solidFill>
              </a:rPr>
              <a:t> chain</a:t>
            </a:r>
            <a:r>
              <a:rPr lang="nl-BE" sz="1400" dirty="0"/>
              <a:t>, </a:t>
            </a:r>
            <a:r>
              <a:rPr lang="nl-BE" sz="1400" dirty="0" err="1"/>
              <a:t>ozone</a:t>
            </a:r>
            <a:r>
              <a:rPr lang="nl-BE" sz="1400" dirty="0"/>
              <a:t> </a:t>
            </a:r>
            <a:r>
              <a:rPr lang="nl-BE" sz="1400" dirty="0" err="1"/>
              <a:t>can</a:t>
            </a:r>
            <a:r>
              <a:rPr lang="nl-BE" sz="1400" dirty="0"/>
              <a:t> </a:t>
            </a:r>
            <a:r>
              <a:rPr lang="nl-BE" sz="1400" dirty="0" err="1"/>
              <a:t>be</a:t>
            </a:r>
            <a:r>
              <a:rPr lang="nl-BE" sz="1400" dirty="0"/>
              <a:t> </a:t>
            </a:r>
            <a:r>
              <a:rPr lang="nl-BE" sz="1400" dirty="0" err="1"/>
              <a:t>destroyed</a:t>
            </a:r>
            <a:r>
              <a:rPr lang="nl-BE" sz="1400" dirty="0"/>
              <a:t> over </a:t>
            </a:r>
            <a:r>
              <a:rPr lang="nl-BE" sz="1400" dirty="0" err="1" smtClean="0"/>
              <a:t>this</a:t>
            </a:r>
            <a:r>
              <a:rPr lang="nl-BE" sz="1400" dirty="0" smtClean="0"/>
              <a:t> </a:t>
            </a:r>
            <a:r>
              <a:rPr lang="nl-BE" sz="1400" dirty="0"/>
              <a:t>area in </a:t>
            </a:r>
            <a:r>
              <a:rPr lang="nl-BE" sz="1400" dirty="0" err="1"/>
              <a:t>the</a:t>
            </a:r>
            <a:r>
              <a:rPr lang="nl-BE" sz="1400" dirty="0"/>
              <a:t> spring </a:t>
            </a:r>
            <a:r>
              <a:rPr lang="nl-BE" sz="1400" dirty="0" err="1"/>
              <a:t>season</a:t>
            </a:r>
            <a:r>
              <a:rPr lang="nl-BE" sz="1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lvl="2">
              <a:buFont typeface="Courier New" pitchFamily="49" charset="0"/>
              <a:buChar char="o"/>
            </a:pPr>
            <a:endParaRPr lang="en-US" sz="12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99792" y="2298358"/>
            <a:ext cx="292068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3738" y="3691014"/>
            <a:ext cx="292068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39772" y="5250686"/>
            <a:ext cx="29206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/>
              <a:t>3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843808" y="6042774"/>
            <a:ext cx="29206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 smtClean="0"/>
              <a:t>4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03848" y="5157192"/>
            <a:ext cx="6336704" cy="2087120"/>
            <a:chOff x="3203848" y="5157192"/>
            <a:chExt cx="6336704" cy="2087120"/>
          </a:xfrm>
        </p:grpSpPr>
        <p:sp>
          <p:nvSpPr>
            <p:cNvPr id="36" name="Content Placeholder 4"/>
            <p:cNvSpPr txBox="1">
              <a:spLocks/>
            </p:cNvSpPr>
            <p:nvPr/>
          </p:nvSpPr>
          <p:spPr>
            <a:xfrm>
              <a:off x="3203848" y="5157192"/>
              <a:ext cx="6336704" cy="201511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nl-BE" sz="1600" dirty="0" err="1" smtClean="0">
                  <a:solidFill>
                    <a:srgbClr val="FF0000"/>
                  </a:solidFill>
                </a:rPr>
                <a:t>Key</a:t>
              </a:r>
              <a:r>
                <a:rPr lang="nl-BE" sz="1600" dirty="0" smtClean="0">
                  <a:solidFill>
                    <a:srgbClr val="FF0000"/>
                  </a:solidFill>
                </a:rPr>
                <a:t> </a:t>
              </a:r>
              <a:r>
                <a:rPr lang="nl-BE" sz="1600" dirty="0" err="1" smtClean="0">
                  <a:solidFill>
                    <a:srgbClr val="FF0000"/>
                  </a:solidFill>
                </a:rPr>
                <a:t>ingredients</a:t>
              </a:r>
              <a:r>
                <a:rPr lang="nl-BE" sz="1600" dirty="0" smtClean="0">
                  <a:solidFill>
                    <a:srgbClr val="FF0000"/>
                  </a:solidFill>
                </a:rPr>
                <a:t> </a:t>
              </a:r>
              <a:r>
                <a:rPr lang="nl-BE" sz="1600" dirty="0" err="1" smtClean="0">
                  <a:solidFill>
                    <a:srgbClr val="FF0000"/>
                  </a:solidFill>
                </a:rPr>
                <a:t>to</a:t>
              </a:r>
              <a:r>
                <a:rPr lang="nl-BE" sz="1600" dirty="0" smtClean="0">
                  <a:solidFill>
                    <a:srgbClr val="FF0000"/>
                  </a:solidFill>
                </a:rPr>
                <a:t> have </a:t>
              </a:r>
              <a:r>
                <a:rPr lang="nl-BE" sz="1600" dirty="0" err="1" smtClean="0">
                  <a:solidFill>
                    <a:srgbClr val="FF0000"/>
                  </a:solidFill>
                </a:rPr>
                <a:t>ozone</a:t>
              </a:r>
              <a:r>
                <a:rPr lang="nl-BE" sz="1600" dirty="0" smtClean="0">
                  <a:solidFill>
                    <a:srgbClr val="FF0000"/>
                  </a:solidFill>
                </a:rPr>
                <a:t> </a:t>
              </a:r>
              <a:r>
                <a:rPr lang="nl-BE" sz="1600" dirty="0" err="1" smtClean="0">
                  <a:solidFill>
                    <a:srgbClr val="FF0000"/>
                  </a:solidFill>
                </a:rPr>
                <a:t>loss</a:t>
              </a:r>
              <a:r>
                <a:rPr lang="nl-BE" sz="1600" dirty="0" smtClean="0">
                  <a:solidFill>
                    <a:srgbClr val="FF0000"/>
                  </a:solidFill>
                </a:rPr>
                <a:t> at the </a:t>
              </a:r>
              <a:r>
                <a:rPr lang="nl-BE" sz="1600" dirty="0" err="1" smtClean="0">
                  <a:solidFill>
                    <a:srgbClr val="FF0000"/>
                  </a:solidFill>
                </a:rPr>
                <a:t>poles</a:t>
              </a:r>
              <a:endParaRPr lang="nl-BE" sz="1600" dirty="0" smtClean="0">
                <a:solidFill>
                  <a:srgbClr val="FF0000"/>
                </a:solidFill>
              </a:endParaRPr>
            </a:p>
            <a:p>
              <a:pPr lvl="1">
                <a:buFont typeface="Wingdings" pitchFamily="2" charset="2"/>
                <a:buChar char="ü"/>
              </a:pPr>
              <a:r>
                <a:rPr lang="nl-BE" sz="1400" dirty="0" err="1" smtClean="0"/>
                <a:t>cold</a:t>
              </a:r>
              <a:r>
                <a:rPr lang="nl-BE" sz="1400" dirty="0"/>
                <a:t>: </a:t>
              </a:r>
              <a:r>
                <a:rPr lang="nl-BE" sz="1400" dirty="0" err="1"/>
                <a:t>polar</a:t>
              </a:r>
              <a:r>
                <a:rPr lang="nl-BE" sz="1400" dirty="0"/>
                <a:t> vortex</a:t>
              </a:r>
            </a:p>
            <a:p>
              <a:pPr lvl="1">
                <a:buFont typeface="Wingdings" pitchFamily="2" charset="2"/>
                <a:buChar char="ü"/>
              </a:pPr>
              <a:r>
                <a:rPr lang="nl-BE" sz="1400" dirty="0" err="1"/>
                <a:t>clouds</a:t>
              </a:r>
              <a:r>
                <a:rPr lang="nl-BE" sz="1400" dirty="0"/>
                <a:t>: </a:t>
              </a:r>
              <a:r>
                <a:rPr lang="nl-BE" sz="1400" dirty="0" err="1"/>
                <a:t>PSCs</a:t>
              </a:r>
              <a:endParaRPr lang="nl-BE" sz="1400" dirty="0"/>
            </a:p>
            <a:p>
              <a:pPr lvl="1">
                <a:buFont typeface="Wingdings" pitchFamily="2" charset="2"/>
                <a:buChar char="ü"/>
              </a:pPr>
              <a:r>
                <a:rPr lang="nl-BE" sz="1400" dirty="0"/>
                <a:t>chlorine: </a:t>
              </a:r>
              <a:r>
                <a:rPr lang="nl-BE" sz="1400" dirty="0" err="1"/>
                <a:t>ClO</a:t>
              </a:r>
              <a:r>
                <a:rPr lang="nl-BE" sz="1400" dirty="0"/>
                <a:t> </a:t>
              </a:r>
              <a:r>
                <a:rPr lang="nl-BE" sz="1400" dirty="0" err="1"/>
                <a:t>catalytic</a:t>
              </a:r>
              <a:r>
                <a:rPr lang="nl-BE" sz="1400" dirty="0"/>
                <a:t> </a:t>
              </a:r>
              <a:r>
                <a:rPr lang="nl-BE" sz="1400" dirty="0" err="1"/>
                <a:t>cycle</a:t>
              </a:r>
              <a:endParaRPr lang="nl-BE" sz="1400" dirty="0" smtClean="0"/>
            </a:p>
            <a:p>
              <a:pPr lvl="1">
                <a:buFont typeface="Wingdings" pitchFamily="2" charset="2"/>
                <a:buChar char="ü"/>
              </a:pPr>
              <a:endParaRPr lang="nl-BE" sz="1400" dirty="0" smtClean="0"/>
            </a:p>
          </p:txBody>
        </p:sp>
        <p:sp>
          <p:nvSpPr>
            <p:cNvPr id="37" name="Content Placeholder 4"/>
            <p:cNvSpPr txBox="1">
              <a:spLocks/>
            </p:cNvSpPr>
            <p:nvPr/>
          </p:nvSpPr>
          <p:spPr>
            <a:xfrm>
              <a:off x="5580112" y="5229200"/>
              <a:ext cx="3952056" cy="201511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760" lvl="1" indent="0">
                <a:buNone/>
              </a:pPr>
              <a:endParaRPr lang="nl-BE" sz="1400" dirty="0" smtClean="0"/>
            </a:p>
            <a:p>
              <a:pPr lvl="1">
                <a:buFont typeface="Wingdings" pitchFamily="2" charset="2"/>
                <a:buChar char="ü"/>
              </a:pPr>
              <a:r>
                <a:rPr lang="nl-BE" sz="1400" dirty="0" smtClean="0"/>
                <a:t>UV </a:t>
              </a:r>
              <a:r>
                <a:rPr lang="nl-BE" sz="1400" dirty="0" err="1"/>
                <a:t>radiation</a:t>
              </a:r>
              <a:r>
                <a:rPr lang="nl-BE" sz="1400" dirty="0"/>
                <a:t>: </a:t>
              </a:r>
              <a:r>
                <a:rPr lang="nl-BE" sz="1400" dirty="0" err="1"/>
                <a:t>springtime</a:t>
              </a:r>
              <a:r>
                <a:rPr lang="nl-BE" sz="1400" dirty="0"/>
                <a:t> </a:t>
              </a:r>
              <a:r>
                <a:rPr lang="nl-BE" sz="1400" dirty="0" err="1" smtClean="0"/>
                <a:t>sunlight</a:t>
              </a:r>
              <a:endParaRPr lang="nl-BE" sz="1400" dirty="0" smtClean="0"/>
            </a:p>
            <a:p>
              <a:pPr lvl="1">
                <a:buFont typeface="Wingdings" pitchFamily="2" charset="2"/>
                <a:buChar char="ü"/>
              </a:pPr>
              <a:r>
                <a:rPr lang="nl-BE" sz="1400" dirty="0"/>
                <a:t>d</a:t>
              </a:r>
              <a:r>
                <a:rPr lang="nl-BE" sz="1400" dirty="0" smtClean="0"/>
                <a:t>ifferent </a:t>
              </a:r>
              <a:r>
                <a:rPr lang="nl-BE" sz="1400" dirty="0" err="1" smtClean="0"/>
                <a:t>seasons</a:t>
              </a:r>
              <a:r>
                <a:rPr lang="nl-BE" sz="1400" dirty="0" smtClean="0"/>
                <a:t>: </a:t>
              </a:r>
              <a:r>
                <a:rPr lang="nl-BE" sz="1400" dirty="0" err="1" smtClean="0"/>
                <a:t>dark</a:t>
              </a:r>
              <a:r>
                <a:rPr lang="nl-BE" sz="1400" dirty="0" smtClean="0"/>
                <a:t> &amp; light</a:t>
              </a:r>
            </a:p>
          </p:txBody>
        </p:sp>
      </p:grp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3129472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1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2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3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686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179512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Measuring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theozonehole.com/images/ozone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7886"/>
            <a:ext cx="37623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9184" y="3582048"/>
            <a:ext cx="8666929" cy="2364810"/>
            <a:chOff x="329184" y="3582048"/>
            <a:chExt cx="8666929" cy="2364810"/>
          </a:xfrm>
        </p:grpSpPr>
        <p:pic>
          <p:nvPicPr>
            <p:cNvPr id="23" name="Picture 10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545" y="4293096"/>
              <a:ext cx="1125568" cy="1653762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ontent Placeholder 4"/>
            <p:cNvSpPr txBox="1">
              <a:spLocks/>
            </p:cNvSpPr>
            <p:nvPr/>
          </p:nvSpPr>
          <p:spPr>
            <a:xfrm>
              <a:off x="329184" y="3582048"/>
              <a:ext cx="4032448" cy="151216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endParaRPr lang="en-US" sz="1800" dirty="0" smtClean="0"/>
            </a:p>
            <a:p>
              <a:pPr lvl="1">
                <a:buFont typeface="Wingdings" pitchFamily="2" charset="2"/>
                <a:buChar char="ü"/>
              </a:pPr>
              <a:r>
                <a:rPr lang="en-US" sz="1400" dirty="0" smtClean="0"/>
                <a:t>total O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 column measurements                with Dobson or Brewer </a:t>
              </a:r>
              <a:r>
                <a:rPr lang="en-US" sz="1400" dirty="0" err="1" smtClean="0"/>
                <a:t>spectro</a:t>
              </a:r>
              <a:r>
                <a:rPr lang="en-US" sz="1400" dirty="0" smtClean="0"/>
                <a:t>-photometers in the UV (280-360 nm) since 1971</a:t>
              </a:r>
              <a:r>
                <a:rPr lang="en-US" sz="1600" dirty="0" smtClean="0"/>
                <a:t> 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9184" y="2636912"/>
            <a:ext cx="5466952" cy="3312368"/>
            <a:chOff x="329184" y="2636912"/>
            <a:chExt cx="5466952" cy="3312368"/>
          </a:xfrm>
        </p:grpSpPr>
        <p:grpSp>
          <p:nvGrpSpPr>
            <p:cNvPr id="15" name="Group 14"/>
            <p:cNvGrpSpPr/>
            <p:nvPr/>
          </p:nvGrpSpPr>
          <p:grpSpPr>
            <a:xfrm>
              <a:off x="4048853" y="2636912"/>
              <a:ext cx="1747283" cy="3312368"/>
              <a:chOff x="3995936" y="2420888"/>
              <a:chExt cx="1747283" cy="3312368"/>
            </a:xfrm>
          </p:grpSpPr>
          <p:pic>
            <p:nvPicPr>
              <p:cNvPr id="24" name="Picture 4" descr="PA03004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183" y="5246905"/>
                <a:ext cx="650042" cy="486351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P101010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420888"/>
                <a:ext cx="1747283" cy="2335338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Freeform 28"/>
              <p:cNvSpPr/>
              <p:nvPr/>
            </p:nvSpPr>
            <p:spPr>
              <a:xfrm>
                <a:off x="4607223" y="4437112"/>
                <a:ext cx="91370" cy="815670"/>
              </a:xfrm>
              <a:custGeom>
                <a:avLst/>
                <a:gdLst>
                  <a:gd name="connsiteX0" fmla="*/ 0 w 307545"/>
                  <a:gd name="connsiteY0" fmla="*/ 2286000 h 2286000"/>
                  <a:gd name="connsiteX1" fmla="*/ 133350 w 307545"/>
                  <a:gd name="connsiteY1" fmla="*/ 1847850 h 2286000"/>
                  <a:gd name="connsiteX2" fmla="*/ 209550 w 307545"/>
                  <a:gd name="connsiteY2" fmla="*/ 1485900 h 2286000"/>
                  <a:gd name="connsiteX3" fmla="*/ 304800 w 307545"/>
                  <a:gd name="connsiteY3" fmla="*/ 876300 h 2286000"/>
                  <a:gd name="connsiteX4" fmla="*/ 266700 w 307545"/>
                  <a:gd name="connsiteY4" fmla="*/ 361950 h 2286000"/>
                  <a:gd name="connsiteX5" fmla="*/ 114300 w 307545"/>
                  <a:gd name="connsiteY5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545" h="2286000">
                    <a:moveTo>
                      <a:pt x="0" y="2286000"/>
                    </a:moveTo>
                    <a:cubicBezTo>
                      <a:pt x="49212" y="2133600"/>
                      <a:pt x="98425" y="1981200"/>
                      <a:pt x="133350" y="1847850"/>
                    </a:cubicBezTo>
                    <a:cubicBezTo>
                      <a:pt x="168275" y="1714500"/>
                      <a:pt x="180975" y="1647825"/>
                      <a:pt x="209550" y="1485900"/>
                    </a:cubicBezTo>
                    <a:cubicBezTo>
                      <a:pt x="238125" y="1323975"/>
                      <a:pt x="295275" y="1063625"/>
                      <a:pt x="304800" y="876300"/>
                    </a:cubicBezTo>
                    <a:cubicBezTo>
                      <a:pt x="314325" y="688975"/>
                      <a:pt x="298450" y="508000"/>
                      <a:pt x="266700" y="361950"/>
                    </a:cubicBezTo>
                    <a:cubicBezTo>
                      <a:pt x="234950" y="215900"/>
                      <a:pt x="174625" y="107950"/>
                      <a:pt x="114300" y="0"/>
                    </a:cubicBezTo>
                  </a:path>
                </a:pathLst>
              </a:custGeom>
              <a:noFill/>
              <a:ln>
                <a:solidFill>
                  <a:srgbClr val="D2A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C49500"/>
                  </a:solidFill>
                </a:endParaRPr>
              </a:p>
            </p:txBody>
          </p:sp>
        </p:grpSp>
        <p:sp>
          <p:nvSpPr>
            <p:cNvPr id="32" name="Content Placeholder 4"/>
            <p:cNvSpPr txBox="1">
              <a:spLocks/>
            </p:cNvSpPr>
            <p:nvPr/>
          </p:nvSpPr>
          <p:spPr>
            <a:xfrm>
              <a:off x="329184" y="5013176"/>
              <a:ext cx="4032448" cy="9361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Wingdings" pitchFamily="2" charset="2"/>
                <a:buChar char="ü"/>
              </a:pPr>
              <a:r>
                <a:rPr lang="en-US" sz="1500" dirty="0" smtClean="0"/>
                <a:t>vertical ozone profiles with </a:t>
              </a:r>
              <a:r>
                <a:rPr lang="en-US" sz="1500" dirty="0" err="1" smtClean="0"/>
                <a:t>ozonesondes</a:t>
              </a:r>
              <a:r>
                <a:rPr lang="en-US" sz="1500" dirty="0" smtClean="0"/>
                <a:t> since 1969</a:t>
              </a:r>
            </a:p>
            <a:p>
              <a:pPr lvl="1">
                <a:buFont typeface="Arial" pitchFamily="34" charset="0"/>
                <a:buChar char="•"/>
              </a:pPr>
              <a:endParaRPr lang="en-US" sz="1500" dirty="0"/>
            </a:p>
          </p:txBody>
        </p:sp>
      </p:grpSp>
      <p:sp>
        <p:nvSpPr>
          <p:cNvPr id="22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032448" cy="4752528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rom ground-based instruments, from satellites, on board aircraft, from high-altitude balloons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ptical techniques (with the sun (“passive”) and lasers (“active”) as light sources) or using chemical reactions that are unique to ozone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At RMI: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6456" y="6376243"/>
            <a:ext cx="432048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610800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time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variability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765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 </a:t>
            </a:r>
            <a:r>
              <a:rPr lang="fr-BE" sz="2000" dirty="0" err="1" smtClean="0">
                <a:solidFill>
                  <a:srgbClr val="0070C0"/>
                </a:solidFill>
              </a:rPr>
              <a:t>depleting</a:t>
            </a:r>
            <a:r>
              <a:rPr lang="fr-BE" sz="2000" dirty="0" smtClean="0">
                <a:solidFill>
                  <a:srgbClr val="0070C0"/>
                </a:solidFill>
              </a:rPr>
              <a:t> substances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640959" cy="5184576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fr-BE" sz="1700" dirty="0" smtClean="0"/>
              <a:t>In the 1950s, </a:t>
            </a:r>
            <a:r>
              <a:rPr lang="fr-BE" sz="1700" dirty="0" err="1" smtClean="0"/>
              <a:t>CFCs</a:t>
            </a:r>
            <a:r>
              <a:rPr lang="fr-BE" sz="1700" dirty="0" smtClean="0"/>
              <a:t> (</a:t>
            </a:r>
            <a:r>
              <a:rPr lang="en-US" sz="1700" dirty="0" smtClean="0">
                <a:solidFill>
                  <a:srgbClr val="FF0000"/>
                </a:solidFill>
              </a:rPr>
              <a:t>chloro</a:t>
            </a:r>
            <a:r>
              <a:rPr lang="en-US" sz="1700" dirty="0" smtClean="0"/>
              <a:t>fluorocarbons) or “Freon” were introduced in the industry as “miracle compounds”: inert, non-toxic, non-flammable, long-living, cheap, </a:t>
            </a:r>
            <a:r>
              <a:rPr lang="en-US" sz="1700" dirty="0"/>
              <a:t>safe, </a:t>
            </a:r>
            <a:r>
              <a:rPr lang="en-US" sz="1700" dirty="0" smtClean="0"/>
              <a:t>many applications: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 smtClean="0"/>
              <a:t> foam blowing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 smtClean="0"/>
              <a:t> aerosol propellants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 smtClean="0"/>
              <a:t> refrigeration and air conditioning </a:t>
            </a:r>
          </a:p>
          <a:p>
            <a:pPr lvl="1">
              <a:buFont typeface="Wingdings" pitchFamily="2" charset="2"/>
              <a:buChar char="ü"/>
            </a:pPr>
            <a:r>
              <a:rPr lang="fr-BE" sz="1500" dirty="0" smtClean="0"/>
              <a:t> </a:t>
            </a:r>
            <a:r>
              <a:rPr lang="fr-BE" sz="1500" dirty="0" err="1" smtClean="0"/>
              <a:t>industrial</a:t>
            </a:r>
            <a:r>
              <a:rPr lang="fr-BE" sz="1500" dirty="0" smtClean="0"/>
              <a:t> </a:t>
            </a:r>
            <a:r>
              <a:rPr lang="fr-BE" sz="1500" dirty="0" err="1" smtClean="0"/>
              <a:t>cleaning</a:t>
            </a:r>
            <a:r>
              <a:rPr lang="fr-BE" sz="1500" dirty="0" smtClean="0"/>
              <a:t> of </a:t>
            </a:r>
            <a:r>
              <a:rPr lang="fr-BE" sz="1500" dirty="0" err="1" smtClean="0"/>
              <a:t>metals</a:t>
            </a:r>
            <a:r>
              <a:rPr lang="fr-BE" sz="1500" dirty="0" smtClean="0"/>
              <a:t> and </a:t>
            </a:r>
            <a:r>
              <a:rPr lang="fr-BE" sz="1500" dirty="0" err="1" smtClean="0"/>
              <a:t>electronic</a:t>
            </a:r>
            <a:r>
              <a:rPr lang="fr-BE" sz="1500" dirty="0" smtClean="0"/>
              <a:t> components</a:t>
            </a:r>
          </a:p>
          <a:p>
            <a:pPr lvl="1">
              <a:buFont typeface="Wingdings" pitchFamily="2" charset="2"/>
              <a:buChar char="ü"/>
            </a:pPr>
            <a:endParaRPr lang="fr-BE" sz="900" dirty="0"/>
          </a:p>
          <a:p>
            <a:pPr>
              <a:buFont typeface="Arial" pitchFamily="34" charset="0"/>
              <a:buChar char="•"/>
            </a:pPr>
            <a:r>
              <a:rPr lang="fr-BE" sz="1700" dirty="0" err="1" smtClean="0"/>
              <a:t>Other</a:t>
            </a:r>
            <a:r>
              <a:rPr lang="fr-BE" sz="1700" dirty="0" smtClean="0"/>
              <a:t> halons </a:t>
            </a:r>
            <a:r>
              <a:rPr lang="fr-BE" sz="1700" dirty="0" err="1" smtClean="0"/>
              <a:t>contain</a:t>
            </a:r>
            <a:r>
              <a:rPr lang="fr-BE" sz="1700" dirty="0" smtClean="0"/>
              <a:t> </a:t>
            </a:r>
            <a:r>
              <a:rPr lang="fr-BE" sz="1700" dirty="0" err="1" smtClean="0"/>
              <a:t>also</a:t>
            </a:r>
            <a:r>
              <a:rPr lang="fr-BE" sz="1700" dirty="0" smtClean="0"/>
              <a:t> </a:t>
            </a:r>
            <a:r>
              <a:rPr lang="fr-BE" sz="1700" dirty="0" err="1" smtClean="0">
                <a:solidFill>
                  <a:srgbClr val="FF0000"/>
                </a:solidFill>
              </a:rPr>
              <a:t>Br</a:t>
            </a:r>
            <a:r>
              <a:rPr lang="fr-BE" sz="1700" dirty="0" smtClean="0"/>
              <a:t> and have been </a:t>
            </a:r>
            <a:r>
              <a:rPr lang="fr-BE" sz="1700" dirty="0" err="1" smtClean="0"/>
              <a:t>used</a:t>
            </a:r>
            <a:r>
              <a:rPr lang="fr-BE" sz="1700" dirty="0" smtClean="0"/>
              <a:t> in </a:t>
            </a:r>
            <a:r>
              <a:rPr lang="en-US" sz="1700" dirty="0" smtClean="0"/>
              <a:t>fire </a:t>
            </a:r>
            <a:r>
              <a:rPr lang="en-US" sz="1700" dirty="0"/>
              <a:t>extinguishing </a:t>
            </a:r>
            <a:r>
              <a:rPr lang="en-US" sz="1700" dirty="0" smtClean="0"/>
              <a:t>systems.</a:t>
            </a:r>
            <a:r>
              <a:rPr lang="fr-BE" sz="17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These CFCs and other </a:t>
            </a:r>
            <a:r>
              <a:rPr lang="en-US" sz="1700" dirty="0" err="1" smtClean="0"/>
              <a:t>halons</a:t>
            </a:r>
            <a:r>
              <a:rPr lang="en-US" sz="1700" dirty="0" smtClean="0"/>
              <a:t> are transported </a:t>
            </a:r>
            <a:r>
              <a:rPr lang="en-US" sz="1700" dirty="0" smtClean="0">
                <a:solidFill>
                  <a:srgbClr val="FF0000"/>
                </a:solidFill>
              </a:rPr>
              <a:t>to the stratosphere </a:t>
            </a:r>
            <a:r>
              <a:rPr lang="en-US" sz="1700" dirty="0" smtClean="0"/>
              <a:t>(e.g. by tropical lifting).</a:t>
            </a:r>
          </a:p>
          <a:p>
            <a:pPr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fr-BE" sz="1700" dirty="0"/>
              <a:t>In the </a:t>
            </a:r>
            <a:r>
              <a:rPr lang="fr-BE" sz="1700" dirty="0" err="1"/>
              <a:t>stratosphere</a:t>
            </a:r>
            <a:r>
              <a:rPr lang="fr-BE" sz="1700" dirty="0"/>
              <a:t>, Cl and Br are </a:t>
            </a:r>
            <a:r>
              <a:rPr lang="fr-BE" sz="1700" dirty="0" err="1"/>
              <a:t>freed</a:t>
            </a:r>
            <a:r>
              <a:rPr lang="fr-BE" sz="1700" dirty="0"/>
              <a:t> </a:t>
            </a:r>
            <a:r>
              <a:rPr lang="fr-BE" sz="1700" dirty="0" err="1"/>
              <a:t>from</a:t>
            </a:r>
            <a:r>
              <a:rPr lang="fr-BE" sz="1700" dirty="0"/>
              <a:t> </a:t>
            </a:r>
            <a:r>
              <a:rPr lang="fr-BE" sz="1700" dirty="0" err="1"/>
              <a:t>CFCs</a:t>
            </a:r>
            <a:r>
              <a:rPr lang="fr-BE" sz="1700" dirty="0"/>
              <a:t> and halons by UV </a:t>
            </a:r>
            <a:r>
              <a:rPr lang="fr-BE" sz="1700" dirty="0" err="1" smtClean="0"/>
              <a:t>photolysis</a:t>
            </a:r>
            <a:r>
              <a:rPr lang="fr-BE" sz="1700" dirty="0" smtClean="0"/>
              <a:t>      </a:t>
            </a:r>
            <a:r>
              <a:rPr lang="fr-BE" sz="1700" dirty="0" smtClean="0">
                <a:sym typeface="Wingdings" panose="05000000000000000000" pitchFamily="2" charset="2"/>
              </a:rPr>
              <a:t> </a:t>
            </a:r>
            <a:r>
              <a:rPr lang="fr-BE" sz="1700" dirty="0" err="1" smtClean="0"/>
              <a:t>Cl</a:t>
            </a:r>
            <a:r>
              <a:rPr lang="fr-BE" sz="1700" baseline="-25000" dirty="0" err="1" smtClean="0"/>
              <a:t>x</a:t>
            </a:r>
            <a:r>
              <a:rPr lang="fr-BE" sz="1700" dirty="0" smtClean="0"/>
              <a:t> and </a:t>
            </a:r>
            <a:r>
              <a:rPr lang="fr-BE" sz="1700" dirty="0" err="1" smtClean="0"/>
              <a:t>Br</a:t>
            </a:r>
            <a:r>
              <a:rPr lang="fr-BE" sz="1700" baseline="-25000" dirty="0" err="1" smtClean="0"/>
              <a:t>x</a:t>
            </a:r>
            <a:r>
              <a:rPr lang="fr-BE" sz="1700" dirty="0" smtClean="0"/>
              <a:t> </a:t>
            </a:r>
            <a:r>
              <a:rPr lang="fr-BE" sz="1700" dirty="0" err="1" smtClean="0"/>
              <a:t>catalytic</a:t>
            </a:r>
            <a:r>
              <a:rPr lang="fr-BE" sz="1700" dirty="0" smtClean="0"/>
              <a:t> cycles. </a:t>
            </a:r>
            <a:endParaRPr lang="en-US" sz="1700" dirty="0"/>
          </a:p>
          <a:p>
            <a:pPr marL="45720" indent="0">
              <a:buNone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350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79512" y="4797152"/>
            <a:ext cx="8712968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due to the long lifetimes of some CFCs and </a:t>
            </a:r>
            <a:r>
              <a:rPr lang="en-US" sz="1800" dirty="0" err="1" smtClean="0"/>
              <a:t>halons</a:t>
            </a:r>
            <a:r>
              <a:rPr lang="en-US" sz="1800" dirty="0" smtClean="0"/>
              <a:t> (50-100 years) in the stratosphere, the decline is rather slow.</a:t>
            </a:r>
            <a:endParaRPr lang="en-US" sz="1800" dirty="0"/>
          </a:p>
        </p:txBody>
      </p:sp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12238"/>
              </p:ext>
            </p:extLst>
          </p:nvPr>
        </p:nvGraphicFramePr>
        <p:xfrm>
          <a:off x="278367" y="1494076"/>
          <a:ext cx="5445761" cy="349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ontent Placeholder 4"/>
          <p:cNvSpPr txBox="1">
            <a:spLocks/>
          </p:cNvSpPr>
          <p:nvPr/>
        </p:nvSpPr>
        <p:spPr>
          <a:xfrm>
            <a:off x="5724128" y="1628800"/>
            <a:ext cx="3168352" cy="30327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 smtClean="0"/>
              <a:t>EESC </a:t>
            </a:r>
          </a:p>
          <a:p>
            <a:pPr marL="45720" indent="0">
              <a:buNone/>
            </a:pPr>
            <a:r>
              <a:rPr lang="en-US" sz="1600" dirty="0" smtClean="0"/>
              <a:t>= </a:t>
            </a:r>
            <a:r>
              <a:rPr lang="nl-NL" sz="1600" dirty="0"/>
              <a:t>e</a:t>
            </a:r>
            <a:r>
              <a:rPr lang="nl-NL" sz="1600" dirty="0" smtClean="0"/>
              <a:t>quivalent </a:t>
            </a:r>
            <a:r>
              <a:rPr lang="nl-NL" sz="1600" dirty="0" err="1"/>
              <a:t>effective</a:t>
            </a:r>
            <a:r>
              <a:rPr lang="nl-NL" sz="1600" dirty="0"/>
              <a:t> </a:t>
            </a:r>
            <a:r>
              <a:rPr lang="nl-NL" sz="1600" dirty="0" smtClean="0"/>
              <a:t>             </a:t>
            </a:r>
            <a:r>
              <a:rPr lang="nl-NL" sz="1600" dirty="0" smtClean="0">
                <a:solidFill>
                  <a:schemeClr val="bg1"/>
                </a:solidFill>
              </a:rPr>
              <a:t>=</a:t>
            </a:r>
            <a:r>
              <a:rPr lang="nl-NL" sz="1600" dirty="0" smtClean="0"/>
              <a:t> </a:t>
            </a:r>
            <a:r>
              <a:rPr lang="nl-NL" sz="1600" dirty="0" err="1" smtClean="0"/>
              <a:t>stratospheric</a:t>
            </a:r>
            <a:r>
              <a:rPr lang="nl-NL" sz="1600" dirty="0" smtClean="0"/>
              <a:t> chlorine </a:t>
            </a:r>
          </a:p>
          <a:p>
            <a:pPr marL="45720" indent="0">
              <a:buNone/>
            </a:pPr>
            <a:r>
              <a:rPr lang="nl-NL" sz="1600" dirty="0" smtClean="0"/>
              <a:t>= </a:t>
            </a:r>
            <a:r>
              <a:rPr lang="en-US" sz="1600" dirty="0" smtClean="0"/>
              <a:t>a </a:t>
            </a:r>
            <a:r>
              <a:rPr lang="en-US" sz="1600" dirty="0"/>
              <a:t>relative measure of the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potential for </a:t>
            </a:r>
            <a:r>
              <a:rPr lang="en-US" sz="1600" dirty="0"/>
              <a:t>stratospheric 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ozone </a:t>
            </a:r>
            <a:r>
              <a:rPr lang="en-US" sz="1600" dirty="0"/>
              <a:t>depletion that </a:t>
            </a:r>
            <a:r>
              <a:rPr lang="en-US" sz="1600" dirty="0" smtClean="0"/>
              <a:t>        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combines the contributions of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chlorine and bromine from    </a:t>
            </a:r>
            <a:r>
              <a:rPr lang="en-US" sz="1600" dirty="0" smtClean="0">
                <a:solidFill>
                  <a:schemeClr val="bg1"/>
                </a:solidFill>
              </a:rPr>
              <a:t>= </a:t>
            </a:r>
            <a:r>
              <a:rPr lang="en-US" sz="1600" dirty="0"/>
              <a:t>surface observations from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</a:rPr>
              <a:t>= </a:t>
            </a:r>
            <a:r>
              <a:rPr lang="en-US" sz="1600" dirty="0" smtClean="0"/>
              <a:t>Ozone Depleting Substances 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	     </a:t>
            </a:r>
            <a:r>
              <a:rPr lang="en-US" sz="1600" dirty="0" smtClean="0"/>
              <a:t>(ODS)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47864" y="1458464"/>
            <a:ext cx="2016224" cy="3194672"/>
            <a:chOff x="3347864" y="2492896"/>
            <a:chExt cx="2016224" cy="31946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347864" y="2944368"/>
              <a:ext cx="0" cy="27432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84059" y="5312241"/>
              <a:ext cx="1980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Montreal</a:t>
              </a:r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Protocol (1989)</a:t>
              </a:r>
              <a:endParaRPr lang="nl-N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38824" y="2492896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1997 </a:t>
              </a:r>
              <a:r>
                <a:rPr lang="fr-BE" sz="12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peak</a:t>
              </a:r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value</a:t>
              </a:r>
              <a:endParaRPr lang="nl-N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886200" y="2743200"/>
              <a:ext cx="156200" cy="22705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 </a:t>
            </a:r>
            <a:r>
              <a:rPr lang="fr-BE" sz="2000" dirty="0" err="1" smtClean="0">
                <a:solidFill>
                  <a:srgbClr val="0070C0"/>
                </a:solidFill>
              </a:rPr>
              <a:t>depleting</a:t>
            </a:r>
            <a:r>
              <a:rPr lang="fr-BE" sz="2000" dirty="0" smtClean="0">
                <a:solidFill>
                  <a:srgbClr val="0070C0"/>
                </a:solidFill>
              </a:rPr>
              <a:t> substances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276872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emissions</a:t>
            </a:r>
            <a:endParaRPr lang="fr-B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2729" y="3284984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lifetimes</a:t>
            </a:r>
            <a:endParaRPr lang="fr-B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1720" y="2492896"/>
            <a:ext cx="937265" cy="50824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1720" y="3475747"/>
            <a:ext cx="576064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The time </a:t>
            </a:r>
            <a:r>
              <a:rPr lang="fr-BE" sz="2800" dirty="0" err="1" smtClean="0"/>
              <a:t>variability</a:t>
            </a:r>
            <a:r>
              <a:rPr lang="fr-BE" sz="2800" dirty="0" smtClean="0"/>
              <a:t> of ozone: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7740" y="72463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FF0000"/>
                </a:solidFill>
              </a:rPr>
              <a:t>Global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419"/>
            <a:ext cx="4467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16" y="1432412"/>
            <a:ext cx="4300272" cy="30716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54291" y="1551707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Uccle</a:t>
            </a:r>
            <a:endParaRPr lang="en-US" sz="1200" dirty="0"/>
          </a:p>
        </p:txBody>
      </p:sp>
      <p:sp>
        <p:nvSpPr>
          <p:cNvPr id="22" name="Footer Placeholder 1"/>
          <p:cNvSpPr txBox="1">
            <a:spLocks/>
          </p:cNvSpPr>
          <p:nvPr/>
        </p:nvSpPr>
        <p:spPr>
          <a:xfrm>
            <a:off x="1114801" y="4504035"/>
            <a:ext cx="252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From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WMO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Scientific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Assessment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of Ozone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Depletion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2014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27248" y="64008"/>
            <a:ext cx="146304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O</a:t>
            </a:r>
            <a:r>
              <a:rPr lang="fr-BE" sz="1400" b="1" kern="0" baseline="-250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4608576" y="63002"/>
            <a:ext cx="146304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 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time variability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Stratospheri</a:t>
            </a:r>
            <a:r>
              <a:rPr lang="en-GB" sz="1400" b="1" kern="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7573456" y="64800"/>
            <a:ext cx="1463040" cy="52200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results</a:t>
            </a: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6092128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The Match </a:t>
            </a: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project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1648144" y="64008"/>
            <a:ext cx="146304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Polar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chemistry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179512" y="4797152"/>
            <a:ext cx="8712968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nl-NL" dirty="0" smtClean="0"/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/>
              <a:t>onset of ozone recovery?</a:t>
            </a:r>
            <a:endParaRPr lang="en-US" sz="1800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309320"/>
            <a:ext cx="5674129" cy="365125"/>
          </a:xfrm>
        </p:spPr>
        <p:txBody>
          <a:bodyPr/>
          <a:lstStyle/>
          <a:p>
            <a:r>
              <a:rPr lang="en-US" dirty="0" smtClean="0"/>
              <a:t>BNCGG mini-conference </a:t>
            </a:r>
            <a:r>
              <a:rPr lang="en-US" dirty="0" smtClean="0">
                <a:solidFill>
                  <a:schemeClr val="tx1"/>
                </a:solidFill>
              </a:rPr>
              <a:t>‘Climate change in the polar regions’               </a:t>
            </a:r>
            <a:r>
              <a:rPr lang="en-US" dirty="0" smtClean="0"/>
              <a:t>12/05/2017</a:t>
            </a:r>
            <a:endParaRPr lang="fr-B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14998</TotalTime>
  <Words>2269</Words>
  <Application>Microsoft Office PowerPoint</Application>
  <PresentationFormat>On-screen Show (4:3)</PresentationFormat>
  <Paragraphs>447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Slipstream</vt:lpstr>
      <vt:lpstr>Custom Design</vt:lpstr>
      <vt:lpstr>1_Custom Design</vt:lpstr>
      <vt:lpstr>Contributions of RMI to polar stratospheric ozone research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Extra slides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Dewalque</dc:creator>
  <cp:lastModifiedBy>grawrs</cp:lastModifiedBy>
  <cp:revision>719</cp:revision>
  <cp:lastPrinted>2013-06-17T09:59:43Z</cp:lastPrinted>
  <dcterms:created xsi:type="dcterms:W3CDTF">2013-06-17T09:03:27Z</dcterms:created>
  <dcterms:modified xsi:type="dcterms:W3CDTF">2017-05-12T12:52:09Z</dcterms:modified>
</cp:coreProperties>
</file>