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77" r:id="rId4"/>
    <p:sldId id="259" r:id="rId5"/>
    <p:sldId id="260" r:id="rId6"/>
    <p:sldId id="266" r:id="rId7"/>
    <p:sldId id="265" r:id="rId8"/>
    <p:sldId id="262" r:id="rId9"/>
    <p:sldId id="268" r:id="rId10"/>
    <p:sldId id="269" r:id="rId11"/>
    <p:sldId id="270" r:id="rId12"/>
    <p:sldId id="274" r:id="rId13"/>
    <p:sldId id="280" r:id="rId14"/>
    <p:sldId id="292" r:id="rId15"/>
    <p:sldId id="281" r:id="rId16"/>
    <p:sldId id="291" r:id="rId17"/>
    <p:sldId id="283" r:id="rId18"/>
    <p:sldId id="284" r:id="rId19"/>
    <p:sldId id="273" r:id="rId20"/>
    <p:sldId id="276" r:id="rId21"/>
    <p:sldId id="285" r:id="rId22"/>
    <p:sldId id="290" r:id="rId23"/>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28"/>
    <a:srgbClr val="D30535"/>
    <a:srgbClr val="005728"/>
    <a:srgbClr val="005628"/>
    <a:srgbClr val="00B050"/>
    <a:srgbClr val="0000FF"/>
    <a:srgbClr val="98480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400" autoAdjust="0"/>
  </p:normalViewPr>
  <p:slideViewPr>
    <p:cSldViewPr>
      <p:cViewPr>
        <p:scale>
          <a:sx n="75" d="100"/>
          <a:sy n="75" d="100"/>
        </p:scale>
        <p:origin x="-324" y="-7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63A160F-AC3E-4FD8-BD4F-719A5D294802}" type="datetimeFigureOut">
              <a:rPr lang="pl-PL" smtClean="0"/>
              <a:pPr/>
              <a:t>2017-02-15</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3E0F5A4-2DED-4027-94C0-B1849FAF4FAF}" type="slidenum">
              <a:rPr lang="pl-PL" smtClean="0"/>
              <a:pPr/>
              <a:t>‹#›</a:t>
            </a:fld>
            <a:endParaRPr lang="pl-PL"/>
          </a:p>
        </p:txBody>
      </p:sp>
    </p:spTree>
    <p:extLst>
      <p:ext uri="{BB962C8B-B14F-4D97-AF65-F5344CB8AC3E}">
        <p14:creationId xmlns:p14="http://schemas.microsoft.com/office/powerpoint/2010/main" val="46841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9632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228502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61543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7" name="Symbol zastępczy zawartości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1843"/>
            <a:ext cx="9143993" cy="1087693"/>
          </a:xfrm>
          <a:prstGeom prst="rect">
            <a:avLst/>
          </a:prstGeom>
        </p:spPr>
      </p:pic>
      <p:sp>
        <p:nvSpPr>
          <p:cNvPr id="8" name="Rectangle 6"/>
          <p:cNvSpPr>
            <a:spLocks noChangeArrowheads="1"/>
          </p:cNvSpPr>
          <p:nvPr userDrawn="1"/>
        </p:nvSpPr>
        <p:spPr bwMode="auto">
          <a:xfrm>
            <a:off x="1547665" y="260648"/>
            <a:ext cx="6624735" cy="498598"/>
          </a:xfrm>
          <a:prstGeom prst="rect">
            <a:avLst/>
          </a:prstGeom>
          <a:noFill/>
          <a:ln w="3175">
            <a:noFill/>
            <a:miter lim="800000"/>
            <a:headEnd/>
            <a:tailEnd/>
          </a:ln>
        </p:spPr>
        <p:txBody>
          <a:bodyPr wrap="square" lIns="0" tIns="0" rIns="0" bIns="0">
            <a:spAutoFit/>
          </a:bodyPr>
          <a:lstStyle/>
          <a:p>
            <a:pPr algn="ctr" eaLnBrk="0" hangingPunct="0">
              <a:lnSpc>
                <a:spcPct val="90000"/>
              </a:lnSpc>
              <a:spcBef>
                <a:spcPct val="0"/>
              </a:spcBef>
            </a:pPr>
            <a:r>
              <a:rPr lang="en-US" dirty="0" smtClean="0">
                <a:solidFill>
                  <a:srgbClr val="005728"/>
                </a:solidFill>
                <a:latin typeface="Tahoma" pitchFamily="34" charset="0"/>
                <a:cs typeface="Tahoma" pitchFamily="34" charset="0"/>
              </a:rPr>
              <a:t>COST Action ES1206 - GNSS4SWEC</a:t>
            </a:r>
            <a:r>
              <a:rPr lang="pl-PL" dirty="0" smtClean="0">
                <a:solidFill>
                  <a:srgbClr val="005728"/>
                </a:solidFill>
                <a:latin typeface="Tahoma" pitchFamily="34" charset="0"/>
                <a:cs typeface="Tahoma" pitchFamily="34" charset="0"/>
              </a:rPr>
              <a:t>, </a:t>
            </a:r>
            <a:r>
              <a:rPr lang="en-US" dirty="0" smtClean="0">
                <a:solidFill>
                  <a:srgbClr val="005728"/>
                </a:solidFill>
                <a:latin typeface="Tahoma" pitchFamily="34" charset="0"/>
                <a:cs typeface="Tahoma" pitchFamily="34" charset="0"/>
              </a:rPr>
              <a:t>Final Workshop, </a:t>
            </a:r>
            <a:r>
              <a:rPr lang="pl-PL" dirty="0" smtClean="0">
                <a:solidFill>
                  <a:srgbClr val="005728"/>
                </a:solidFill>
                <a:latin typeface="Tahoma" pitchFamily="34" charset="0"/>
                <a:cs typeface="Tahoma" pitchFamily="34" charset="0"/>
              </a:rPr>
              <a:t/>
            </a:r>
            <a:br>
              <a:rPr lang="pl-PL" dirty="0" smtClean="0">
                <a:solidFill>
                  <a:srgbClr val="005728"/>
                </a:solidFill>
                <a:latin typeface="Tahoma" pitchFamily="34" charset="0"/>
                <a:cs typeface="Tahoma" pitchFamily="34" charset="0"/>
              </a:rPr>
            </a:br>
            <a:r>
              <a:rPr lang="en-US" dirty="0" smtClean="0">
                <a:solidFill>
                  <a:srgbClr val="005728"/>
                </a:solidFill>
                <a:latin typeface="Tahoma" pitchFamily="34" charset="0"/>
                <a:cs typeface="Tahoma" pitchFamily="34" charset="0"/>
              </a:rPr>
              <a:t>ESTEC, Netherlands</a:t>
            </a:r>
            <a:r>
              <a:rPr lang="pl-PL" dirty="0" smtClean="0">
                <a:solidFill>
                  <a:srgbClr val="005728"/>
                </a:solidFill>
                <a:latin typeface="Tahoma" pitchFamily="34" charset="0"/>
                <a:cs typeface="Tahoma" pitchFamily="34" charset="0"/>
              </a:rPr>
              <a:t>, </a:t>
            </a:r>
            <a:r>
              <a:rPr lang="en-US" dirty="0" smtClean="0">
                <a:solidFill>
                  <a:srgbClr val="005728"/>
                </a:solidFill>
                <a:latin typeface="Tahoma" pitchFamily="34" charset="0"/>
                <a:cs typeface="Tahoma" pitchFamily="34" charset="0"/>
              </a:rPr>
              <a:t>Feb 21-23, 2017</a:t>
            </a:r>
          </a:p>
        </p:txBody>
      </p:sp>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9756" y="134134"/>
            <a:ext cx="766740" cy="702578"/>
          </a:xfrm>
          <a:prstGeom prst="rect">
            <a:avLst/>
          </a:prstGeom>
        </p:spPr>
      </p:pic>
      <p:sp>
        <p:nvSpPr>
          <p:cNvPr id="10" name="pole tekstowe 9"/>
          <p:cNvSpPr txBox="1"/>
          <p:nvPr userDrawn="1"/>
        </p:nvSpPr>
        <p:spPr>
          <a:xfrm>
            <a:off x="7998223" y="6453336"/>
            <a:ext cx="1128798" cy="369332"/>
          </a:xfrm>
          <a:prstGeom prst="rect">
            <a:avLst/>
          </a:prstGeom>
          <a:noFill/>
        </p:spPr>
        <p:txBody>
          <a:bodyPr wrap="square" rtlCol="0">
            <a:spAutoFit/>
          </a:bodyPr>
          <a:lstStyle/>
          <a:p>
            <a:pPr algn="r"/>
            <a:fld id="{0A73DC06-0B28-42A7-BCB7-FC9708C5A4AA}" type="slidenum">
              <a:rPr lang="pl-PL" smtClean="0"/>
              <a:pPr algn="r"/>
              <a:t>‹#›</a:t>
            </a:fld>
            <a:r>
              <a:rPr lang="pl-PL" dirty="0" smtClean="0"/>
              <a:t>/22</a:t>
            </a:r>
            <a:endParaRPr lang="pl-PL" dirty="0"/>
          </a:p>
        </p:txBody>
      </p:sp>
      <p:sp>
        <p:nvSpPr>
          <p:cNvPr id="11" name="pole tekstowe 10"/>
          <p:cNvSpPr txBox="1"/>
          <p:nvPr userDrawn="1"/>
        </p:nvSpPr>
        <p:spPr>
          <a:xfrm>
            <a:off x="35496" y="6577607"/>
            <a:ext cx="7560840" cy="307777"/>
          </a:xfrm>
          <a:prstGeom prst="rect">
            <a:avLst/>
          </a:prstGeom>
          <a:noFill/>
        </p:spPr>
        <p:txBody>
          <a:bodyPr wrap="square" rtlCol="0">
            <a:spAutoFit/>
          </a:bodyPr>
          <a:lstStyle/>
          <a:p>
            <a:r>
              <a:rPr lang="en-GB" sz="1400" dirty="0" smtClean="0"/>
              <a:t>Klos A. et al.: „Synthetic benchmark datasets…” </a:t>
            </a:r>
            <a:endParaRPr lang="en-GB" sz="1400" dirty="0"/>
          </a:p>
        </p:txBody>
      </p:sp>
    </p:spTree>
    <p:extLst>
      <p:ext uri="{BB962C8B-B14F-4D97-AF65-F5344CB8AC3E}">
        <p14:creationId xmlns:p14="http://schemas.microsoft.com/office/powerpoint/2010/main" val="1604249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44443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248436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118553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180807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324260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321330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87E09A5-983C-4434-B2C4-8685808CE939}" type="datetimeFigureOut">
              <a:rPr lang="pl-PL" smtClean="0"/>
              <a:pPr/>
              <a:t>2017-02-15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068FF55-46E5-4E48-B623-2D7F4805E0FD}" type="slidenum">
              <a:rPr lang="pl-PL" smtClean="0"/>
              <a:pPr/>
              <a:t>‹#›</a:t>
            </a:fld>
            <a:endParaRPr lang="pl-PL"/>
          </a:p>
        </p:txBody>
      </p:sp>
    </p:spTree>
    <p:extLst>
      <p:ext uri="{BB962C8B-B14F-4D97-AF65-F5344CB8AC3E}">
        <p14:creationId xmlns:p14="http://schemas.microsoft.com/office/powerpoint/2010/main" val="283191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E09A5-983C-4434-B2C4-8685808CE939}" type="datetimeFigureOut">
              <a:rPr lang="pl-PL" smtClean="0"/>
              <a:pPr/>
              <a:t>2017-02-15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011F4-3A34-4BFA-94FF-4F69DBB0F1AD}" type="slidenum">
              <a:rPr lang="pl-PL" smtClean="0"/>
              <a:pPr/>
              <a:t>‹#›</a:t>
            </a:fld>
            <a:r>
              <a:rPr lang="pl-PL" dirty="0" smtClean="0"/>
              <a:t>/25</a:t>
            </a:r>
            <a:endParaRPr lang="pl-PL" dirty="0"/>
          </a:p>
        </p:txBody>
      </p:sp>
    </p:spTree>
    <p:extLst>
      <p:ext uri="{BB962C8B-B14F-4D97-AF65-F5344CB8AC3E}">
        <p14:creationId xmlns:p14="http://schemas.microsoft.com/office/powerpoint/2010/main" val="4124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usz.bogusz@wat.edu.pl" TargetMode="External"/><Relationship Id="rId2" Type="http://schemas.openxmlformats.org/officeDocument/2006/relationships/hyperlink" Target="mailto:anna.klos@wat.edu.pl" TargetMode="External"/><Relationship Id="rId1" Type="http://schemas.openxmlformats.org/officeDocument/2006/relationships/slideLayout" Target="../slideLayouts/slideLayout2.xml"/><Relationship Id="rId6" Type="http://schemas.openxmlformats.org/officeDocument/2006/relationships/hyperlink" Target="mailto:olivier.bock@ign.fr" TargetMode="External"/><Relationship Id="rId5" Type="http://schemas.openxmlformats.org/officeDocument/2006/relationships/hyperlink" Target="mailto:roeland@meteo.be" TargetMode="External"/><Relationship Id="rId4" Type="http://schemas.openxmlformats.org/officeDocument/2006/relationships/hyperlink" Target="mailto:eric.pottiaux@observatoire.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tp://igs.ign.fr/pub/igs/igscb/station/oldlog/" TargetMode="External"/><Relationship Id="rId2" Type="http://schemas.openxmlformats.org/officeDocument/2006/relationships/hyperlink" Target="ftp://igs.ign.fr/pub/igs/igscb/station/lo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21860" y="1828024"/>
            <a:ext cx="9144001" cy="4769327"/>
          </a:xfrm>
          <a:prstGeom prst="rect">
            <a:avLst/>
          </a:prstGeom>
          <a:noFill/>
          <a:ln w="12700">
            <a:noFill/>
            <a:miter lim="800000"/>
            <a:headEnd/>
            <a:tailEnd/>
          </a:ln>
          <a:effectLst/>
        </p:spPr>
        <p:txBody>
          <a:bodyPr lIns="90488" tIns="44450" rIns="90488" bIns="44450"/>
          <a:lstStyle/>
          <a:p>
            <a:pPr algn="ctr"/>
            <a:r>
              <a:rPr lang="en-US" sz="3600" b="1" dirty="0"/>
              <a:t>Synthetic benchmark datasets for homogenization </a:t>
            </a:r>
            <a:r>
              <a:rPr lang="en-US" sz="3600" b="1" dirty="0" smtClean="0"/>
              <a:t>of </a:t>
            </a:r>
            <a:r>
              <a:rPr lang="en-US" sz="3600" b="1" dirty="0"/>
              <a:t>IWV time series </a:t>
            </a:r>
            <a:endParaRPr lang="pl-PL" sz="3600" b="1" dirty="0" smtClean="0"/>
          </a:p>
          <a:p>
            <a:pPr algn="ctr"/>
            <a:r>
              <a:rPr lang="en-US" sz="3600" b="1" dirty="0" smtClean="0"/>
              <a:t>retrieved </a:t>
            </a:r>
            <a:r>
              <a:rPr lang="en-US" sz="3600" b="1" dirty="0"/>
              <a:t>by </a:t>
            </a:r>
            <a:r>
              <a:rPr lang="en-US" sz="3600" b="1" dirty="0" smtClean="0"/>
              <a:t>GPS</a:t>
            </a:r>
            <a:endParaRPr lang="pl-PL" sz="3200" b="1" dirty="0" smtClean="0"/>
          </a:p>
          <a:p>
            <a:endParaRPr lang="pl-PL" sz="3200" dirty="0"/>
          </a:p>
          <a:p>
            <a:pPr algn="ctr"/>
            <a:r>
              <a:rPr lang="nl-BE" sz="2400" u="sng" dirty="0"/>
              <a:t>Anna Klos</a:t>
            </a:r>
            <a:r>
              <a:rPr lang="nl-BE" sz="2400" baseline="30000" dirty="0"/>
              <a:t>1</a:t>
            </a:r>
            <a:r>
              <a:rPr lang="nl-BE" sz="2400" dirty="0"/>
              <a:t>, Eric Pottiaux</a:t>
            </a:r>
            <a:r>
              <a:rPr lang="nl-BE" sz="2400" baseline="30000" dirty="0"/>
              <a:t>2</a:t>
            </a:r>
            <a:r>
              <a:rPr lang="nl-BE" sz="2400" dirty="0"/>
              <a:t>, Roeland Van Malderen</a:t>
            </a:r>
            <a:r>
              <a:rPr lang="nl-BE" sz="2400" baseline="30000" dirty="0"/>
              <a:t>3</a:t>
            </a:r>
            <a:r>
              <a:rPr lang="nl-BE" sz="2400" dirty="0"/>
              <a:t>, </a:t>
            </a:r>
            <a:r>
              <a:rPr lang="pl-PL" sz="2400" dirty="0" smtClean="0"/>
              <a:t/>
            </a:r>
            <a:br>
              <a:rPr lang="pl-PL" sz="2400" dirty="0" smtClean="0"/>
            </a:br>
            <a:r>
              <a:rPr lang="nl-BE" sz="2400" dirty="0" smtClean="0"/>
              <a:t>Olivier </a:t>
            </a:r>
            <a:r>
              <a:rPr lang="nl-BE" sz="2400" dirty="0"/>
              <a:t>Bock</a:t>
            </a:r>
            <a:r>
              <a:rPr lang="nl-BE" sz="2400" baseline="30000" dirty="0"/>
              <a:t>4</a:t>
            </a:r>
            <a:r>
              <a:rPr lang="nl-BE" sz="2400" dirty="0"/>
              <a:t>, </a:t>
            </a:r>
            <a:r>
              <a:rPr lang="pl-PL" sz="2400" dirty="0" smtClean="0"/>
              <a:t>and </a:t>
            </a:r>
            <a:r>
              <a:rPr lang="nl-BE" sz="2400" dirty="0" smtClean="0"/>
              <a:t>Janusz Bogusz</a:t>
            </a:r>
            <a:r>
              <a:rPr lang="nl-BE" sz="2400" baseline="30000" dirty="0" smtClean="0"/>
              <a:t>1</a:t>
            </a:r>
            <a:endParaRPr lang="pl-PL" sz="2400" baseline="30000" dirty="0" smtClean="0"/>
          </a:p>
          <a:p>
            <a:endParaRPr lang="pl-PL" baseline="30000" dirty="0" smtClean="0"/>
          </a:p>
          <a:p>
            <a:endParaRPr lang="pl-PL" sz="1400" dirty="0"/>
          </a:p>
          <a:p>
            <a:r>
              <a:rPr lang="en-GB" sz="1400" baseline="30000" dirty="0"/>
              <a:t>1) </a:t>
            </a:r>
            <a:r>
              <a:rPr lang="en-GB" sz="1400" dirty="0"/>
              <a:t>Military University of Technology (MUT), Faculty of Civil Engineering and Geodesy, Warsaw, Poland, </a:t>
            </a:r>
            <a:r>
              <a:rPr lang="pl-PL" sz="1400" dirty="0" smtClean="0"/>
              <a:t/>
            </a:r>
            <a:br>
              <a:rPr lang="pl-PL" sz="1400" dirty="0" smtClean="0"/>
            </a:br>
            <a:r>
              <a:rPr lang="en-GB" sz="1400" u="sng" dirty="0" smtClean="0">
                <a:hlinkClick r:id="rId2"/>
              </a:rPr>
              <a:t>anna.klos@wat.edu.pl</a:t>
            </a:r>
            <a:r>
              <a:rPr lang="en-GB" sz="1400" dirty="0"/>
              <a:t>, </a:t>
            </a:r>
            <a:r>
              <a:rPr lang="en-GB" sz="1400" u="sng" dirty="0">
                <a:hlinkClick r:id="rId3"/>
              </a:rPr>
              <a:t>janusz.bogusz@wat.edu.pl</a:t>
            </a:r>
            <a:r>
              <a:rPr lang="en-GB" sz="1400" dirty="0"/>
              <a:t> </a:t>
            </a:r>
            <a:endParaRPr lang="pl-PL" sz="1400" dirty="0"/>
          </a:p>
          <a:p>
            <a:r>
              <a:rPr lang="en-GB" sz="1400" baseline="30000" dirty="0"/>
              <a:t>2) </a:t>
            </a:r>
            <a:r>
              <a:rPr lang="en-GB" sz="1400" dirty="0"/>
              <a:t>Royal Observatory of Belgium (ROB), Brussels, Belgium, </a:t>
            </a:r>
            <a:r>
              <a:rPr lang="en-GB" sz="1400" u="sng" dirty="0">
                <a:hlinkClick r:id="rId4"/>
              </a:rPr>
              <a:t>eric.pottiaux@observatoire.be</a:t>
            </a:r>
            <a:r>
              <a:rPr lang="en-GB" sz="1400" dirty="0"/>
              <a:t> </a:t>
            </a:r>
            <a:endParaRPr lang="pl-PL" sz="1400" dirty="0"/>
          </a:p>
          <a:p>
            <a:r>
              <a:rPr lang="en-GB" sz="1400" baseline="30000" dirty="0"/>
              <a:t>3) </a:t>
            </a:r>
            <a:r>
              <a:rPr lang="en-GB" sz="1400" dirty="0"/>
              <a:t>Royal Meteorological Institute of Belgium (RMI), Brussels, Belgium, </a:t>
            </a:r>
            <a:r>
              <a:rPr lang="en-GB" sz="1400" u="sng" dirty="0">
                <a:hlinkClick r:id="rId5"/>
              </a:rPr>
              <a:t>roeland@meteo.be</a:t>
            </a:r>
            <a:r>
              <a:rPr lang="en-GB" sz="1400" dirty="0"/>
              <a:t> </a:t>
            </a:r>
            <a:endParaRPr lang="pl-PL" sz="1400" dirty="0"/>
          </a:p>
          <a:p>
            <a:r>
              <a:rPr lang="en-GB" sz="1400" baseline="30000" dirty="0"/>
              <a:t>4)</a:t>
            </a:r>
            <a:r>
              <a:rPr lang="en-GB" sz="1400" dirty="0"/>
              <a:t> IGN LAREG, University Paris Diderot, Sorbonne Paris, France, </a:t>
            </a:r>
            <a:r>
              <a:rPr lang="en-GB" sz="1400" u="sng" dirty="0">
                <a:hlinkClick r:id="rId6"/>
              </a:rPr>
              <a:t>olivier.bock@ign.fr</a:t>
            </a:r>
            <a:r>
              <a:rPr lang="en-GB" sz="1400" dirty="0"/>
              <a:t>  </a:t>
            </a:r>
            <a:endParaRPr lang="pl-PL" sz="1400" dirty="0"/>
          </a:p>
        </p:txBody>
      </p:sp>
    </p:spTree>
    <p:extLst>
      <p:ext uri="{BB962C8B-B14F-4D97-AF65-F5344CB8AC3E}">
        <p14:creationId xmlns:p14="http://schemas.microsoft.com/office/powerpoint/2010/main" val="246299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Obraz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00" y="2854800"/>
            <a:ext cx="7283302" cy="368280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Obraz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000" y="1299600"/>
            <a:ext cx="2730164" cy="234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pole tekstowe 14"/>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a:t>
            </a:r>
            <a:r>
              <a:rPr lang="pl-PL" sz="1200" b="1" dirty="0" smtClean="0">
                <a:solidFill>
                  <a:srgbClr val="005528"/>
                </a:solidFill>
              </a:rPr>
              <a:t>REAL DATA       </a:t>
            </a:r>
            <a:r>
              <a:rPr lang="pl-PL" sz="1200" dirty="0" smtClean="0"/>
              <a:t>BENCHMARK DATASET       CONCLUSIONS</a:t>
            </a:r>
            <a:endParaRPr lang="pl-PL" sz="1200" dirty="0"/>
          </a:p>
        </p:txBody>
      </p:sp>
      <p:sp>
        <p:nvSpPr>
          <p:cNvPr id="16" name="Prostokąt 15"/>
          <p:cNvSpPr/>
          <p:nvPr/>
        </p:nvSpPr>
        <p:spPr>
          <a:xfrm>
            <a:off x="107504" y="1270501"/>
            <a:ext cx="5688632" cy="1277273"/>
          </a:xfrm>
          <a:prstGeom prst="rect">
            <a:avLst/>
          </a:prstGeom>
        </p:spPr>
        <p:txBody>
          <a:bodyPr wrap="square">
            <a:spAutoFit/>
          </a:bodyPr>
          <a:lstStyle/>
          <a:p>
            <a:pPr>
              <a:spcBef>
                <a:spcPts val="600"/>
              </a:spcBef>
            </a:pPr>
            <a:r>
              <a:rPr lang="en-GB" sz="2400" b="1" dirty="0">
                <a:ea typeface="Verdana" panose="020B0604030504040204" pitchFamily="34" charset="0"/>
                <a:cs typeface="Verdana" panose="020B0604030504040204" pitchFamily="34" charset="0"/>
              </a:rPr>
              <a:t>Real data </a:t>
            </a:r>
            <a:r>
              <a:rPr lang="en-GB" sz="2400" b="1" dirty="0" smtClean="0">
                <a:ea typeface="Verdana" panose="020B0604030504040204" pitchFamily="34" charset="0"/>
                <a:cs typeface="Verdana" panose="020B0604030504040204" pitchFamily="34" charset="0"/>
              </a:rPr>
              <a:t>characteristics</a:t>
            </a:r>
            <a:r>
              <a:rPr lang="pl-PL" sz="2400" b="1" dirty="0" smtClean="0">
                <a:ea typeface="Verdana" panose="020B0604030504040204" pitchFamily="34" charset="0"/>
                <a:cs typeface="Verdana" panose="020B0604030504040204" pitchFamily="34" charset="0"/>
              </a:rPr>
              <a:t>:</a:t>
            </a:r>
          </a:p>
          <a:p>
            <a:pPr>
              <a:spcBef>
                <a:spcPts val="600"/>
              </a:spcBef>
            </a:pPr>
            <a:r>
              <a:rPr lang="pl-PL" sz="2400" dirty="0" err="1" smtClean="0"/>
              <a:t>Noise</a:t>
            </a:r>
            <a:r>
              <a:rPr lang="pl-PL" sz="2400" dirty="0" smtClean="0"/>
              <a:t>: </a:t>
            </a:r>
            <a:r>
              <a:rPr lang="pl-PL" sz="2400" dirty="0" err="1"/>
              <a:t>fraction</a:t>
            </a:r>
            <a:r>
              <a:rPr lang="pl-PL" sz="2400" dirty="0"/>
              <a:t> of AR(1), </a:t>
            </a:r>
            <a:r>
              <a:rPr lang="pl-PL" sz="2400" u="sng" dirty="0" err="1"/>
              <a:t>coefficient</a:t>
            </a:r>
            <a:r>
              <a:rPr lang="pl-PL" sz="2400" u="sng" dirty="0"/>
              <a:t> of AR(1</a:t>
            </a:r>
            <a:r>
              <a:rPr lang="pl-PL" sz="2400" u="sng" dirty="0" smtClean="0"/>
              <a:t>)</a:t>
            </a:r>
            <a:r>
              <a:rPr lang="pl-PL" sz="2400" dirty="0" smtClean="0"/>
              <a:t>,</a:t>
            </a:r>
            <a:r>
              <a:rPr lang="pl-PL" sz="2400" b="1" dirty="0" smtClean="0"/>
              <a:t> </a:t>
            </a:r>
            <a:r>
              <a:rPr lang="pl-PL" sz="2400" dirty="0" err="1"/>
              <a:t>amplitudes</a:t>
            </a:r>
            <a:r>
              <a:rPr lang="pl-PL" sz="2400" dirty="0"/>
              <a:t> of WN and AR(1</a:t>
            </a:r>
            <a:r>
              <a:rPr lang="pl-PL" sz="2400" dirty="0" smtClean="0"/>
              <a:t>).</a:t>
            </a:r>
            <a:endParaRPr lang="pl-PL" sz="2400" dirty="0"/>
          </a:p>
        </p:txBody>
      </p:sp>
    </p:spTree>
    <p:extLst>
      <p:ext uri="{BB962C8B-B14F-4D97-AF65-F5344CB8AC3E}">
        <p14:creationId xmlns:p14="http://schemas.microsoft.com/office/powerpoint/2010/main" val="350974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2828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3301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1210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2827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731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7" name="Obraz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3" y="3287417"/>
            <a:ext cx="2740024" cy="2451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Obraz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99" y="3273177"/>
            <a:ext cx="2725602" cy="24516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Obraz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870" y="3282702"/>
            <a:ext cx="2725602" cy="2451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29969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46162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a:t>
            </a:r>
            <a:r>
              <a:rPr lang="pl-PL" sz="1200" b="1" dirty="0" smtClean="0">
                <a:solidFill>
                  <a:srgbClr val="005528"/>
                </a:solidFill>
              </a:rPr>
              <a:t>REAL DATA       </a:t>
            </a:r>
            <a:r>
              <a:rPr lang="pl-PL" sz="1200" dirty="0" smtClean="0"/>
              <a:t>BENCHMARK DATASET       CONCLUSIONS</a:t>
            </a:r>
            <a:endParaRPr lang="pl-PL" sz="1200" dirty="0"/>
          </a:p>
        </p:txBody>
      </p:sp>
      <p:sp>
        <p:nvSpPr>
          <p:cNvPr id="20" name="Prostokąt 19"/>
          <p:cNvSpPr/>
          <p:nvPr/>
        </p:nvSpPr>
        <p:spPr>
          <a:xfrm>
            <a:off x="107504" y="1270501"/>
            <a:ext cx="5827297" cy="1277273"/>
          </a:xfrm>
          <a:prstGeom prst="rect">
            <a:avLst/>
          </a:prstGeom>
        </p:spPr>
        <p:txBody>
          <a:bodyPr wrap="square">
            <a:spAutoFit/>
          </a:bodyPr>
          <a:lstStyle/>
          <a:p>
            <a:pPr>
              <a:spcBef>
                <a:spcPts val="600"/>
              </a:spcBef>
            </a:pPr>
            <a:r>
              <a:rPr lang="en-GB" sz="2400" b="1" dirty="0">
                <a:ea typeface="Verdana" panose="020B0604030504040204" pitchFamily="34" charset="0"/>
                <a:cs typeface="Verdana" panose="020B0604030504040204" pitchFamily="34" charset="0"/>
              </a:rPr>
              <a:t>Real data </a:t>
            </a:r>
            <a:r>
              <a:rPr lang="en-GB" sz="2400" b="1" dirty="0" smtClean="0">
                <a:ea typeface="Verdana" panose="020B0604030504040204" pitchFamily="34" charset="0"/>
                <a:cs typeface="Verdana" panose="020B0604030504040204" pitchFamily="34" charset="0"/>
              </a:rPr>
              <a:t>characteristics</a:t>
            </a:r>
            <a:r>
              <a:rPr lang="pl-PL" sz="2400" b="1" dirty="0" smtClean="0">
                <a:ea typeface="Verdana" panose="020B0604030504040204" pitchFamily="34" charset="0"/>
                <a:cs typeface="Verdana" panose="020B0604030504040204" pitchFamily="34" charset="0"/>
              </a:rPr>
              <a:t>:</a:t>
            </a:r>
          </a:p>
          <a:p>
            <a:pPr>
              <a:spcBef>
                <a:spcPts val="600"/>
              </a:spcBef>
            </a:pPr>
            <a:r>
              <a:rPr lang="pl-PL" sz="2400" dirty="0" err="1" smtClean="0"/>
              <a:t>Noise</a:t>
            </a:r>
            <a:r>
              <a:rPr lang="pl-PL" sz="2400" dirty="0" smtClean="0"/>
              <a:t>: </a:t>
            </a:r>
            <a:r>
              <a:rPr lang="pl-PL" sz="2400" dirty="0" err="1"/>
              <a:t>fraction</a:t>
            </a:r>
            <a:r>
              <a:rPr lang="pl-PL" sz="2400" dirty="0"/>
              <a:t> of AR(1), </a:t>
            </a:r>
            <a:r>
              <a:rPr lang="pl-PL" sz="2400" dirty="0" err="1"/>
              <a:t>coefficient</a:t>
            </a:r>
            <a:r>
              <a:rPr lang="pl-PL" sz="2400" dirty="0"/>
              <a:t> of AR(1), </a:t>
            </a:r>
            <a:r>
              <a:rPr lang="pl-PL" sz="2400" u="sng" dirty="0" err="1"/>
              <a:t>amplitudes</a:t>
            </a:r>
            <a:r>
              <a:rPr lang="pl-PL" sz="2400" u="sng" dirty="0"/>
              <a:t> </a:t>
            </a:r>
            <a:r>
              <a:rPr lang="pl-PL" sz="2400" u="sng" dirty="0" smtClean="0"/>
              <a:t>of WN and AR(1)</a:t>
            </a:r>
            <a:r>
              <a:rPr lang="pl-PL" sz="2400" dirty="0"/>
              <a:t>.</a:t>
            </a:r>
          </a:p>
        </p:txBody>
      </p:sp>
    </p:spTree>
    <p:extLst>
      <p:ext uri="{BB962C8B-B14F-4D97-AF65-F5344CB8AC3E}">
        <p14:creationId xmlns:p14="http://schemas.microsoft.com/office/powerpoint/2010/main" val="359660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0" name="Prostokąt 19"/>
          <p:cNvSpPr/>
          <p:nvPr/>
        </p:nvSpPr>
        <p:spPr>
          <a:xfrm>
            <a:off x="107504" y="1270501"/>
            <a:ext cx="8712968" cy="3801041"/>
          </a:xfrm>
          <a:prstGeom prst="rect">
            <a:avLst/>
          </a:prstGeom>
        </p:spPr>
        <p:txBody>
          <a:bodyPr wrap="square">
            <a:spAutoFit/>
          </a:bodyPr>
          <a:lstStyle/>
          <a:p>
            <a:pPr>
              <a:spcBef>
                <a:spcPts val="600"/>
              </a:spcBef>
            </a:pPr>
            <a:r>
              <a:rPr lang="en-GB" sz="2400" b="1" dirty="0" smtClean="0"/>
              <a:t>Generation of the benchmark dataset:</a:t>
            </a:r>
          </a:p>
          <a:p>
            <a:pPr marL="342900" indent="-342900">
              <a:spcBef>
                <a:spcPts val="600"/>
              </a:spcBef>
              <a:buFont typeface="+mj-lt"/>
              <a:buAutoNum type="arabicPeriod"/>
            </a:pPr>
            <a:r>
              <a:rPr lang="en-GB" sz="2400" dirty="0" smtClean="0"/>
              <a:t>generation of IWV from ERA-Interim (</a:t>
            </a:r>
            <a:r>
              <a:rPr lang="en-GB" sz="2400" b="1" dirty="0" err="1" smtClean="0"/>
              <a:t>ERAI_synt</a:t>
            </a:r>
            <a:r>
              <a:rPr lang="en-GB" sz="2400" dirty="0" smtClean="0"/>
              <a:t>), GPS (</a:t>
            </a:r>
            <a:r>
              <a:rPr lang="en-GB" sz="2400" b="1" dirty="0" err="1" smtClean="0"/>
              <a:t>GPS_synt</a:t>
            </a:r>
            <a:r>
              <a:rPr lang="en-GB" sz="2400" dirty="0" smtClean="0"/>
              <a:t>) and IWV differences ERAI-GPS (</a:t>
            </a:r>
            <a:r>
              <a:rPr lang="en-GB" sz="2400" b="1" dirty="0" err="1" smtClean="0"/>
              <a:t>DIFF_synt</a:t>
            </a:r>
            <a:r>
              <a:rPr lang="en-GB" sz="2400" dirty="0" smtClean="0"/>
              <a:t>),</a:t>
            </a:r>
          </a:p>
          <a:p>
            <a:pPr marL="342900" indent="-342900">
              <a:spcBef>
                <a:spcPts val="600"/>
              </a:spcBef>
              <a:buFont typeface="+mj-lt"/>
              <a:buAutoNum type="arabicPeriod"/>
            </a:pPr>
            <a:r>
              <a:rPr lang="en-GB" sz="2400" dirty="0" smtClean="0"/>
              <a:t>estimates of IWV differences from synthetic GPS and ERAI (</a:t>
            </a:r>
            <a:r>
              <a:rPr lang="en-GB" sz="2400" b="1" dirty="0" err="1" smtClean="0">
                <a:ea typeface="Verdana" panose="020B0604030504040204" pitchFamily="34" charset="0"/>
                <a:cs typeface="Verdana" panose="020B0604030504040204" pitchFamily="34" charset="0"/>
              </a:rPr>
              <a:t>ERAI_synt-GPS_synt</a:t>
            </a:r>
            <a:r>
              <a:rPr lang="en-GB" sz="2400" dirty="0" smtClean="0">
                <a:ea typeface="Verdana" panose="020B0604030504040204" pitchFamily="34" charset="0"/>
                <a:cs typeface="Verdana" panose="020B0604030504040204" pitchFamily="34" charset="0"/>
              </a:rPr>
              <a:t>)</a:t>
            </a:r>
            <a:r>
              <a:rPr lang="en-GB" sz="2400" dirty="0" smtClean="0"/>
              <a:t>,</a:t>
            </a:r>
          </a:p>
          <a:p>
            <a:pPr marL="342900" indent="-342900">
              <a:spcBef>
                <a:spcPts val="600"/>
              </a:spcBef>
              <a:buFont typeface="+mj-lt"/>
              <a:buAutoNum type="arabicPeriod"/>
            </a:pPr>
            <a:r>
              <a:rPr lang="en-GB" sz="2400" dirty="0" smtClean="0"/>
              <a:t>we examined the character of all above-mentioned,</a:t>
            </a:r>
          </a:p>
          <a:p>
            <a:pPr marL="342900" indent="-342900">
              <a:spcBef>
                <a:spcPts val="600"/>
              </a:spcBef>
              <a:buFont typeface="+mj-lt"/>
              <a:buAutoNum type="arabicPeriod"/>
            </a:pPr>
            <a:r>
              <a:rPr lang="en-GB" sz="2400" dirty="0" smtClean="0"/>
              <a:t>we found that some part of the power for series from (2) cannot be played back,</a:t>
            </a:r>
          </a:p>
          <a:p>
            <a:pPr marL="342900" indent="-342900">
              <a:spcBef>
                <a:spcPts val="600"/>
              </a:spcBef>
              <a:buFont typeface="+mj-lt"/>
              <a:buAutoNum type="arabicPeriod"/>
            </a:pPr>
            <a:r>
              <a:rPr lang="en-GB" sz="2400" dirty="0" smtClean="0"/>
              <a:t>the safest way: generating the synthetic IWV differences.</a:t>
            </a:r>
            <a:endParaRPr lang="en-GB" sz="2400" dirty="0"/>
          </a:p>
        </p:txBody>
      </p:sp>
    </p:spTree>
    <p:extLst>
      <p:ext uri="{BB962C8B-B14F-4D97-AF65-F5344CB8AC3E}">
        <p14:creationId xmlns:p14="http://schemas.microsoft.com/office/powerpoint/2010/main" val="2765154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pole tekstowe 19"/>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1" name="Prostokąt 20"/>
          <p:cNvSpPr/>
          <p:nvPr/>
        </p:nvSpPr>
        <p:spPr>
          <a:xfrm>
            <a:off x="107504" y="1270501"/>
            <a:ext cx="8712968" cy="3801041"/>
          </a:xfrm>
          <a:prstGeom prst="rect">
            <a:avLst/>
          </a:prstGeom>
        </p:spPr>
        <p:txBody>
          <a:bodyPr wrap="square">
            <a:spAutoFit/>
          </a:bodyPr>
          <a:lstStyle/>
          <a:p>
            <a:pPr>
              <a:spcBef>
                <a:spcPts val="600"/>
              </a:spcBef>
            </a:pPr>
            <a:r>
              <a:rPr lang="en-GB" sz="2400" b="1" dirty="0" smtClean="0"/>
              <a:t>Generation of the benchmark dataset </a:t>
            </a:r>
            <a:r>
              <a:rPr lang="en-GB" sz="2400" b="1" dirty="0" smtClean="0">
                <a:ea typeface="Verdana" panose="020B0604030504040204" pitchFamily="34" charset="0"/>
                <a:cs typeface="Verdana" panose="020B0604030504040204" pitchFamily="34" charset="0"/>
              </a:rPr>
              <a:t>(</a:t>
            </a:r>
            <a:r>
              <a:rPr lang="en-GB" sz="2400" b="1" dirty="0" err="1" smtClean="0">
                <a:ea typeface="Verdana" panose="020B0604030504040204" pitchFamily="34" charset="0"/>
                <a:cs typeface="Verdana" panose="020B0604030504040204" pitchFamily="34" charset="0"/>
              </a:rPr>
              <a:t>DIFF_synt</a:t>
            </a:r>
            <a:r>
              <a:rPr lang="en-GB" sz="2400" b="1" dirty="0" smtClean="0">
                <a:ea typeface="Verdana" panose="020B0604030504040204" pitchFamily="34" charset="0"/>
                <a:cs typeface="Verdana" panose="020B0604030504040204" pitchFamily="34" charset="0"/>
              </a:rPr>
              <a:t>)</a:t>
            </a:r>
            <a:r>
              <a:rPr lang="en-GB" sz="2400" b="1" dirty="0" smtClean="0"/>
              <a:t>:</a:t>
            </a:r>
          </a:p>
          <a:p>
            <a:pPr>
              <a:spcBef>
                <a:spcPts val="600"/>
              </a:spcBef>
            </a:pPr>
            <a:endParaRPr lang="en-GB" sz="2400" b="1" dirty="0" smtClean="0">
              <a:ea typeface="Verdana" panose="020B0604030504040204" pitchFamily="34" charset="0"/>
              <a:cs typeface="Verdana" panose="020B0604030504040204" pitchFamily="34" charset="0"/>
            </a:endParaRPr>
          </a:p>
          <a:p>
            <a:pPr>
              <a:spcBef>
                <a:spcPts val="600"/>
              </a:spcBef>
            </a:pPr>
            <a:r>
              <a:rPr lang="en-GB" sz="2400" dirty="0" smtClean="0"/>
              <a:t>Three variants of the benchmark dataset were constructed:</a:t>
            </a:r>
          </a:p>
          <a:p>
            <a:pPr marL="358775" lvl="0" indent="-358775">
              <a:spcBef>
                <a:spcPts val="600"/>
              </a:spcBef>
              <a:buFont typeface="+mj-lt"/>
              <a:buAutoNum type="arabicPeriod"/>
            </a:pPr>
            <a:r>
              <a:rPr lang="en-GB" sz="2400" b="1" dirty="0" smtClean="0"/>
              <a:t>‘Easy’ dataset</a:t>
            </a:r>
            <a:r>
              <a:rPr lang="en-GB" sz="2400" dirty="0" smtClean="0"/>
              <a:t>: it includes seasonal signals (annual, semi-annual, </a:t>
            </a:r>
            <a:r>
              <a:rPr lang="pl-PL" sz="2400" dirty="0" smtClean="0"/>
              <a:t/>
            </a:r>
            <a:br>
              <a:rPr lang="pl-PL" sz="2400" dirty="0" smtClean="0"/>
            </a:br>
            <a:r>
              <a:rPr lang="pl-PL" sz="2400" dirty="0" smtClean="0"/>
              <a:t>ter- and </a:t>
            </a:r>
            <a:r>
              <a:rPr lang="pl-PL" sz="2400" dirty="0" err="1" smtClean="0"/>
              <a:t>quater-annual</a:t>
            </a:r>
            <a:r>
              <a:rPr lang="pl-PL" sz="2400" dirty="0" smtClean="0"/>
              <a:t>,</a:t>
            </a:r>
            <a:r>
              <a:rPr lang="en-GB" sz="2400" dirty="0" smtClean="0"/>
              <a:t> if present for a particular station) + offsets + white noise (WN)</a:t>
            </a:r>
            <a:r>
              <a:rPr lang="pl-PL" sz="2400" dirty="0" smtClean="0"/>
              <a:t>,</a:t>
            </a:r>
            <a:endParaRPr lang="en-GB" sz="2400" dirty="0" smtClean="0"/>
          </a:p>
          <a:p>
            <a:pPr marL="358775" lvl="0" indent="-358775">
              <a:spcBef>
                <a:spcPts val="600"/>
              </a:spcBef>
              <a:buFont typeface="+mj-lt"/>
              <a:buAutoNum type="arabicPeriod"/>
            </a:pPr>
            <a:r>
              <a:rPr lang="en-GB" sz="2400" b="1" dirty="0" smtClean="0"/>
              <a:t>‘Less-complicated’ dataset</a:t>
            </a:r>
            <a:r>
              <a:rPr lang="en-GB" sz="2400" dirty="0" smtClean="0"/>
              <a:t>: … + autoregressive process of the first order + white noise (AR(1)+WN)</a:t>
            </a:r>
            <a:r>
              <a:rPr lang="pl-PL" sz="2400" dirty="0" smtClean="0"/>
              <a:t>,</a:t>
            </a:r>
            <a:endParaRPr lang="en-GB" sz="2400" dirty="0" smtClean="0"/>
          </a:p>
          <a:p>
            <a:pPr marL="358775" lvl="0" indent="-358775">
              <a:spcBef>
                <a:spcPts val="600"/>
              </a:spcBef>
              <a:buFont typeface="+mj-lt"/>
              <a:buAutoNum type="arabicPeriod"/>
            </a:pPr>
            <a:r>
              <a:rPr lang="en-GB" sz="2400" b="1" dirty="0" smtClean="0"/>
              <a:t>‘Fully-complicated’ dataset</a:t>
            </a:r>
            <a:r>
              <a:rPr lang="en-GB" sz="2400" dirty="0" smtClean="0"/>
              <a:t>: …+trend + gaps.</a:t>
            </a:r>
            <a:endParaRPr lang="en-GB" sz="2400" dirty="0"/>
          </a:p>
        </p:txBody>
      </p:sp>
    </p:spTree>
    <p:extLst>
      <p:ext uri="{BB962C8B-B14F-4D97-AF65-F5344CB8AC3E}">
        <p14:creationId xmlns:p14="http://schemas.microsoft.com/office/powerpoint/2010/main" val="113318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0" name="Prostokąt 19"/>
          <p:cNvSpPr/>
          <p:nvPr/>
        </p:nvSpPr>
        <p:spPr>
          <a:xfrm>
            <a:off x="107504" y="1270501"/>
            <a:ext cx="8712968" cy="2616101"/>
          </a:xfrm>
          <a:prstGeom prst="rect">
            <a:avLst/>
          </a:prstGeom>
        </p:spPr>
        <p:txBody>
          <a:bodyPr wrap="square">
            <a:spAutoFit/>
          </a:bodyPr>
          <a:lstStyle/>
          <a:p>
            <a:pPr>
              <a:spcBef>
                <a:spcPts val="600"/>
              </a:spcBef>
            </a:pPr>
            <a:r>
              <a:rPr lang="en-GB" sz="2400" b="1" dirty="0" smtClean="0"/>
              <a:t>Generation of the benchmark dataset:</a:t>
            </a:r>
            <a:endParaRPr lang="pl-PL" sz="2400" b="1" dirty="0" smtClean="0"/>
          </a:p>
          <a:p>
            <a:pPr marL="457200" indent="-457200">
              <a:spcBef>
                <a:spcPts val="600"/>
              </a:spcBef>
              <a:buFont typeface="+mj-lt"/>
              <a:buAutoNum type="arabicPeriod"/>
            </a:pPr>
            <a:r>
              <a:rPr lang="pl-PL" sz="2400" dirty="0" smtClean="0"/>
              <a:t>120 </a:t>
            </a:r>
            <a:r>
              <a:rPr lang="pl-PL" sz="2400" dirty="0" err="1" smtClean="0"/>
              <a:t>synthetic</a:t>
            </a:r>
            <a:r>
              <a:rPr lang="pl-PL" sz="2400" dirty="0" smtClean="0"/>
              <a:t> </a:t>
            </a:r>
            <a:r>
              <a:rPr lang="pl-PL" sz="2400" dirty="0" err="1" smtClean="0"/>
              <a:t>dataset</a:t>
            </a:r>
            <a:r>
              <a:rPr lang="pl-PL" sz="2400" dirty="0" smtClean="0"/>
              <a:t> </a:t>
            </a:r>
            <a:r>
              <a:rPr lang="pl-PL" sz="2400" dirty="0" err="1" smtClean="0"/>
              <a:t>simulated</a:t>
            </a:r>
            <a:r>
              <a:rPr lang="pl-PL" sz="2400" dirty="0" smtClean="0"/>
              <a:t>,</a:t>
            </a:r>
          </a:p>
          <a:p>
            <a:pPr marL="457200" indent="-457200">
              <a:spcBef>
                <a:spcPts val="600"/>
              </a:spcBef>
              <a:buFont typeface="+mj-lt"/>
              <a:buAutoNum type="arabicPeriod"/>
            </a:pPr>
            <a:r>
              <a:rPr lang="pl-PL" sz="2400" dirty="0" err="1" smtClean="0"/>
              <a:t>mathematical</a:t>
            </a:r>
            <a:r>
              <a:rPr lang="pl-PL" sz="2400" dirty="0" smtClean="0"/>
              <a:t> model of data </a:t>
            </a:r>
            <a:r>
              <a:rPr lang="pl-PL" sz="2400" dirty="0" err="1" smtClean="0"/>
              <a:t>taken</a:t>
            </a:r>
            <a:r>
              <a:rPr lang="pl-PL" sz="2400" dirty="0" smtClean="0"/>
              <a:t> </a:t>
            </a:r>
            <a:r>
              <a:rPr lang="pl-PL" sz="2400" dirty="0" err="1" smtClean="0"/>
              <a:t>directly</a:t>
            </a:r>
            <a:r>
              <a:rPr lang="pl-PL" sz="2400" dirty="0" smtClean="0"/>
              <a:t> from real </a:t>
            </a:r>
            <a:r>
              <a:rPr lang="pl-PL" sz="2400" dirty="0" err="1" smtClean="0"/>
              <a:t>differences</a:t>
            </a:r>
            <a:r>
              <a:rPr lang="pl-PL" sz="2400" dirty="0" smtClean="0"/>
              <a:t>: trend, </a:t>
            </a:r>
            <a:r>
              <a:rPr lang="pl-PL" sz="2400" dirty="0" err="1" smtClean="0"/>
              <a:t>seasonal</a:t>
            </a:r>
            <a:r>
              <a:rPr lang="pl-PL" sz="2400" dirty="0" smtClean="0"/>
              <a:t> </a:t>
            </a:r>
            <a:r>
              <a:rPr lang="pl-PL" sz="2400" dirty="0" err="1" smtClean="0"/>
              <a:t>signals</a:t>
            </a:r>
            <a:r>
              <a:rPr lang="pl-PL" sz="2400" dirty="0" smtClean="0"/>
              <a:t>, </a:t>
            </a:r>
            <a:r>
              <a:rPr lang="pl-PL" sz="2400" dirty="0" err="1" smtClean="0"/>
              <a:t>noise</a:t>
            </a:r>
            <a:r>
              <a:rPr lang="pl-PL" sz="2400" dirty="0" smtClean="0"/>
              <a:t>,</a:t>
            </a:r>
          </a:p>
          <a:p>
            <a:pPr marL="457200" indent="-457200">
              <a:spcBef>
                <a:spcPts val="600"/>
              </a:spcBef>
              <a:buFont typeface="+mj-lt"/>
              <a:buAutoNum type="arabicPeriod"/>
            </a:pPr>
            <a:r>
              <a:rPr lang="pl-PL" sz="2400" dirty="0" err="1" smtClean="0"/>
              <a:t>offsets</a:t>
            </a:r>
            <a:r>
              <a:rPr lang="pl-PL" sz="2400" dirty="0" smtClean="0"/>
              <a:t> </a:t>
            </a:r>
            <a:r>
              <a:rPr lang="pl-PL" sz="2400" dirty="0" err="1" smtClean="0"/>
              <a:t>simulated</a:t>
            </a:r>
            <a:r>
              <a:rPr lang="pl-PL" sz="2400" dirty="0" smtClean="0"/>
              <a:t> </a:t>
            </a:r>
            <a:r>
              <a:rPr lang="pl-PL" sz="2400" dirty="0" err="1" smtClean="0"/>
              <a:t>randomly</a:t>
            </a:r>
            <a:r>
              <a:rPr lang="pl-PL" sz="2400" dirty="0" smtClean="0"/>
              <a:t>,</a:t>
            </a:r>
          </a:p>
          <a:p>
            <a:pPr marL="457200" indent="-457200">
              <a:spcBef>
                <a:spcPts val="600"/>
              </a:spcBef>
              <a:buFont typeface="+mj-lt"/>
              <a:buAutoNum type="arabicPeriod"/>
            </a:pPr>
            <a:r>
              <a:rPr lang="pl-PL" sz="2400" dirty="0" err="1" smtClean="0"/>
              <a:t>number</a:t>
            </a:r>
            <a:r>
              <a:rPr lang="pl-PL" sz="2400" dirty="0" smtClean="0"/>
              <a:t> of </a:t>
            </a:r>
            <a:r>
              <a:rPr lang="pl-PL" sz="2400" dirty="0" err="1" smtClean="0"/>
              <a:t>offsets</a:t>
            </a:r>
            <a:r>
              <a:rPr lang="pl-PL" sz="2400" dirty="0" smtClean="0"/>
              <a:t> and </a:t>
            </a:r>
            <a:r>
              <a:rPr lang="pl-PL" sz="2400" dirty="0" err="1" smtClean="0"/>
              <a:t>exact</a:t>
            </a:r>
            <a:r>
              <a:rPr lang="pl-PL" sz="2400" dirty="0" smtClean="0"/>
              <a:t> </a:t>
            </a:r>
            <a:r>
              <a:rPr lang="pl-PL" sz="2400" dirty="0" err="1" smtClean="0"/>
              <a:t>epochs</a:t>
            </a:r>
            <a:r>
              <a:rPr lang="pl-PL" sz="2400" dirty="0" smtClean="0"/>
              <a:t> </a:t>
            </a:r>
            <a:r>
              <a:rPr lang="pl-PL" sz="2400" dirty="0" err="1" smtClean="0"/>
              <a:t>are</a:t>
            </a:r>
            <a:r>
              <a:rPr lang="pl-PL" sz="2400" dirty="0" smtClean="0"/>
              <a:t> </a:t>
            </a:r>
            <a:r>
              <a:rPr lang="pl-PL" sz="2400" dirty="0" err="1" smtClean="0"/>
              <a:t>blinded</a:t>
            </a:r>
            <a:r>
              <a:rPr lang="pl-PL" sz="2400" dirty="0" smtClean="0"/>
              <a:t>.</a:t>
            </a:r>
            <a:endParaRPr lang="en-GB" sz="2400" dirty="0" smtClean="0"/>
          </a:p>
        </p:txBody>
      </p:sp>
    </p:spTree>
    <p:extLst>
      <p:ext uri="{BB962C8B-B14F-4D97-AF65-F5344CB8AC3E}">
        <p14:creationId xmlns:p14="http://schemas.microsoft.com/office/powerpoint/2010/main" val="122412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pole tekstowe 19"/>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1" name="Prostokąt 20"/>
          <p:cNvSpPr/>
          <p:nvPr/>
        </p:nvSpPr>
        <p:spPr>
          <a:xfrm>
            <a:off x="107504" y="1270501"/>
            <a:ext cx="8712968" cy="1354217"/>
          </a:xfrm>
          <a:prstGeom prst="rect">
            <a:avLst/>
          </a:prstGeom>
        </p:spPr>
        <p:txBody>
          <a:bodyPr wrap="square">
            <a:spAutoFit/>
          </a:bodyPr>
          <a:lstStyle/>
          <a:p>
            <a:pPr>
              <a:spcBef>
                <a:spcPts val="600"/>
              </a:spcBef>
            </a:pPr>
            <a:r>
              <a:rPr lang="en-GB" sz="2400" b="1" dirty="0" smtClean="0"/>
              <a:t>Generation of the benchmark dataset </a:t>
            </a:r>
            <a:r>
              <a:rPr lang="en-GB" sz="2400" b="1" dirty="0" smtClean="0">
                <a:ea typeface="Verdana" panose="020B0604030504040204" pitchFamily="34" charset="0"/>
                <a:cs typeface="Verdana" panose="020B0604030504040204" pitchFamily="34" charset="0"/>
              </a:rPr>
              <a:t>(</a:t>
            </a:r>
            <a:r>
              <a:rPr lang="en-GB" sz="2400" b="1" dirty="0" err="1" smtClean="0">
                <a:ea typeface="Verdana" panose="020B0604030504040204" pitchFamily="34" charset="0"/>
                <a:cs typeface="Verdana" panose="020B0604030504040204" pitchFamily="34" charset="0"/>
              </a:rPr>
              <a:t>DIFF_synt</a:t>
            </a:r>
            <a:r>
              <a:rPr lang="en-GB" sz="2400" b="1" dirty="0" smtClean="0">
                <a:ea typeface="Verdana" panose="020B0604030504040204" pitchFamily="34" charset="0"/>
                <a:cs typeface="Verdana" panose="020B0604030504040204" pitchFamily="34" charset="0"/>
              </a:rPr>
              <a:t>)</a:t>
            </a:r>
            <a:r>
              <a:rPr lang="en-GB" sz="2400" b="1" dirty="0" smtClean="0"/>
              <a:t>:</a:t>
            </a:r>
          </a:p>
          <a:p>
            <a:pPr>
              <a:spcBef>
                <a:spcPts val="600"/>
              </a:spcBef>
            </a:pPr>
            <a:endParaRPr lang="en-GB" sz="2400" b="1" dirty="0" smtClean="0">
              <a:ea typeface="Verdana" panose="020B0604030504040204" pitchFamily="34" charset="0"/>
              <a:cs typeface="Verdana" panose="020B0604030504040204" pitchFamily="34" charset="0"/>
            </a:endParaRPr>
          </a:p>
          <a:p>
            <a:pPr>
              <a:spcBef>
                <a:spcPts val="600"/>
              </a:spcBef>
            </a:pPr>
            <a:r>
              <a:rPr lang="en-GB" sz="2400" dirty="0" smtClean="0"/>
              <a:t>Three variants of the benchmark dataset were constructed:</a:t>
            </a: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6" y="3140968"/>
            <a:ext cx="2962656" cy="2508504"/>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144" y="3180176"/>
            <a:ext cx="2965704" cy="2481072"/>
          </a:xfrm>
          <a:prstGeom prst="rect">
            <a:avLst/>
          </a:prstGeom>
        </p:spPr>
      </p:pic>
      <p:pic>
        <p:nvPicPr>
          <p:cNvPr id="18" name="Obraz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140968"/>
            <a:ext cx="3026664" cy="2496312"/>
          </a:xfrm>
          <a:prstGeom prst="rect">
            <a:avLst/>
          </a:prstGeom>
        </p:spPr>
      </p:pic>
    </p:spTree>
    <p:extLst>
      <p:ext uri="{BB962C8B-B14F-4D97-AF65-F5344CB8AC3E}">
        <p14:creationId xmlns:p14="http://schemas.microsoft.com/office/powerpoint/2010/main" val="4064842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pole tekstowe 19"/>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1" name="Prostokąt 20"/>
          <p:cNvSpPr/>
          <p:nvPr/>
        </p:nvSpPr>
        <p:spPr>
          <a:xfrm>
            <a:off x="107504" y="1270501"/>
            <a:ext cx="8712968" cy="1354217"/>
          </a:xfrm>
          <a:prstGeom prst="rect">
            <a:avLst/>
          </a:prstGeom>
        </p:spPr>
        <p:txBody>
          <a:bodyPr wrap="square">
            <a:spAutoFit/>
          </a:bodyPr>
          <a:lstStyle/>
          <a:p>
            <a:pPr>
              <a:spcBef>
                <a:spcPts val="600"/>
              </a:spcBef>
            </a:pPr>
            <a:r>
              <a:rPr lang="en-GB" sz="2400" b="1" dirty="0" smtClean="0"/>
              <a:t>Generation of the benchmark dataset </a:t>
            </a:r>
            <a:r>
              <a:rPr lang="en-GB" sz="2400" b="1" dirty="0" smtClean="0">
                <a:ea typeface="Verdana" panose="020B0604030504040204" pitchFamily="34" charset="0"/>
                <a:cs typeface="Verdana" panose="020B0604030504040204" pitchFamily="34" charset="0"/>
              </a:rPr>
              <a:t>(</a:t>
            </a:r>
            <a:r>
              <a:rPr lang="en-GB" sz="2400" b="1" dirty="0" err="1" smtClean="0">
                <a:ea typeface="Verdana" panose="020B0604030504040204" pitchFamily="34" charset="0"/>
                <a:cs typeface="Verdana" panose="020B0604030504040204" pitchFamily="34" charset="0"/>
              </a:rPr>
              <a:t>DIFF_synt</a:t>
            </a:r>
            <a:r>
              <a:rPr lang="en-GB" sz="2400" b="1" dirty="0" smtClean="0">
                <a:ea typeface="Verdana" panose="020B0604030504040204" pitchFamily="34" charset="0"/>
                <a:cs typeface="Verdana" panose="020B0604030504040204" pitchFamily="34" charset="0"/>
              </a:rPr>
              <a:t>)</a:t>
            </a:r>
            <a:r>
              <a:rPr lang="en-GB" sz="2400" b="1" dirty="0" smtClean="0"/>
              <a:t>:</a:t>
            </a:r>
          </a:p>
          <a:p>
            <a:pPr>
              <a:spcBef>
                <a:spcPts val="600"/>
              </a:spcBef>
            </a:pPr>
            <a:endParaRPr lang="en-GB" sz="2400" b="1" dirty="0" smtClean="0">
              <a:ea typeface="Verdana" panose="020B0604030504040204" pitchFamily="34" charset="0"/>
              <a:cs typeface="Verdana" panose="020B0604030504040204" pitchFamily="34" charset="0"/>
            </a:endParaRPr>
          </a:p>
          <a:p>
            <a:pPr>
              <a:spcBef>
                <a:spcPts val="600"/>
              </a:spcBef>
            </a:pPr>
            <a:r>
              <a:rPr lang="en-GB" sz="2400" dirty="0" smtClean="0"/>
              <a:t>Three variants of the benchmark dataset were constructed:</a:t>
            </a:r>
          </a:p>
        </p:txBody>
      </p:sp>
      <p:pic>
        <p:nvPicPr>
          <p:cNvPr id="19" name="Obraz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2976"/>
            <a:ext cx="9144000" cy="2587154"/>
          </a:xfrm>
          <a:prstGeom prst="rect">
            <a:avLst/>
          </a:prstGeom>
        </p:spPr>
      </p:pic>
    </p:spTree>
    <p:extLst>
      <p:ext uri="{BB962C8B-B14F-4D97-AF65-F5344CB8AC3E}">
        <p14:creationId xmlns:p14="http://schemas.microsoft.com/office/powerpoint/2010/main" val="3961987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0" name="Prostokąt 19"/>
          <p:cNvSpPr/>
          <p:nvPr/>
        </p:nvSpPr>
        <p:spPr>
          <a:xfrm>
            <a:off x="107504" y="1270501"/>
            <a:ext cx="8712968" cy="2246769"/>
          </a:xfrm>
          <a:prstGeom prst="rect">
            <a:avLst/>
          </a:prstGeom>
        </p:spPr>
        <p:txBody>
          <a:bodyPr wrap="square">
            <a:spAutoFit/>
          </a:bodyPr>
          <a:lstStyle/>
          <a:p>
            <a:pPr>
              <a:spcBef>
                <a:spcPts val="600"/>
              </a:spcBef>
            </a:pPr>
            <a:r>
              <a:rPr lang="en-US" sz="2400" b="1" dirty="0"/>
              <a:t>Verification of benchmark w.r.t. original </a:t>
            </a:r>
            <a:r>
              <a:rPr lang="en-US" sz="2400" b="1" dirty="0" smtClean="0"/>
              <a:t>differences</a:t>
            </a:r>
            <a:r>
              <a:rPr lang="pl-PL" sz="2400" b="1" dirty="0" smtClean="0"/>
              <a:t> </a:t>
            </a:r>
            <a:r>
              <a:rPr lang="pl-PL" sz="2400" b="1" dirty="0">
                <a:ea typeface="Verdana" panose="020B0604030504040204" pitchFamily="34" charset="0"/>
                <a:cs typeface="Verdana" panose="020B0604030504040204" pitchFamily="34" charset="0"/>
              </a:rPr>
              <a:t>(</a:t>
            </a:r>
            <a:r>
              <a:rPr lang="pl-PL" sz="2400" b="1" dirty="0" err="1">
                <a:ea typeface="Verdana" panose="020B0604030504040204" pitchFamily="34" charset="0"/>
                <a:cs typeface="Verdana" panose="020B0604030504040204" pitchFamily="34" charset="0"/>
              </a:rPr>
              <a:t>DIFF_synt</a:t>
            </a:r>
            <a:r>
              <a:rPr lang="pl-PL" sz="2400" b="1" dirty="0">
                <a:ea typeface="Verdana" panose="020B0604030504040204" pitchFamily="34" charset="0"/>
                <a:cs typeface="Verdana" panose="020B0604030504040204" pitchFamily="34" charset="0"/>
              </a:rPr>
              <a:t>)</a:t>
            </a:r>
            <a:r>
              <a:rPr lang="en-US" sz="2400" b="1" dirty="0" smtClean="0"/>
              <a:t>:</a:t>
            </a:r>
            <a:endParaRPr lang="en-US" sz="2400" b="1" dirty="0"/>
          </a:p>
          <a:p>
            <a:pPr>
              <a:spcBef>
                <a:spcPts val="600"/>
              </a:spcBef>
            </a:pPr>
            <a:endParaRPr lang="pl-PL" sz="2400" b="1" dirty="0" smtClean="0">
              <a:ea typeface="Verdana" panose="020B0604030504040204" pitchFamily="34" charset="0"/>
              <a:cs typeface="Verdana" panose="020B0604030504040204" pitchFamily="34" charset="0"/>
            </a:endParaRPr>
          </a:p>
          <a:p>
            <a:pPr>
              <a:spcBef>
                <a:spcPts val="600"/>
              </a:spcBef>
            </a:pPr>
            <a:r>
              <a:rPr lang="pl-PL" sz="2400" b="1" dirty="0" smtClean="0">
                <a:ea typeface="Verdana" panose="020B0604030504040204" pitchFamily="34" charset="0"/>
                <a:cs typeface="Verdana" panose="020B0604030504040204" pitchFamily="34" charset="0"/>
              </a:rPr>
              <a:t>FULLY-COMPLICATED</a:t>
            </a:r>
            <a:endParaRPr lang="pl-PL" sz="2400" b="1" dirty="0">
              <a:ea typeface="Verdana" panose="020B0604030504040204" pitchFamily="34" charset="0"/>
              <a:cs typeface="Verdana" panose="020B0604030504040204" pitchFamily="34" charset="0"/>
            </a:endParaRPr>
          </a:p>
          <a:p>
            <a:pPr>
              <a:spcBef>
                <a:spcPts val="600"/>
              </a:spcBef>
            </a:pPr>
            <a:r>
              <a:rPr lang="en-US" sz="2400" dirty="0"/>
              <a:t>Coefficients of AR agree within </a:t>
            </a:r>
            <a:r>
              <a:rPr lang="en-US" sz="2400" dirty="0" smtClean="0"/>
              <a:t>0.05</a:t>
            </a:r>
            <a:r>
              <a:rPr lang="pl-PL" sz="2400" dirty="0" smtClean="0"/>
              <a:t>.</a:t>
            </a:r>
            <a:endParaRPr lang="en-US" sz="2400" dirty="0"/>
          </a:p>
          <a:p>
            <a:pPr>
              <a:spcBef>
                <a:spcPts val="600"/>
              </a:spcBef>
            </a:pPr>
            <a:r>
              <a:rPr lang="en-US" sz="2400" dirty="0"/>
              <a:t>Amplitudes agree with – </a:t>
            </a:r>
            <a:r>
              <a:rPr lang="pl-PL" sz="2400" dirty="0" err="1" smtClean="0"/>
              <a:t>see</a:t>
            </a:r>
            <a:r>
              <a:rPr lang="pl-PL" sz="2400" dirty="0" smtClean="0"/>
              <a:t> </a:t>
            </a:r>
            <a:r>
              <a:rPr lang="en-US" sz="2400" dirty="0" smtClean="0"/>
              <a:t>histograms</a:t>
            </a:r>
            <a:r>
              <a:rPr lang="pl-PL" sz="2400" dirty="0" smtClean="0"/>
              <a:t>.</a:t>
            </a:r>
            <a:endParaRPr lang="en-US" sz="2400" dirty="0"/>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1526"/>
            <a:ext cx="9144000" cy="2729802"/>
          </a:xfrm>
          <a:prstGeom prst="rect">
            <a:avLst/>
          </a:prstGeom>
        </p:spPr>
      </p:pic>
    </p:spTree>
    <p:extLst>
      <p:ext uri="{BB962C8B-B14F-4D97-AF65-F5344CB8AC3E}">
        <p14:creationId xmlns:p14="http://schemas.microsoft.com/office/powerpoint/2010/main" val="2986443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Prostokąt 17"/>
          <p:cNvSpPr/>
          <p:nvPr/>
        </p:nvSpPr>
        <p:spPr>
          <a:xfrm>
            <a:off x="193545" y="6114782"/>
            <a:ext cx="8698935" cy="400110"/>
          </a:xfrm>
          <a:prstGeom prst="rect">
            <a:avLst/>
          </a:prstGeom>
          <a:solidFill>
            <a:schemeClr val="bg1"/>
          </a:solidFill>
        </p:spPr>
        <p:txBody>
          <a:bodyPr wrap="square">
            <a:spAutoFit/>
          </a:bodyPr>
          <a:lstStyle/>
          <a:p>
            <a:pPr lvl="1" algn="ctr"/>
            <a:r>
              <a:rPr lang="en-GB" sz="2000" b="1" dirty="0">
                <a:solidFill>
                  <a:srgbClr val="FF0000"/>
                </a:solidFill>
              </a:rPr>
              <a:t>Only </a:t>
            </a:r>
            <a:r>
              <a:rPr lang="pl-PL" sz="2000" b="1" dirty="0" smtClean="0">
                <a:solidFill>
                  <a:srgbClr val="FF0000"/>
                </a:solidFill>
              </a:rPr>
              <a:t>real</a:t>
            </a:r>
            <a:r>
              <a:rPr lang="en-GB" sz="2000" b="1" dirty="0" smtClean="0">
                <a:solidFill>
                  <a:srgbClr val="FF0000"/>
                </a:solidFill>
              </a:rPr>
              <a:t> </a:t>
            </a:r>
            <a:r>
              <a:rPr lang="en-GB" sz="2000" b="1" dirty="0">
                <a:solidFill>
                  <a:srgbClr val="FF0000"/>
                </a:solidFill>
              </a:rPr>
              <a:t>breakpoints </a:t>
            </a:r>
            <a:r>
              <a:rPr lang="pl-PL" sz="2000" b="1" dirty="0" smtClean="0">
                <a:solidFill>
                  <a:srgbClr val="FF0000"/>
                </a:solidFill>
              </a:rPr>
              <a:t>not </a:t>
            </a:r>
            <a:r>
              <a:rPr lang="en-GB" sz="2000" b="1" dirty="0" smtClean="0">
                <a:solidFill>
                  <a:srgbClr val="FF0000"/>
                </a:solidFill>
              </a:rPr>
              <a:t>regime-like </a:t>
            </a:r>
            <a:r>
              <a:rPr lang="en-GB" sz="2000" b="1" dirty="0">
                <a:solidFill>
                  <a:srgbClr val="FF0000"/>
                </a:solidFill>
              </a:rPr>
              <a:t>shifts </a:t>
            </a:r>
            <a:r>
              <a:rPr lang="en-GB" sz="2000" b="1" dirty="0" smtClean="0">
                <a:solidFill>
                  <a:srgbClr val="FF0000"/>
                </a:solidFill>
              </a:rPr>
              <a:t>should </a:t>
            </a:r>
            <a:r>
              <a:rPr lang="en-GB" sz="2000" b="1" dirty="0">
                <a:solidFill>
                  <a:srgbClr val="FF0000"/>
                </a:solidFill>
              </a:rPr>
              <a:t>be </a:t>
            </a:r>
            <a:r>
              <a:rPr lang="en-GB" sz="2000" b="1" dirty="0" smtClean="0">
                <a:solidFill>
                  <a:srgbClr val="FF0000"/>
                </a:solidFill>
              </a:rPr>
              <a:t>corrected!</a:t>
            </a:r>
            <a:endParaRPr lang="pl-PL" sz="2000" b="1" dirty="0">
              <a:solidFill>
                <a:srgbClr val="FF0000"/>
              </a:solidFill>
            </a:endParaRPr>
          </a:p>
        </p:txBody>
      </p:sp>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0" name="Prostokąt 19"/>
          <p:cNvSpPr/>
          <p:nvPr/>
        </p:nvSpPr>
        <p:spPr>
          <a:xfrm>
            <a:off x="107504" y="1270501"/>
            <a:ext cx="3024336" cy="4231928"/>
          </a:xfrm>
          <a:prstGeom prst="rect">
            <a:avLst/>
          </a:prstGeom>
        </p:spPr>
        <p:txBody>
          <a:bodyPr wrap="square">
            <a:spAutoFit/>
          </a:bodyPr>
          <a:lstStyle/>
          <a:p>
            <a:pPr>
              <a:spcBef>
                <a:spcPts val="600"/>
              </a:spcBef>
            </a:pPr>
            <a:r>
              <a:rPr lang="pl-PL" sz="2400" b="1" dirty="0" err="1" smtClean="0"/>
              <a:t>What</a:t>
            </a:r>
            <a:r>
              <a:rPr lang="pl-PL" sz="2400" b="1" dirty="0" smtClean="0"/>
              <a:t> we </a:t>
            </a:r>
            <a:r>
              <a:rPr lang="pl-PL" sz="2400" b="1" dirty="0" err="1" smtClean="0"/>
              <a:t>aim</a:t>
            </a:r>
            <a:r>
              <a:rPr lang="pl-PL" sz="2400" b="1" dirty="0" smtClean="0"/>
              <a:t> </a:t>
            </a:r>
            <a:r>
              <a:rPr lang="pl-PL" sz="2400" b="1" dirty="0" err="1" smtClean="0"/>
              <a:t>at</a:t>
            </a:r>
            <a:r>
              <a:rPr lang="pl-PL" sz="2400" b="1" dirty="0" smtClean="0"/>
              <a:t>?</a:t>
            </a:r>
            <a:endParaRPr lang="en-US" sz="2400" b="1" dirty="0"/>
          </a:p>
          <a:p>
            <a:pPr>
              <a:spcBef>
                <a:spcPts val="600"/>
              </a:spcBef>
            </a:pPr>
            <a:endParaRPr lang="pl-PL" sz="2400" b="1" dirty="0" smtClean="0">
              <a:ea typeface="Verdana" panose="020B0604030504040204" pitchFamily="34" charset="0"/>
              <a:cs typeface="Verdana" panose="020B0604030504040204" pitchFamily="34" charset="0"/>
            </a:endParaRPr>
          </a:p>
          <a:p>
            <a:r>
              <a:rPr lang="en-GB" sz="2400" dirty="0"/>
              <a:t>Evident regime-like shifts can be noticed. These should not be corrected and interpreted as real </a:t>
            </a:r>
            <a:r>
              <a:rPr lang="en-GB" sz="2400" dirty="0" smtClean="0"/>
              <a:t>breaks due to climate change or any changes related to GPS instrument.</a:t>
            </a:r>
            <a:endParaRPr lang="pl-PL" sz="2400" dirty="0"/>
          </a:p>
        </p:txBody>
      </p:sp>
      <p:pic>
        <p:nvPicPr>
          <p:cNvPr id="21" name="Obraz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9" y="1627645"/>
            <a:ext cx="5832648" cy="4055814"/>
          </a:xfrm>
          <a:prstGeom prst="rect">
            <a:avLst/>
          </a:prstGeom>
        </p:spPr>
      </p:pic>
    </p:spTree>
    <p:extLst>
      <p:ext uri="{BB962C8B-B14F-4D97-AF65-F5344CB8AC3E}">
        <p14:creationId xmlns:p14="http://schemas.microsoft.com/office/powerpoint/2010/main" val="3079459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41468"/>
            <a:ext cx="9144000" cy="2767852"/>
          </a:xfrm>
          <a:prstGeom prst="rect">
            <a:avLst/>
          </a:prstGeom>
        </p:spPr>
      </p:pic>
      <p:sp>
        <p:nvSpPr>
          <p:cNvPr id="19" name="pole tekstowe 18"/>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
        <p:nvSpPr>
          <p:cNvPr id="20" name="Prostokąt 19"/>
          <p:cNvSpPr/>
          <p:nvPr/>
        </p:nvSpPr>
        <p:spPr>
          <a:xfrm>
            <a:off x="107504" y="1270501"/>
            <a:ext cx="8424936" cy="2092881"/>
          </a:xfrm>
          <a:prstGeom prst="rect">
            <a:avLst/>
          </a:prstGeom>
        </p:spPr>
        <p:txBody>
          <a:bodyPr wrap="square">
            <a:spAutoFit/>
          </a:bodyPr>
          <a:lstStyle/>
          <a:p>
            <a:pPr>
              <a:spcBef>
                <a:spcPts val="600"/>
              </a:spcBef>
            </a:pPr>
            <a:r>
              <a:rPr lang="pl-PL" sz="2400" b="1" dirty="0" err="1" smtClean="0"/>
              <a:t>Expected</a:t>
            </a:r>
            <a:r>
              <a:rPr lang="pl-PL" sz="2400" b="1" dirty="0" smtClean="0"/>
              <a:t> trend </a:t>
            </a:r>
            <a:r>
              <a:rPr lang="pl-PL" sz="2400" b="1" dirty="0" err="1" smtClean="0"/>
              <a:t>uncertainty</a:t>
            </a:r>
            <a:endParaRPr lang="pl-PL" sz="2400" b="1" dirty="0" smtClean="0"/>
          </a:p>
          <a:p>
            <a:pPr>
              <a:spcBef>
                <a:spcPts val="600"/>
              </a:spcBef>
            </a:pPr>
            <a:endParaRPr lang="pl-PL" sz="2400" b="1" dirty="0"/>
          </a:p>
          <a:p>
            <a:pPr>
              <a:spcBef>
                <a:spcPts val="600"/>
              </a:spcBef>
            </a:pPr>
            <a:r>
              <a:rPr lang="en-GB" sz="2400" dirty="0"/>
              <a:t>Preliminary estimation of which trend uncertainty can be expected from real differences, based on synthetic </a:t>
            </a:r>
            <a:r>
              <a:rPr lang="en-GB" sz="2400" dirty="0" smtClean="0"/>
              <a:t>differences</a:t>
            </a:r>
            <a:r>
              <a:rPr lang="pl-PL" sz="2400" dirty="0" smtClean="0"/>
              <a:t> (</a:t>
            </a:r>
            <a:r>
              <a:rPr lang="pl-PL" sz="2400" b="1" dirty="0" err="1" smtClean="0"/>
              <a:t>DIFF_synt</a:t>
            </a:r>
            <a:r>
              <a:rPr lang="pl-PL" sz="2400" dirty="0" smtClean="0"/>
              <a:t>)</a:t>
            </a:r>
            <a:r>
              <a:rPr lang="en-GB" sz="2400" dirty="0" smtClean="0"/>
              <a:t>.</a:t>
            </a:r>
            <a:endParaRPr lang="pl-PL" sz="2400" dirty="0"/>
          </a:p>
        </p:txBody>
      </p:sp>
    </p:spTree>
    <p:extLst>
      <p:ext uri="{BB962C8B-B14F-4D97-AF65-F5344CB8AC3E}">
        <p14:creationId xmlns:p14="http://schemas.microsoft.com/office/powerpoint/2010/main" val="336751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1270501"/>
            <a:ext cx="8496944" cy="4524315"/>
          </a:xfrm>
          <a:prstGeom prst="rect">
            <a:avLst/>
          </a:prstGeom>
        </p:spPr>
        <p:txBody>
          <a:bodyPr wrap="square">
            <a:spAutoFit/>
          </a:bodyPr>
          <a:lstStyle/>
          <a:p>
            <a:r>
              <a:rPr lang="en-GB" sz="2400" b="1" dirty="0" smtClean="0">
                <a:ea typeface="Verdana" panose="020B0604030504040204" pitchFamily="34" charset="0"/>
                <a:cs typeface="Verdana" panose="020B0604030504040204" pitchFamily="34" charset="0"/>
              </a:rPr>
              <a:t>What we did is…</a:t>
            </a:r>
          </a:p>
          <a:p>
            <a:pPr marL="342900" indent="-342900">
              <a:buFont typeface="+mj-lt"/>
              <a:buAutoNum type="arabicPeriod"/>
            </a:pPr>
            <a:r>
              <a:rPr lang="en-GB" sz="2400" dirty="0" smtClean="0"/>
              <a:t>We analysed </a:t>
            </a:r>
            <a:r>
              <a:rPr lang="pl-PL" sz="2400" dirty="0" smtClean="0"/>
              <a:t>and </a:t>
            </a:r>
            <a:r>
              <a:rPr lang="pl-PL" sz="2400" dirty="0" err="1" smtClean="0"/>
              <a:t>characterized</a:t>
            </a:r>
            <a:r>
              <a:rPr lang="pl-PL" sz="2400" dirty="0" smtClean="0"/>
              <a:t> </a:t>
            </a:r>
            <a:r>
              <a:rPr lang="en-GB" sz="2400" dirty="0" smtClean="0"/>
              <a:t>the Integrated Water Vapour differences retrieved by GPS using ERA-Interim for IGS stations:</a:t>
            </a:r>
          </a:p>
          <a:p>
            <a:pPr marL="800100" lvl="1" indent="-342900">
              <a:buFont typeface="+mj-lt"/>
              <a:buAutoNum type="alphaLcParenR"/>
            </a:pPr>
            <a:r>
              <a:rPr lang="en-GB" sz="2400" dirty="0" smtClean="0">
                <a:ea typeface="Verdana" panose="020B0604030504040204" pitchFamily="34" charset="0"/>
                <a:cs typeface="Verdana" panose="020B0604030504040204" pitchFamily="34" charset="0"/>
              </a:rPr>
              <a:t>homogenisation,</a:t>
            </a:r>
          </a:p>
          <a:p>
            <a:pPr marL="800100" lvl="1" indent="-342900">
              <a:buFont typeface="+mj-lt"/>
              <a:buAutoNum type="alphaLcParenR"/>
            </a:pPr>
            <a:r>
              <a:rPr lang="en-GB" sz="2400" dirty="0" smtClean="0">
                <a:ea typeface="Verdana" panose="020B0604030504040204" pitchFamily="34" charset="0"/>
                <a:cs typeface="Verdana" panose="020B0604030504040204" pitchFamily="34" charset="0"/>
              </a:rPr>
              <a:t>analysis of significant frequencies,</a:t>
            </a:r>
          </a:p>
          <a:p>
            <a:pPr marL="800100" lvl="1" indent="-342900">
              <a:buFont typeface="+mj-lt"/>
              <a:buAutoNum type="alphaLcParenR"/>
            </a:pPr>
            <a:r>
              <a:rPr lang="en-GB" sz="2400" dirty="0" smtClean="0">
                <a:ea typeface="Verdana" panose="020B0604030504040204" pitchFamily="34" charset="0"/>
                <a:cs typeface="Verdana" panose="020B0604030504040204" pitchFamily="34" charset="0"/>
              </a:rPr>
              <a:t>noise model.</a:t>
            </a:r>
            <a:endParaRPr lang="pl-PL" sz="2400" dirty="0" smtClean="0">
              <a:ea typeface="Verdana" panose="020B0604030504040204" pitchFamily="34" charset="0"/>
              <a:cs typeface="Verdana" panose="020B0604030504040204" pitchFamily="34" charset="0"/>
            </a:endParaRPr>
          </a:p>
          <a:p>
            <a:pPr marL="342900" indent="-342900">
              <a:buFont typeface="+mj-lt"/>
              <a:buAutoNum type="arabicPeriod" startAt="2"/>
            </a:pPr>
            <a:r>
              <a:rPr lang="en-GB" sz="2400" dirty="0">
                <a:ea typeface="Verdana" panose="020B0604030504040204" pitchFamily="34" charset="0"/>
                <a:cs typeface="Verdana" panose="020B0604030504040204" pitchFamily="34" charset="0"/>
              </a:rPr>
              <a:t>We built a synthetic datasets:</a:t>
            </a:r>
          </a:p>
          <a:p>
            <a:pPr marL="800100" lvl="1" indent="-342900">
              <a:buFont typeface="+mj-lt"/>
              <a:buAutoNum type="alphaLcParenR"/>
            </a:pPr>
            <a:r>
              <a:rPr lang="en-GB" sz="2400" dirty="0">
                <a:ea typeface="Verdana" panose="020B0604030504040204" pitchFamily="34" charset="0"/>
                <a:cs typeface="Verdana" panose="020B0604030504040204" pitchFamily="34" charset="0"/>
              </a:rPr>
              <a:t>„Easy”</a:t>
            </a:r>
            <a:r>
              <a:rPr lang="pl-PL" sz="2400" dirty="0">
                <a:ea typeface="Verdana" panose="020B0604030504040204" pitchFamily="34" charset="0"/>
                <a:cs typeface="Verdana" panose="020B0604030504040204" pitchFamily="34" charset="0"/>
              </a:rPr>
              <a:t>,</a:t>
            </a:r>
            <a:endParaRPr lang="en-GB" sz="2400" dirty="0">
              <a:ea typeface="Verdana" panose="020B0604030504040204" pitchFamily="34" charset="0"/>
              <a:cs typeface="Verdana" panose="020B0604030504040204" pitchFamily="34" charset="0"/>
            </a:endParaRPr>
          </a:p>
          <a:p>
            <a:pPr marL="800100" lvl="1" indent="-342900">
              <a:buFont typeface="+mj-lt"/>
              <a:buAutoNum type="alphaLcParenR"/>
            </a:pPr>
            <a:r>
              <a:rPr lang="en-GB" sz="2400" dirty="0">
                <a:ea typeface="Verdana" panose="020B0604030504040204" pitchFamily="34" charset="0"/>
                <a:cs typeface="Verdana" panose="020B0604030504040204" pitchFamily="34" charset="0"/>
              </a:rPr>
              <a:t>„Less-complicated”</a:t>
            </a:r>
            <a:r>
              <a:rPr lang="pl-PL" sz="2400" dirty="0">
                <a:ea typeface="Verdana" panose="020B0604030504040204" pitchFamily="34" charset="0"/>
                <a:cs typeface="Verdana" panose="020B0604030504040204" pitchFamily="34" charset="0"/>
              </a:rPr>
              <a:t>,</a:t>
            </a:r>
            <a:endParaRPr lang="en-GB" sz="2400" dirty="0">
              <a:ea typeface="Verdana" panose="020B0604030504040204" pitchFamily="34" charset="0"/>
              <a:cs typeface="Verdana" panose="020B0604030504040204" pitchFamily="34" charset="0"/>
            </a:endParaRPr>
          </a:p>
          <a:p>
            <a:pPr marL="800100" lvl="1" indent="-342900">
              <a:buFont typeface="+mj-lt"/>
              <a:buAutoNum type="alphaLcParenR"/>
            </a:pPr>
            <a:r>
              <a:rPr lang="en-GB" sz="2400" dirty="0">
                <a:ea typeface="Verdana" panose="020B0604030504040204" pitchFamily="34" charset="0"/>
                <a:cs typeface="Verdana" panose="020B0604030504040204" pitchFamily="34" charset="0"/>
              </a:rPr>
              <a:t>„Fully-complicated”</a:t>
            </a:r>
          </a:p>
          <a:p>
            <a:pPr lvl="1"/>
            <a:r>
              <a:rPr lang="en-GB" sz="2400" dirty="0">
                <a:ea typeface="Verdana" panose="020B0604030504040204" pitchFamily="34" charset="0"/>
                <a:cs typeface="Verdana" panose="020B0604030504040204" pitchFamily="34" charset="0"/>
              </a:rPr>
              <a:t>which will be tested with various statistical tools by homogenisation community</a:t>
            </a:r>
            <a:r>
              <a:rPr lang="en-GB" sz="2400" dirty="0" smtClean="0">
                <a:ea typeface="Verdana" panose="020B0604030504040204" pitchFamily="34" charset="0"/>
                <a:cs typeface="Verdana" panose="020B0604030504040204" pitchFamily="34" charset="0"/>
              </a:rPr>
              <a:t>.</a:t>
            </a:r>
            <a:endParaRPr lang="en-GB" sz="2400" dirty="0">
              <a:ea typeface="Verdana" panose="020B0604030504040204" pitchFamily="34" charset="0"/>
              <a:cs typeface="Verdana" panose="020B0604030504040204" pitchFamily="34" charset="0"/>
            </a:endParaRPr>
          </a:p>
        </p:txBody>
      </p:sp>
      <p:sp>
        <p:nvSpPr>
          <p:cNvPr id="6" name="pole tekstowe 5"/>
          <p:cNvSpPr txBox="1"/>
          <p:nvPr/>
        </p:nvSpPr>
        <p:spPr>
          <a:xfrm>
            <a:off x="1835696" y="908720"/>
            <a:ext cx="7200800" cy="276999"/>
          </a:xfrm>
          <a:prstGeom prst="rect">
            <a:avLst/>
          </a:prstGeom>
          <a:noFill/>
        </p:spPr>
        <p:txBody>
          <a:bodyPr wrap="square" rtlCol="0">
            <a:spAutoFit/>
          </a:bodyPr>
          <a:lstStyle/>
          <a:p>
            <a:r>
              <a:rPr lang="pl-PL" sz="1200" b="1" dirty="0" smtClean="0">
                <a:solidFill>
                  <a:srgbClr val="005528"/>
                </a:solidFill>
              </a:rPr>
              <a:t>MOTIVATION      </a:t>
            </a:r>
            <a:r>
              <a:rPr lang="pl-PL" sz="1200" dirty="0" smtClean="0"/>
              <a:t> DATA       METHODOLOGY       REAL DATA       BENCHMARK DATASET       CONCLUSIONS</a:t>
            </a:r>
            <a:endParaRPr lang="pl-PL" sz="1200" dirty="0"/>
          </a:p>
        </p:txBody>
      </p:sp>
      <p:sp>
        <p:nvSpPr>
          <p:cNvPr id="4" name="pole tekstowe 3"/>
          <p:cNvSpPr txBox="1"/>
          <p:nvPr/>
        </p:nvSpPr>
        <p:spPr>
          <a:xfrm>
            <a:off x="107504" y="5766355"/>
            <a:ext cx="8928992" cy="830997"/>
          </a:xfrm>
          <a:prstGeom prst="rect">
            <a:avLst/>
          </a:prstGeom>
          <a:noFill/>
        </p:spPr>
        <p:txBody>
          <a:bodyPr wrap="square" rtlCol="0">
            <a:spAutoFit/>
          </a:bodyPr>
          <a:lstStyle/>
          <a:p>
            <a:pPr algn="ctr"/>
            <a:r>
              <a:rPr lang="en-GB" sz="2400" b="1" dirty="0" smtClean="0">
                <a:solidFill>
                  <a:srgbClr val="C00000"/>
                </a:solidFill>
              </a:rPr>
              <a:t>The aim: </a:t>
            </a:r>
            <a:r>
              <a:rPr lang="pl-PL" sz="2400" b="1" dirty="0" smtClean="0">
                <a:solidFill>
                  <a:srgbClr val="C00000"/>
                </a:solidFill>
              </a:rPr>
              <a:t>t</a:t>
            </a:r>
            <a:r>
              <a:rPr lang="en-US" sz="2400" b="1" dirty="0" smtClean="0">
                <a:solidFill>
                  <a:srgbClr val="C00000"/>
                </a:solidFill>
              </a:rPr>
              <a:t>o </a:t>
            </a:r>
            <a:r>
              <a:rPr lang="en-US" sz="2400" b="1" dirty="0">
                <a:solidFill>
                  <a:srgbClr val="C00000"/>
                </a:solidFill>
              </a:rPr>
              <a:t>test various homogenization methods </a:t>
            </a:r>
            <a:r>
              <a:rPr lang="pl-PL" sz="2400" b="1" dirty="0" smtClean="0">
                <a:solidFill>
                  <a:srgbClr val="C00000"/>
                </a:solidFill>
              </a:rPr>
              <a:t/>
            </a:r>
            <a:br>
              <a:rPr lang="pl-PL" sz="2400" b="1" dirty="0" smtClean="0">
                <a:solidFill>
                  <a:srgbClr val="C00000"/>
                </a:solidFill>
              </a:rPr>
            </a:br>
            <a:r>
              <a:rPr lang="en-US" sz="2400" b="1" dirty="0" smtClean="0">
                <a:solidFill>
                  <a:srgbClr val="C00000"/>
                </a:solidFill>
              </a:rPr>
              <a:t>(</a:t>
            </a:r>
            <a:r>
              <a:rPr lang="en-US" sz="2400" b="1" dirty="0">
                <a:solidFill>
                  <a:srgbClr val="C00000"/>
                </a:solidFill>
              </a:rPr>
              <a:t>statistical vs</a:t>
            </a:r>
            <a:r>
              <a:rPr lang="en-US" sz="2400" b="1" dirty="0" smtClean="0">
                <a:solidFill>
                  <a:srgbClr val="C00000"/>
                </a:solidFill>
              </a:rPr>
              <a:t>. </a:t>
            </a:r>
            <a:r>
              <a:rPr lang="en-US" sz="2400" b="1" dirty="0">
                <a:solidFill>
                  <a:srgbClr val="C00000"/>
                </a:solidFill>
              </a:rPr>
              <a:t>manual) using a </a:t>
            </a:r>
            <a:r>
              <a:rPr lang="en-US" sz="2400" b="1" dirty="0" smtClean="0">
                <a:solidFill>
                  <a:srgbClr val="C00000"/>
                </a:solidFill>
              </a:rPr>
              <a:t>benchmark</a:t>
            </a:r>
            <a:r>
              <a:rPr lang="en-GB" sz="2400" b="1" dirty="0" smtClean="0">
                <a:solidFill>
                  <a:srgbClr val="C00000"/>
                </a:solidFill>
              </a:rPr>
              <a:t>.</a:t>
            </a:r>
            <a:endParaRPr lang="en-GB" sz="2400" b="1" dirty="0">
              <a:solidFill>
                <a:srgbClr val="C00000"/>
              </a:solidFill>
            </a:endParaRPr>
          </a:p>
        </p:txBody>
      </p:sp>
    </p:spTree>
    <p:extLst>
      <p:ext uri="{BB962C8B-B14F-4D97-AF65-F5344CB8AC3E}">
        <p14:creationId xmlns:p14="http://schemas.microsoft.com/office/powerpoint/2010/main" val="65972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Prostokąt 17"/>
          <p:cNvSpPr/>
          <p:nvPr/>
        </p:nvSpPr>
        <p:spPr>
          <a:xfrm>
            <a:off x="0" y="1363990"/>
            <a:ext cx="9108504" cy="4385816"/>
          </a:xfrm>
          <a:prstGeom prst="rect">
            <a:avLst/>
          </a:prstGeom>
        </p:spPr>
        <p:txBody>
          <a:bodyPr wrap="square">
            <a:spAutoFit/>
          </a:bodyPr>
          <a:lstStyle/>
          <a:p>
            <a:pPr>
              <a:spcBef>
                <a:spcPts val="600"/>
              </a:spcBef>
            </a:pPr>
            <a:r>
              <a:rPr lang="en-GB" sz="2400" b="1" dirty="0" err="1" smtClean="0"/>
              <a:t>Workplan</a:t>
            </a:r>
            <a:r>
              <a:rPr lang="en-GB" sz="2400" b="1" dirty="0" smtClean="0"/>
              <a:t> and priorities:</a:t>
            </a:r>
          </a:p>
          <a:p>
            <a:pPr marL="457200" lvl="0" indent="-457200">
              <a:spcBef>
                <a:spcPts val="600"/>
              </a:spcBef>
              <a:buFont typeface="+mj-lt"/>
              <a:buAutoNum type="arabicPeriod"/>
            </a:pPr>
            <a:r>
              <a:rPr lang="pl-PL" sz="2400" b="1" dirty="0" smtClean="0"/>
              <a:t>„F</a:t>
            </a:r>
            <a:r>
              <a:rPr lang="en-GB" sz="2400" b="1" dirty="0" err="1" smtClean="0"/>
              <a:t>ully</a:t>
            </a:r>
            <a:r>
              <a:rPr lang="en-GB" sz="2400" b="1" dirty="0" smtClean="0"/>
              <a:t>-complicated</a:t>
            </a:r>
            <a:r>
              <a:rPr lang="pl-PL" sz="2400" b="1" dirty="0" smtClean="0"/>
              <a:t>”</a:t>
            </a:r>
            <a:r>
              <a:rPr lang="en-GB" sz="2400" dirty="0" smtClean="0"/>
              <a:t> dataset </a:t>
            </a:r>
            <a:r>
              <a:rPr lang="en-GB" sz="2400" b="1" dirty="0" smtClean="0"/>
              <a:t>has the highest priority for the comparison of the identified breaks by the different groups</a:t>
            </a:r>
            <a:r>
              <a:rPr lang="pl-PL" sz="2400" dirty="0" smtClean="0"/>
              <a:t>,</a:t>
            </a:r>
            <a:r>
              <a:rPr lang="en-GB" sz="2400" b="1" dirty="0" smtClean="0"/>
              <a:t> </a:t>
            </a:r>
            <a:endParaRPr lang="pl-PL" sz="2400" b="1" dirty="0" smtClean="0"/>
          </a:p>
          <a:p>
            <a:pPr marL="457200" lvl="0" indent="-457200">
              <a:spcBef>
                <a:spcPts val="600"/>
              </a:spcBef>
              <a:buFont typeface="+mj-lt"/>
              <a:buAutoNum type="arabicPeriod"/>
            </a:pPr>
            <a:r>
              <a:rPr lang="pl-PL" sz="2400" dirty="0"/>
              <a:t>t</a:t>
            </a:r>
            <a:r>
              <a:rPr lang="en-GB" sz="2400" dirty="0" smtClean="0"/>
              <a:t>he other variants are test datasets, but the comparison of the results between those datasets will also learn us on the impact of e.g. the autoregressive process, trends, and gaps on the functioning of the different homogenization tools</a:t>
            </a:r>
            <a:r>
              <a:rPr lang="pl-PL" sz="2400" dirty="0" smtClean="0"/>
              <a:t>,</a:t>
            </a:r>
            <a:endParaRPr lang="pl-PL" sz="2400" dirty="0"/>
          </a:p>
          <a:p>
            <a:pPr marL="457200" lvl="0" indent="-457200">
              <a:spcBef>
                <a:spcPts val="600"/>
              </a:spcBef>
              <a:buFont typeface="+mj-lt"/>
              <a:buAutoNum type="arabicPeriod"/>
            </a:pPr>
            <a:r>
              <a:rPr lang="en-GB" sz="2400" dirty="0" smtClean="0"/>
              <a:t>the trend estimates (and their uncertainties) of the Fully-complicated synthetic GPS IWV dataset</a:t>
            </a:r>
            <a:r>
              <a:rPr lang="pl-PL" sz="2400" dirty="0" smtClean="0"/>
              <a:t> </a:t>
            </a:r>
            <a:r>
              <a:rPr lang="pl-PL" sz="2400" dirty="0" err="1" smtClean="0"/>
              <a:t>will</a:t>
            </a:r>
            <a:r>
              <a:rPr lang="pl-PL" sz="2400" dirty="0" smtClean="0"/>
              <a:t> be </a:t>
            </a:r>
            <a:r>
              <a:rPr lang="pl-PL" sz="2400" dirty="0" err="1" smtClean="0"/>
              <a:t>estimated</a:t>
            </a:r>
            <a:r>
              <a:rPr lang="en-GB" sz="2400" dirty="0" smtClean="0"/>
              <a:t>, so that we can also undertake an assessment of the different trend estimation tools in use in the community. </a:t>
            </a:r>
          </a:p>
        </p:txBody>
      </p:sp>
      <p:sp>
        <p:nvSpPr>
          <p:cNvPr id="17" name="pole tekstowe 16"/>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a:t>
            </a:r>
            <a:r>
              <a:rPr lang="pl-PL" sz="1200" b="1" dirty="0" smtClean="0">
                <a:solidFill>
                  <a:srgbClr val="005528"/>
                </a:solidFill>
              </a:rPr>
              <a:t>BENCHMARK DATASET       </a:t>
            </a:r>
            <a:r>
              <a:rPr lang="pl-PL" sz="1200" dirty="0" smtClean="0"/>
              <a:t>CONCLUSIONS</a:t>
            </a:r>
            <a:endParaRPr lang="pl-PL" sz="1200" dirty="0"/>
          </a:p>
        </p:txBody>
      </p:sp>
    </p:spTree>
    <p:extLst>
      <p:ext uri="{BB962C8B-B14F-4D97-AF65-F5344CB8AC3E}">
        <p14:creationId xmlns:p14="http://schemas.microsoft.com/office/powerpoint/2010/main" val="899422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Prostokąt 17"/>
          <p:cNvSpPr/>
          <p:nvPr/>
        </p:nvSpPr>
        <p:spPr>
          <a:xfrm>
            <a:off x="0" y="1363990"/>
            <a:ext cx="9108504" cy="3354765"/>
          </a:xfrm>
          <a:prstGeom prst="rect">
            <a:avLst/>
          </a:prstGeom>
        </p:spPr>
        <p:txBody>
          <a:bodyPr wrap="square">
            <a:spAutoFit/>
          </a:bodyPr>
          <a:lstStyle/>
          <a:p>
            <a:pPr>
              <a:spcBef>
                <a:spcPts val="600"/>
              </a:spcBef>
            </a:pPr>
            <a:r>
              <a:rPr lang="en-GB" sz="2400" b="1" dirty="0" smtClean="0"/>
              <a:t>Summing up:</a:t>
            </a:r>
          </a:p>
          <a:p>
            <a:pPr>
              <a:spcBef>
                <a:spcPts val="600"/>
              </a:spcBef>
            </a:pPr>
            <a:endParaRPr lang="en-GB" sz="2400" dirty="0" smtClean="0"/>
          </a:p>
          <a:p>
            <a:pPr marL="457200" lvl="0" indent="-457200">
              <a:spcBef>
                <a:spcPts val="600"/>
              </a:spcBef>
              <a:buFont typeface="+mj-lt"/>
              <a:buAutoNum type="arabicPeriod"/>
            </a:pPr>
            <a:r>
              <a:rPr lang="en-GB" sz="2400" dirty="0" smtClean="0"/>
              <a:t>Test different statistical approaches to give a clear answer if we are able (or not) to report offsets with statistical approaches, being aware of the autoregressive noise in a stochastic part of the IWV data.</a:t>
            </a:r>
          </a:p>
          <a:p>
            <a:pPr marL="457200" lvl="0" indent="-457200">
              <a:spcBef>
                <a:spcPts val="600"/>
              </a:spcBef>
              <a:buFont typeface="+mj-lt"/>
              <a:buAutoNum type="arabicPeriod"/>
            </a:pPr>
            <a:r>
              <a:rPr lang="en-GB" sz="2400" dirty="0" smtClean="0"/>
              <a:t>Find the optimal statistical approach to homogenise the IWV series.</a:t>
            </a:r>
          </a:p>
          <a:p>
            <a:pPr marL="457200" lvl="0" indent="-457200">
              <a:spcBef>
                <a:spcPts val="600"/>
              </a:spcBef>
              <a:buFont typeface="+mj-lt"/>
              <a:buAutoNum type="arabicPeriod"/>
            </a:pPr>
            <a:r>
              <a:rPr lang="en-GB" sz="2400" dirty="0" smtClean="0"/>
              <a:t>Use this tool (or tools) to homogenise the IGS repro1 dataset.</a:t>
            </a:r>
            <a:endParaRPr lang="en-GB" sz="2400" dirty="0"/>
          </a:p>
        </p:txBody>
      </p:sp>
      <p:sp>
        <p:nvSpPr>
          <p:cNvPr id="17" name="pole tekstowe 16"/>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BENCHMARK DATASET       </a:t>
            </a:r>
            <a:r>
              <a:rPr lang="pl-PL" sz="1200" b="1" dirty="0" smtClean="0">
                <a:solidFill>
                  <a:srgbClr val="005528"/>
                </a:solidFill>
              </a:rPr>
              <a:t>CONCLUSIONS</a:t>
            </a:r>
            <a:endParaRPr lang="pl-PL" sz="1200" b="1" dirty="0">
              <a:solidFill>
                <a:srgbClr val="005528"/>
              </a:solidFill>
            </a:endParaRPr>
          </a:p>
        </p:txBody>
      </p:sp>
    </p:spTree>
    <p:extLst>
      <p:ext uri="{BB962C8B-B14F-4D97-AF65-F5344CB8AC3E}">
        <p14:creationId xmlns:p14="http://schemas.microsoft.com/office/powerpoint/2010/main" val="245433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4"/>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5"/>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531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Prostokąt 17"/>
          <p:cNvSpPr/>
          <p:nvPr/>
        </p:nvSpPr>
        <p:spPr>
          <a:xfrm>
            <a:off x="0" y="1363990"/>
            <a:ext cx="9108504" cy="1908215"/>
          </a:xfrm>
          <a:prstGeom prst="rect">
            <a:avLst/>
          </a:prstGeom>
        </p:spPr>
        <p:txBody>
          <a:bodyPr wrap="square">
            <a:spAutoFit/>
          </a:bodyPr>
          <a:lstStyle/>
          <a:p>
            <a:pPr>
              <a:spcBef>
                <a:spcPts val="600"/>
              </a:spcBef>
            </a:pPr>
            <a:r>
              <a:rPr lang="en-US" b="1" dirty="0" smtClean="0"/>
              <a:t>Acknowledgments</a:t>
            </a:r>
            <a:r>
              <a:rPr lang="pl-PL" b="1" dirty="0" smtClean="0"/>
              <a:t>:</a:t>
            </a:r>
            <a:endParaRPr lang="pl-PL" b="1" dirty="0"/>
          </a:p>
          <a:p>
            <a:pPr>
              <a:spcBef>
                <a:spcPts val="600"/>
              </a:spcBef>
            </a:pPr>
            <a:r>
              <a:rPr lang="en-US" dirty="0"/>
              <a:t>Anna </a:t>
            </a:r>
            <a:r>
              <a:rPr lang="en-US" dirty="0" err="1"/>
              <a:t>Klos</a:t>
            </a:r>
            <a:r>
              <a:rPr lang="en-US" dirty="0"/>
              <a:t> was supported by COST Action ES1206 GNSS4SWEC (gnss4swec.knmi.nl) during her stay at the Royal Observatory of Belgium </a:t>
            </a:r>
            <a:r>
              <a:rPr lang="pl-PL" dirty="0" smtClean="0"/>
              <a:t>(ROB) and the</a:t>
            </a:r>
            <a:r>
              <a:rPr lang="en-US" dirty="0" smtClean="0"/>
              <a:t> </a:t>
            </a:r>
            <a:r>
              <a:rPr lang="en-US" dirty="0"/>
              <a:t>Royal Meteorological Institute of </a:t>
            </a:r>
            <a:r>
              <a:rPr lang="en-US" dirty="0" smtClean="0"/>
              <a:t>Belgium</a:t>
            </a:r>
            <a:r>
              <a:rPr lang="pl-PL" dirty="0" smtClean="0"/>
              <a:t> (RMI)</a:t>
            </a:r>
            <a:r>
              <a:rPr lang="en-US" dirty="0" smtClean="0"/>
              <a:t>. </a:t>
            </a:r>
            <a:endParaRPr lang="pl-PL" dirty="0"/>
          </a:p>
          <a:p>
            <a:pPr lvl="0">
              <a:spcBef>
                <a:spcPts val="600"/>
              </a:spcBef>
            </a:pPr>
            <a:r>
              <a:rPr lang="en-GB" dirty="0" err="1" smtClean="0"/>
              <a:t>Janusz</a:t>
            </a:r>
            <a:r>
              <a:rPr lang="en-GB" dirty="0" smtClean="0"/>
              <a:t> Bogusz was supported by the Polish National Science Centre, grant No. </a:t>
            </a:r>
            <a:r>
              <a:rPr lang="pl-PL" dirty="0" smtClean="0"/>
              <a:t/>
            </a:r>
            <a:br>
              <a:rPr lang="pl-PL" dirty="0" smtClean="0"/>
            </a:br>
            <a:r>
              <a:rPr lang="en-GB" dirty="0" smtClean="0"/>
              <a:t>UMO-2016/21/B/ST10/02353</a:t>
            </a:r>
            <a:endParaRPr lang="en-GB" dirty="0"/>
          </a:p>
        </p:txBody>
      </p:sp>
      <p:sp>
        <p:nvSpPr>
          <p:cNvPr id="17" name="pole tekstowe 16"/>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REAL DATA       BENCHMARK DATASET       </a:t>
            </a:r>
            <a:r>
              <a:rPr lang="pl-PL" sz="1200" dirty="0" smtClean="0">
                <a:solidFill>
                  <a:srgbClr val="005528"/>
                </a:solidFill>
              </a:rPr>
              <a:t>CONCLUSIONS</a:t>
            </a:r>
            <a:endParaRPr lang="pl-PL" sz="1200" dirty="0">
              <a:solidFill>
                <a:srgbClr val="005528"/>
              </a:solidFill>
            </a:endParaRPr>
          </a:p>
        </p:txBody>
      </p:sp>
      <p:sp>
        <p:nvSpPr>
          <p:cNvPr id="16" name="pole tekstowe 15"/>
          <p:cNvSpPr txBox="1"/>
          <p:nvPr/>
        </p:nvSpPr>
        <p:spPr>
          <a:xfrm>
            <a:off x="4788024" y="5517232"/>
            <a:ext cx="3672408" cy="769441"/>
          </a:xfrm>
          <a:prstGeom prst="rect">
            <a:avLst/>
          </a:prstGeom>
          <a:noFill/>
        </p:spPr>
        <p:txBody>
          <a:bodyPr wrap="square" rtlCol="0">
            <a:spAutoFit/>
          </a:bodyPr>
          <a:lstStyle/>
          <a:p>
            <a:pPr algn="ctr"/>
            <a:r>
              <a:rPr lang="pl-PL" sz="4400" dirty="0" err="1" smtClean="0">
                <a:solidFill>
                  <a:srgbClr val="005528"/>
                </a:solidFill>
              </a:rPr>
              <a:t>Thank</a:t>
            </a:r>
            <a:r>
              <a:rPr lang="pl-PL" sz="4400" dirty="0" smtClean="0">
                <a:solidFill>
                  <a:srgbClr val="005528"/>
                </a:solidFill>
              </a:rPr>
              <a:t> </a:t>
            </a:r>
            <a:r>
              <a:rPr lang="pl-PL" sz="4400" dirty="0" err="1" smtClean="0">
                <a:solidFill>
                  <a:srgbClr val="005528"/>
                </a:solidFill>
              </a:rPr>
              <a:t>you</a:t>
            </a:r>
            <a:r>
              <a:rPr lang="pl-PL" sz="4400" dirty="0" smtClean="0">
                <a:solidFill>
                  <a:srgbClr val="005528"/>
                </a:solidFill>
              </a:rPr>
              <a:t>!</a:t>
            </a:r>
            <a:endParaRPr lang="pl-PL" sz="4400" dirty="0">
              <a:solidFill>
                <a:srgbClr val="005528"/>
              </a:solidFill>
            </a:endParaRPr>
          </a:p>
        </p:txBody>
      </p:sp>
    </p:spTree>
    <p:extLst>
      <p:ext uri="{BB962C8B-B14F-4D97-AF65-F5344CB8AC3E}">
        <p14:creationId xmlns:p14="http://schemas.microsoft.com/office/powerpoint/2010/main" val="114479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2996952"/>
            <a:ext cx="8640960" cy="3503247"/>
          </a:xfrm>
          <a:prstGeom prst="rect">
            <a:avLst/>
          </a:prstGeom>
          <a:noFill/>
          <a:ln>
            <a:noFill/>
          </a:ln>
          <a:effectLst/>
          <a:extLst/>
        </p:spPr>
      </p:pic>
      <p:sp>
        <p:nvSpPr>
          <p:cNvPr id="2" name="Prostokąt 1"/>
          <p:cNvSpPr/>
          <p:nvPr/>
        </p:nvSpPr>
        <p:spPr>
          <a:xfrm>
            <a:off x="107504" y="1270501"/>
            <a:ext cx="8496944" cy="1646605"/>
          </a:xfrm>
          <a:prstGeom prst="rect">
            <a:avLst/>
          </a:prstGeom>
        </p:spPr>
        <p:txBody>
          <a:bodyPr wrap="square">
            <a:spAutoFit/>
          </a:bodyPr>
          <a:lstStyle/>
          <a:p>
            <a:r>
              <a:rPr lang="en-US" sz="2400" b="1" dirty="0">
                <a:ea typeface="Verdana" panose="020B0604030504040204" pitchFamily="34" charset="0"/>
                <a:cs typeface="Verdana" panose="020B0604030504040204" pitchFamily="34" charset="0"/>
              </a:rPr>
              <a:t>IGS </a:t>
            </a:r>
            <a:r>
              <a:rPr lang="pl-PL" sz="2400" b="1" dirty="0" smtClean="0">
                <a:ea typeface="Verdana" panose="020B0604030504040204" pitchFamily="34" charset="0"/>
                <a:cs typeface="Verdana" panose="020B0604030504040204" pitchFamily="34" charset="0"/>
              </a:rPr>
              <a:t>„</a:t>
            </a:r>
            <a:r>
              <a:rPr lang="en-US" sz="2400" b="1" dirty="0" smtClean="0">
                <a:ea typeface="Verdana" panose="020B0604030504040204" pitchFamily="34" charset="0"/>
                <a:cs typeface="Verdana" panose="020B0604030504040204" pitchFamily="34" charset="0"/>
              </a:rPr>
              <a:t>repro1</a:t>
            </a:r>
            <a:r>
              <a:rPr lang="pl-PL" sz="2400" b="1" dirty="0" smtClean="0">
                <a:ea typeface="Verdana" panose="020B0604030504040204" pitchFamily="34" charset="0"/>
                <a:cs typeface="Verdana" panose="020B0604030504040204" pitchFamily="34" charset="0"/>
              </a:rPr>
              <a:t>”</a:t>
            </a:r>
            <a:r>
              <a:rPr lang="en-US" sz="2400" b="1" dirty="0" smtClean="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troposphere products screened and converted to </a:t>
            </a:r>
            <a:r>
              <a:rPr lang="en-US" sz="2400" b="1" dirty="0" smtClean="0">
                <a:ea typeface="Verdana" panose="020B0604030504040204" pitchFamily="34" charset="0"/>
                <a:cs typeface="Verdana" panose="020B0604030504040204" pitchFamily="34" charset="0"/>
              </a:rPr>
              <a:t>I</a:t>
            </a:r>
            <a:r>
              <a:rPr lang="pl-PL" sz="2400" b="1" dirty="0" err="1" smtClean="0">
                <a:ea typeface="Verdana" panose="020B0604030504040204" pitchFamily="34" charset="0"/>
                <a:cs typeface="Verdana" panose="020B0604030504040204" pitchFamily="34" charset="0"/>
              </a:rPr>
              <a:t>ntegrated</a:t>
            </a:r>
            <a:r>
              <a:rPr lang="pl-PL" sz="2400" b="1" dirty="0" smtClean="0">
                <a:ea typeface="Verdana" panose="020B0604030504040204" pitchFamily="34" charset="0"/>
                <a:cs typeface="Verdana" panose="020B0604030504040204" pitchFamily="34" charset="0"/>
              </a:rPr>
              <a:t> </a:t>
            </a:r>
            <a:r>
              <a:rPr lang="en-US" sz="2400" b="1" dirty="0" smtClean="0">
                <a:ea typeface="Verdana" panose="020B0604030504040204" pitchFamily="34" charset="0"/>
                <a:cs typeface="Verdana" panose="020B0604030504040204" pitchFamily="34" charset="0"/>
              </a:rPr>
              <a:t>W</a:t>
            </a:r>
            <a:r>
              <a:rPr lang="pl-PL" sz="2400" b="1" dirty="0" err="1" smtClean="0">
                <a:ea typeface="Verdana" panose="020B0604030504040204" pitchFamily="34" charset="0"/>
                <a:cs typeface="Verdana" panose="020B0604030504040204" pitchFamily="34" charset="0"/>
              </a:rPr>
              <a:t>ater</a:t>
            </a:r>
            <a:r>
              <a:rPr lang="pl-PL" sz="2400" b="1" dirty="0" smtClean="0">
                <a:ea typeface="Verdana" panose="020B0604030504040204" pitchFamily="34" charset="0"/>
                <a:cs typeface="Verdana" panose="020B0604030504040204" pitchFamily="34" charset="0"/>
              </a:rPr>
              <a:t> </a:t>
            </a:r>
            <a:r>
              <a:rPr lang="en-US" sz="2400" b="1" dirty="0" smtClean="0">
                <a:ea typeface="Verdana" panose="020B0604030504040204" pitchFamily="34" charset="0"/>
                <a:cs typeface="Verdana" panose="020B0604030504040204" pitchFamily="34" charset="0"/>
              </a:rPr>
              <a:t>V</a:t>
            </a:r>
            <a:r>
              <a:rPr lang="pl-PL" sz="2400" b="1" dirty="0" err="1" smtClean="0">
                <a:ea typeface="Verdana" panose="020B0604030504040204" pitchFamily="34" charset="0"/>
                <a:cs typeface="Verdana" panose="020B0604030504040204" pitchFamily="34" charset="0"/>
              </a:rPr>
              <a:t>apour</a:t>
            </a:r>
            <a:r>
              <a:rPr lang="en-US" sz="2400" b="1" dirty="0" smtClean="0">
                <a:ea typeface="Verdana" panose="020B0604030504040204" pitchFamily="34" charset="0"/>
                <a:cs typeface="Verdana" panose="020B0604030504040204" pitchFamily="34" charset="0"/>
              </a:rPr>
              <a:t> </a:t>
            </a:r>
            <a:r>
              <a:rPr lang="pl-PL" sz="2400" b="1" dirty="0" smtClean="0">
                <a:ea typeface="Verdana" panose="020B0604030504040204" pitchFamily="34" charset="0"/>
                <a:cs typeface="Verdana" panose="020B0604030504040204" pitchFamily="34" charset="0"/>
              </a:rPr>
              <a:t>(IWV) </a:t>
            </a:r>
            <a:r>
              <a:rPr lang="en-US" sz="2400" dirty="0" smtClean="0">
                <a:ea typeface="Verdana" panose="020B0604030504040204" pitchFamily="34" charset="0"/>
                <a:cs typeface="Verdana" panose="020B0604030504040204" pitchFamily="34" charset="0"/>
              </a:rPr>
              <a:t>by </a:t>
            </a:r>
            <a:r>
              <a:rPr lang="en-US" sz="2400" dirty="0">
                <a:ea typeface="Verdana" panose="020B0604030504040204" pitchFamily="34" charset="0"/>
                <a:cs typeface="Verdana" panose="020B0604030504040204" pitchFamily="34" charset="0"/>
              </a:rPr>
              <a:t>O. </a:t>
            </a:r>
            <a:r>
              <a:rPr lang="en-US" sz="2400" dirty="0" smtClean="0">
                <a:ea typeface="Verdana" panose="020B0604030504040204" pitchFamily="34" charset="0"/>
                <a:cs typeface="Verdana" panose="020B0604030504040204" pitchFamily="34" charset="0"/>
              </a:rPr>
              <a:t>Bock</a:t>
            </a:r>
            <a:r>
              <a:rPr lang="pl-PL" sz="2400" dirty="0" smtClean="0">
                <a:ea typeface="Verdana" panose="020B0604030504040204" pitchFamily="34" charset="0"/>
                <a:cs typeface="Verdana" panose="020B0604030504040204" pitchFamily="34" charset="0"/>
              </a:rPr>
              <a:t>.</a:t>
            </a:r>
          </a:p>
          <a:p>
            <a:endParaRPr lang="pl-PL" sz="2400" dirty="0" smtClean="0">
              <a:ea typeface="Verdana" panose="020B0604030504040204" pitchFamily="34" charset="0"/>
              <a:cs typeface="Verdana" panose="020B0604030504040204" pitchFamily="34" charset="0"/>
            </a:endParaRPr>
          </a:p>
          <a:p>
            <a:pPr>
              <a:spcBef>
                <a:spcPts val="600"/>
              </a:spcBef>
            </a:pPr>
            <a:r>
              <a:rPr lang="pl-PL" sz="2400" dirty="0" smtClean="0">
                <a:ea typeface="Verdana" panose="020B0604030504040204" pitchFamily="34" charset="0"/>
                <a:cs typeface="Verdana" panose="020B0604030504040204" pitchFamily="34" charset="0"/>
              </a:rPr>
              <a:t>120 </a:t>
            </a:r>
            <a:r>
              <a:rPr lang="pl-PL" sz="2400" dirty="0" err="1" smtClean="0">
                <a:ea typeface="Verdana" panose="020B0604030504040204" pitchFamily="34" charset="0"/>
                <a:cs typeface="Verdana" panose="020B0604030504040204" pitchFamily="34" charset="0"/>
              </a:rPr>
              <a:t>stations</a:t>
            </a:r>
            <a:r>
              <a:rPr lang="pl-PL" sz="2400" dirty="0" smtClean="0">
                <a:ea typeface="Verdana" panose="020B0604030504040204" pitchFamily="34" charset="0"/>
                <a:cs typeface="Verdana" panose="020B0604030504040204" pitchFamily="34" charset="0"/>
              </a:rPr>
              <a:t>, </a:t>
            </a:r>
            <a:r>
              <a:rPr lang="pl-PL" sz="2400" dirty="0" err="1" smtClean="0">
                <a:ea typeface="Verdana" panose="020B0604030504040204" pitchFamily="34" charset="0"/>
                <a:cs typeface="Verdana" panose="020B0604030504040204" pitchFamily="34" charset="0"/>
              </a:rPr>
              <a:t>daily</a:t>
            </a:r>
            <a:r>
              <a:rPr lang="pl-PL" sz="2400" dirty="0" smtClean="0">
                <a:ea typeface="Verdana" panose="020B0604030504040204" pitchFamily="34" charset="0"/>
                <a:cs typeface="Verdana" panose="020B0604030504040204" pitchFamily="34" charset="0"/>
              </a:rPr>
              <a:t> </a:t>
            </a:r>
            <a:r>
              <a:rPr lang="pl-PL" sz="2400" dirty="0" err="1" smtClean="0">
                <a:ea typeface="Verdana" panose="020B0604030504040204" pitchFamily="34" charset="0"/>
                <a:cs typeface="Verdana" panose="020B0604030504040204" pitchFamily="34" charset="0"/>
              </a:rPr>
              <a:t>observations</a:t>
            </a:r>
            <a:r>
              <a:rPr lang="pl-PL" sz="2400" dirty="0" smtClean="0">
                <a:ea typeface="Verdana" panose="020B0604030504040204" pitchFamily="34" charset="0"/>
                <a:cs typeface="Verdana" panose="020B0604030504040204" pitchFamily="34" charset="0"/>
              </a:rPr>
              <a:t>, period of 1995-2010.</a:t>
            </a:r>
            <a:endParaRPr lang="pl-PL" sz="2400" dirty="0"/>
          </a:p>
        </p:txBody>
      </p:sp>
      <p:sp>
        <p:nvSpPr>
          <p:cNvPr id="5" name="pole tekstowe 4"/>
          <p:cNvSpPr txBox="1"/>
          <p:nvPr/>
        </p:nvSpPr>
        <p:spPr>
          <a:xfrm>
            <a:off x="1835696" y="908720"/>
            <a:ext cx="7200800" cy="276999"/>
          </a:xfrm>
          <a:prstGeom prst="rect">
            <a:avLst/>
          </a:prstGeom>
          <a:noFill/>
        </p:spPr>
        <p:txBody>
          <a:bodyPr wrap="square" rtlCol="0">
            <a:spAutoFit/>
          </a:bodyPr>
          <a:lstStyle/>
          <a:p>
            <a:r>
              <a:rPr lang="pl-PL" sz="1200" dirty="0" smtClean="0"/>
              <a:t>MOTIVATION       </a:t>
            </a:r>
            <a:r>
              <a:rPr lang="pl-PL" sz="1200" b="1" dirty="0" smtClean="0">
                <a:solidFill>
                  <a:srgbClr val="005528"/>
                </a:solidFill>
              </a:rPr>
              <a:t>DATA      </a:t>
            </a:r>
            <a:r>
              <a:rPr lang="pl-PL" sz="1200" dirty="0" smtClean="0"/>
              <a:t> METHODOLOGY       REAL DATA       BENCHMARK DATASET       CONCLUSIONS</a:t>
            </a:r>
            <a:endParaRPr lang="pl-PL" sz="1200" dirty="0"/>
          </a:p>
        </p:txBody>
      </p:sp>
    </p:spTree>
    <p:extLst>
      <p:ext uri="{BB962C8B-B14F-4D97-AF65-F5344CB8AC3E}">
        <p14:creationId xmlns:p14="http://schemas.microsoft.com/office/powerpoint/2010/main" val="38714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974111"/>
            <a:ext cx="5976664" cy="3479225"/>
          </a:xfrm>
          <a:prstGeom prst="rect">
            <a:avLst/>
          </a:prstGeom>
        </p:spPr>
      </p:pic>
      <p:sp>
        <p:nvSpPr>
          <p:cNvPr id="6" name="pole tekstowe 5"/>
          <p:cNvSpPr txBox="1"/>
          <p:nvPr/>
        </p:nvSpPr>
        <p:spPr>
          <a:xfrm>
            <a:off x="1835696" y="908720"/>
            <a:ext cx="7200800" cy="276999"/>
          </a:xfrm>
          <a:prstGeom prst="rect">
            <a:avLst/>
          </a:prstGeom>
          <a:noFill/>
        </p:spPr>
        <p:txBody>
          <a:bodyPr wrap="square" rtlCol="0">
            <a:spAutoFit/>
          </a:bodyPr>
          <a:lstStyle/>
          <a:p>
            <a:r>
              <a:rPr lang="pl-PL" sz="1200" dirty="0" smtClean="0"/>
              <a:t>MOTIVATION       </a:t>
            </a:r>
            <a:r>
              <a:rPr lang="pl-PL" sz="1200" b="1" dirty="0" smtClean="0">
                <a:solidFill>
                  <a:srgbClr val="005528"/>
                </a:solidFill>
              </a:rPr>
              <a:t>DATA      </a:t>
            </a:r>
            <a:r>
              <a:rPr lang="pl-PL" sz="1200" dirty="0" smtClean="0"/>
              <a:t> METHODOLOGY       REAL DATA       BENCHMARK DATASET       CONCLUSIONS</a:t>
            </a:r>
            <a:endParaRPr lang="pl-PL" sz="1200" dirty="0"/>
          </a:p>
        </p:txBody>
      </p:sp>
      <p:sp>
        <p:nvSpPr>
          <p:cNvPr id="8" name="Prostokąt 7"/>
          <p:cNvSpPr/>
          <p:nvPr/>
        </p:nvSpPr>
        <p:spPr>
          <a:xfrm>
            <a:off x="107504" y="1270501"/>
            <a:ext cx="8496944" cy="2015936"/>
          </a:xfrm>
          <a:prstGeom prst="rect">
            <a:avLst/>
          </a:prstGeom>
        </p:spPr>
        <p:txBody>
          <a:bodyPr wrap="square">
            <a:spAutoFit/>
          </a:bodyPr>
          <a:lstStyle/>
          <a:p>
            <a:r>
              <a:rPr lang="en-US" sz="2400" b="1" dirty="0">
                <a:ea typeface="Verdana" panose="020B0604030504040204" pitchFamily="34" charset="0"/>
                <a:cs typeface="Verdana" panose="020B0604030504040204" pitchFamily="34" charset="0"/>
              </a:rPr>
              <a:t>IGS </a:t>
            </a:r>
            <a:r>
              <a:rPr lang="pl-PL" sz="2400" b="1" dirty="0" smtClean="0">
                <a:ea typeface="Verdana" panose="020B0604030504040204" pitchFamily="34" charset="0"/>
                <a:cs typeface="Verdana" panose="020B0604030504040204" pitchFamily="34" charset="0"/>
              </a:rPr>
              <a:t>„</a:t>
            </a:r>
            <a:r>
              <a:rPr lang="en-US" sz="2400" b="1" dirty="0" smtClean="0">
                <a:ea typeface="Verdana" panose="020B0604030504040204" pitchFamily="34" charset="0"/>
                <a:cs typeface="Verdana" panose="020B0604030504040204" pitchFamily="34" charset="0"/>
              </a:rPr>
              <a:t>repro1</a:t>
            </a:r>
            <a:r>
              <a:rPr lang="pl-PL" sz="2400" b="1" dirty="0" smtClean="0">
                <a:ea typeface="Verdana" panose="020B0604030504040204" pitchFamily="34" charset="0"/>
                <a:cs typeface="Verdana" panose="020B0604030504040204" pitchFamily="34" charset="0"/>
              </a:rPr>
              <a:t>”</a:t>
            </a:r>
            <a:r>
              <a:rPr lang="en-US" sz="2400" b="1" dirty="0" smtClean="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troposphere products screened and converted to </a:t>
            </a:r>
            <a:r>
              <a:rPr lang="en-US" sz="2400" b="1" dirty="0" smtClean="0">
                <a:ea typeface="Verdana" panose="020B0604030504040204" pitchFamily="34" charset="0"/>
                <a:cs typeface="Verdana" panose="020B0604030504040204" pitchFamily="34" charset="0"/>
              </a:rPr>
              <a:t>I</a:t>
            </a:r>
            <a:r>
              <a:rPr lang="pl-PL" sz="2400" b="1" dirty="0" err="1" smtClean="0">
                <a:ea typeface="Verdana" panose="020B0604030504040204" pitchFamily="34" charset="0"/>
                <a:cs typeface="Verdana" panose="020B0604030504040204" pitchFamily="34" charset="0"/>
              </a:rPr>
              <a:t>ntegrated</a:t>
            </a:r>
            <a:r>
              <a:rPr lang="pl-PL" sz="2400" b="1" dirty="0" smtClean="0">
                <a:ea typeface="Verdana" panose="020B0604030504040204" pitchFamily="34" charset="0"/>
                <a:cs typeface="Verdana" panose="020B0604030504040204" pitchFamily="34" charset="0"/>
              </a:rPr>
              <a:t> </a:t>
            </a:r>
            <a:r>
              <a:rPr lang="en-US" sz="2400" b="1" dirty="0" smtClean="0">
                <a:ea typeface="Verdana" panose="020B0604030504040204" pitchFamily="34" charset="0"/>
                <a:cs typeface="Verdana" panose="020B0604030504040204" pitchFamily="34" charset="0"/>
              </a:rPr>
              <a:t>W</a:t>
            </a:r>
            <a:r>
              <a:rPr lang="pl-PL" sz="2400" b="1" dirty="0" err="1" smtClean="0">
                <a:ea typeface="Verdana" panose="020B0604030504040204" pitchFamily="34" charset="0"/>
                <a:cs typeface="Verdana" panose="020B0604030504040204" pitchFamily="34" charset="0"/>
              </a:rPr>
              <a:t>ater</a:t>
            </a:r>
            <a:r>
              <a:rPr lang="pl-PL" sz="2400" b="1" dirty="0" smtClean="0">
                <a:ea typeface="Verdana" panose="020B0604030504040204" pitchFamily="34" charset="0"/>
                <a:cs typeface="Verdana" panose="020B0604030504040204" pitchFamily="34" charset="0"/>
              </a:rPr>
              <a:t> </a:t>
            </a:r>
            <a:r>
              <a:rPr lang="en-US" sz="2400" b="1" dirty="0" smtClean="0">
                <a:ea typeface="Verdana" panose="020B0604030504040204" pitchFamily="34" charset="0"/>
                <a:cs typeface="Verdana" panose="020B0604030504040204" pitchFamily="34" charset="0"/>
              </a:rPr>
              <a:t>V</a:t>
            </a:r>
            <a:r>
              <a:rPr lang="pl-PL" sz="2400" b="1" dirty="0" err="1" smtClean="0">
                <a:ea typeface="Verdana" panose="020B0604030504040204" pitchFamily="34" charset="0"/>
                <a:cs typeface="Verdana" panose="020B0604030504040204" pitchFamily="34" charset="0"/>
              </a:rPr>
              <a:t>apour</a:t>
            </a:r>
            <a:r>
              <a:rPr lang="en-US" sz="2400" b="1" dirty="0" smtClean="0">
                <a:ea typeface="Verdana" panose="020B0604030504040204" pitchFamily="34" charset="0"/>
                <a:cs typeface="Verdana" panose="020B0604030504040204" pitchFamily="34" charset="0"/>
              </a:rPr>
              <a:t> </a:t>
            </a:r>
            <a:r>
              <a:rPr lang="pl-PL" sz="2400" b="1" dirty="0" smtClean="0">
                <a:ea typeface="Verdana" panose="020B0604030504040204" pitchFamily="34" charset="0"/>
                <a:cs typeface="Verdana" panose="020B0604030504040204" pitchFamily="34" charset="0"/>
              </a:rPr>
              <a:t>(IWV) </a:t>
            </a:r>
            <a:r>
              <a:rPr lang="en-US" sz="2400" dirty="0" smtClean="0">
                <a:ea typeface="Verdana" panose="020B0604030504040204" pitchFamily="34" charset="0"/>
                <a:cs typeface="Verdana" panose="020B0604030504040204" pitchFamily="34" charset="0"/>
              </a:rPr>
              <a:t>by </a:t>
            </a:r>
            <a:r>
              <a:rPr lang="en-US" sz="2400" dirty="0">
                <a:ea typeface="Verdana" panose="020B0604030504040204" pitchFamily="34" charset="0"/>
                <a:cs typeface="Verdana" panose="020B0604030504040204" pitchFamily="34" charset="0"/>
              </a:rPr>
              <a:t>O. </a:t>
            </a:r>
            <a:r>
              <a:rPr lang="en-US" sz="2400" dirty="0" smtClean="0">
                <a:ea typeface="Verdana" panose="020B0604030504040204" pitchFamily="34" charset="0"/>
                <a:cs typeface="Verdana" panose="020B0604030504040204" pitchFamily="34" charset="0"/>
              </a:rPr>
              <a:t>Bock</a:t>
            </a:r>
            <a:r>
              <a:rPr lang="pl-PL" sz="2400" dirty="0" smtClean="0">
                <a:ea typeface="Verdana" panose="020B0604030504040204" pitchFamily="34" charset="0"/>
                <a:cs typeface="Verdana" panose="020B0604030504040204" pitchFamily="34" charset="0"/>
              </a:rPr>
              <a:t>.</a:t>
            </a:r>
          </a:p>
          <a:p>
            <a:endParaRPr lang="pl-PL" sz="2400" dirty="0" smtClean="0">
              <a:ea typeface="Verdana" panose="020B0604030504040204" pitchFamily="34" charset="0"/>
              <a:cs typeface="Verdana" panose="020B0604030504040204" pitchFamily="34" charset="0"/>
            </a:endParaRPr>
          </a:p>
          <a:p>
            <a:pPr>
              <a:spcBef>
                <a:spcPts val="600"/>
              </a:spcBef>
            </a:pPr>
            <a:r>
              <a:rPr lang="pl-PL" sz="2400" dirty="0">
                <a:ea typeface="Verdana" panose="020B0604030504040204" pitchFamily="34" charset="0"/>
                <a:cs typeface="Verdana" panose="020B0604030504040204" pitchFamily="34" charset="0"/>
              </a:rPr>
              <a:t>We </a:t>
            </a:r>
            <a:r>
              <a:rPr lang="pl-PL" sz="2400" dirty="0" err="1">
                <a:ea typeface="Verdana" panose="020B0604030504040204" pitchFamily="34" charset="0"/>
                <a:cs typeface="Verdana" panose="020B0604030504040204" pitchFamily="34" charset="0"/>
              </a:rPr>
              <a:t>focused</a:t>
            </a:r>
            <a:r>
              <a:rPr lang="pl-PL" sz="2400" dirty="0">
                <a:ea typeface="Verdana" panose="020B0604030504040204" pitchFamily="34" charset="0"/>
                <a:cs typeface="Verdana" panose="020B0604030504040204" pitchFamily="34" charset="0"/>
              </a:rPr>
              <a:t> on the </a:t>
            </a:r>
            <a:r>
              <a:rPr lang="pl-PL" sz="2400" b="1" dirty="0" err="1">
                <a:ea typeface="Verdana" panose="020B0604030504040204" pitchFamily="34" charset="0"/>
                <a:cs typeface="Verdana" panose="020B0604030504040204" pitchFamily="34" charset="0"/>
              </a:rPr>
              <a:t>differences</a:t>
            </a:r>
            <a:r>
              <a:rPr lang="pl-PL" sz="2400" b="1" dirty="0">
                <a:ea typeface="Verdana" panose="020B0604030504040204" pitchFamily="34" charset="0"/>
                <a:cs typeface="Verdana" panose="020B0604030504040204" pitchFamily="34" charset="0"/>
              </a:rPr>
              <a:t>: </a:t>
            </a:r>
            <a:r>
              <a:rPr lang="pl-PL" sz="2400" dirty="0">
                <a:ea typeface="Verdana" panose="020B0604030504040204" pitchFamily="34" charset="0"/>
                <a:cs typeface="Verdana" panose="020B0604030504040204" pitchFamily="34" charset="0"/>
              </a:rPr>
              <a:t>ERAI-GPS, </a:t>
            </a:r>
            <a:r>
              <a:rPr lang="pl-PL" sz="2400" dirty="0" err="1">
                <a:ea typeface="Verdana" panose="020B0604030504040204" pitchFamily="34" charset="0"/>
                <a:cs typeface="Verdana" panose="020B0604030504040204" pitchFamily="34" charset="0"/>
              </a:rPr>
              <a:t>which</a:t>
            </a:r>
            <a:r>
              <a:rPr lang="pl-PL" sz="2400" dirty="0">
                <a:ea typeface="Verdana" panose="020B0604030504040204" pitchFamily="34" charset="0"/>
                <a:cs typeface="Verdana" panose="020B0604030504040204" pitchFamily="34" charset="0"/>
              </a:rPr>
              <a:t> </a:t>
            </a:r>
            <a:r>
              <a:rPr lang="pl-PL" sz="2400" dirty="0" err="1">
                <a:ea typeface="Verdana" panose="020B0604030504040204" pitchFamily="34" charset="0"/>
                <a:cs typeface="Verdana" panose="020B0604030504040204" pitchFamily="34" charset="0"/>
              </a:rPr>
              <a:t>may</a:t>
            </a:r>
            <a:r>
              <a:rPr lang="pl-PL" sz="2400" dirty="0">
                <a:ea typeface="Verdana" panose="020B0604030504040204" pitchFamily="34" charset="0"/>
                <a:cs typeface="Verdana" panose="020B0604030504040204" pitchFamily="34" charset="0"/>
              </a:rPr>
              <a:t> </a:t>
            </a:r>
            <a:r>
              <a:rPr lang="pl-PL" sz="2400" dirty="0" err="1">
                <a:ea typeface="Verdana" panose="020B0604030504040204" pitchFamily="34" charset="0"/>
                <a:cs typeface="Verdana" panose="020B0604030504040204" pitchFamily="34" charset="0"/>
              </a:rPr>
              <a:t>reveal</a:t>
            </a:r>
            <a:r>
              <a:rPr lang="pl-PL" sz="2400" dirty="0">
                <a:ea typeface="Verdana" panose="020B0604030504040204" pitchFamily="34" charset="0"/>
                <a:cs typeface="Verdana" panose="020B0604030504040204" pitchFamily="34" charset="0"/>
              </a:rPr>
              <a:t> </a:t>
            </a:r>
            <a:r>
              <a:rPr lang="pl-PL" sz="2400" dirty="0" err="1">
                <a:ea typeface="Verdana" panose="020B0604030504040204" pitchFamily="34" charset="0"/>
                <a:cs typeface="Verdana" panose="020B0604030504040204" pitchFamily="34" charset="0"/>
              </a:rPr>
              <a:t>artificial</a:t>
            </a:r>
            <a:r>
              <a:rPr lang="pl-PL" sz="2400" dirty="0">
                <a:ea typeface="Verdana" panose="020B0604030504040204" pitchFamily="34" charset="0"/>
                <a:cs typeface="Verdana" panose="020B0604030504040204" pitchFamily="34" charset="0"/>
              </a:rPr>
              <a:t> </a:t>
            </a:r>
            <a:r>
              <a:rPr lang="pl-PL" sz="2400" dirty="0" err="1" smtClean="0">
                <a:ea typeface="Verdana" panose="020B0604030504040204" pitchFamily="34" charset="0"/>
                <a:cs typeface="Verdana" panose="020B0604030504040204" pitchFamily="34" charset="0"/>
              </a:rPr>
              <a:t>breaks</a:t>
            </a:r>
            <a:r>
              <a:rPr lang="pl-PL" sz="2400" dirty="0" smtClean="0">
                <a:ea typeface="Verdana" panose="020B0604030504040204" pitchFamily="34" charset="0"/>
                <a:cs typeface="Verdana" panose="020B0604030504040204" pitchFamily="34" charset="0"/>
              </a:rPr>
              <a:t>.</a:t>
            </a:r>
            <a:endParaRPr lang="pl-PL" sz="2400" dirty="0"/>
          </a:p>
        </p:txBody>
      </p:sp>
    </p:spTree>
    <p:extLst>
      <p:ext uri="{BB962C8B-B14F-4D97-AF65-F5344CB8AC3E}">
        <p14:creationId xmlns:p14="http://schemas.microsoft.com/office/powerpoint/2010/main" val="62882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Prostokąt 6"/>
          <p:cNvSpPr/>
          <p:nvPr/>
        </p:nvSpPr>
        <p:spPr>
          <a:xfrm>
            <a:off x="107504" y="1270501"/>
            <a:ext cx="8784976" cy="5139869"/>
          </a:xfrm>
          <a:prstGeom prst="rect">
            <a:avLst/>
          </a:prstGeom>
        </p:spPr>
        <p:txBody>
          <a:bodyPr wrap="square">
            <a:spAutoFit/>
          </a:bodyPr>
          <a:lstStyle/>
          <a:p>
            <a:r>
              <a:rPr lang="pl-PL" sz="2400" b="1" dirty="0" smtClean="0">
                <a:ea typeface="Verdana" panose="020B0604030504040204" pitchFamily="34" charset="0"/>
                <a:cs typeface="Verdana" panose="020B0604030504040204" pitchFamily="34" charset="0"/>
              </a:rPr>
              <a:t>Manual </a:t>
            </a:r>
            <a:r>
              <a:rPr lang="pl-PL" sz="2400" b="1" dirty="0" err="1" smtClean="0">
                <a:ea typeface="Verdana" panose="020B0604030504040204" pitchFamily="34" charset="0"/>
                <a:cs typeface="Verdana" panose="020B0604030504040204" pitchFamily="34" charset="0"/>
              </a:rPr>
              <a:t>homogenisation</a:t>
            </a:r>
            <a:r>
              <a:rPr lang="pl-PL" sz="2400" b="1" dirty="0" smtClean="0">
                <a:ea typeface="Verdana" panose="020B0604030504040204" pitchFamily="34" charset="0"/>
                <a:cs typeface="Verdana" panose="020B0604030504040204" pitchFamily="34" charset="0"/>
              </a:rPr>
              <a:t>:</a:t>
            </a:r>
            <a:endParaRPr lang="pl-PL" sz="2400" dirty="0" smtClean="0">
              <a:ea typeface="Verdana" panose="020B0604030504040204" pitchFamily="34" charset="0"/>
              <a:cs typeface="Verdana" panose="020B0604030504040204" pitchFamily="34" charset="0"/>
            </a:endParaRPr>
          </a:p>
          <a:p>
            <a:pPr marL="342900" indent="-342900">
              <a:spcBef>
                <a:spcPts val="600"/>
              </a:spcBef>
              <a:buFont typeface="+mj-lt"/>
              <a:buAutoNum type="arabicPeriod"/>
            </a:pPr>
            <a:r>
              <a:rPr lang="en-GB" sz="2400" dirty="0" smtClean="0"/>
              <a:t>1029 </a:t>
            </a:r>
            <a:r>
              <a:rPr lang="en-GB" sz="2400" dirty="0"/>
              <a:t>epochs which were reported in the IGS log files (</a:t>
            </a:r>
            <a:r>
              <a:rPr lang="en-GB" sz="2000" u="sng" dirty="0">
                <a:hlinkClick r:id="rId2"/>
              </a:rPr>
              <a:t>ftp://igs.ign.fr/pub/igs/igscb/station/log/</a:t>
            </a:r>
            <a:r>
              <a:rPr lang="en-GB" sz="2000" dirty="0"/>
              <a:t> and </a:t>
            </a:r>
            <a:r>
              <a:rPr lang="en-GB" sz="2000" u="sng" dirty="0">
                <a:hlinkClick r:id="rId3"/>
              </a:rPr>
              <a:t>ftp://igs.ign.fr/pub/igs/igscb/station/oldlog/</a:t>
            </a:r>
            <a:r>
              <a:rPr lang="en-GB" sz="2000" dirty="0"/>
              <a:t>, changes in R=receiver, A=antenna, </a:t>
            </a:r>
            <a:r>
              <a:rPr lang="pl-PL" sz="2000" dirty="0"/>
              <a:t/>
            </a:r>
            <a:br>
              <a:rPr lang="pl-PL" sz="2000" dirty="0"/>
            </a:br>
            <a:r>
              <a:rPr lang="en-GB" sz="2000" dirty="0" smtClean="0"/>
              <a:t>D=</a:t>
            </a:r>
            <a:r>
              <a:rPr lang="en-GB" sz="2000" dirty="0" err="1" smtClean="0"/>
              <a:t>radome</a:t>
            </a:r>
            <a:r>
              <a:rPr lang="en-GB" sz="2400" dirty="0" smtClean="0"/>
              <a:t>)</a:t>
            </a:r>
            <a:r>
              <a:rPr lang="pl-PL" sz="2400" dirty="0"/>
              <a:t>.</a:t>
            </a:r>
            <a:endParaRPr lang="pl-PL" sz="2400" dirty="0" smtClean="0"/>
          </a:p>
          <a:p>
            <a:pPr marL="342900" indent="-342900">
              <a:spcBef>
                <a:spcPts val="600"/>
              </a:spcBef>
              <a:buFont typeface="+mj-lt"/>
              <a:buAutoNum type="arabicPeriod"/>
            </a:pPr>
            <a:r>
              <a:rPr lang="pl-PL" sz="2400" dirty="0" smtClean="0"/>
              <a:t>W</a:t>
            </a:r>
            <a:r>
              <a:rPr lang="en-GB" sz="2400" dirty="0" smtClean="0"/>
              <a:t>e </a:t>
            </a:r>
            <a:r>
              <a:rPr lang="en-GB" sz="2400" dirty="0"/>
              <a:t>averaged the epochs </a:t>
            </a:r>
            <a:r>
              <a:rPr lang="pl-PL" sz="2400" dirty="0" smtClean="0"/>
              <a:t/>
            </a:r>
            <a:br>
              <a:rPr lang="pl-PL" sz="2400" dirty="0" smtClean="0"/>
            </a:br>
            <a:r>
              <a:rPr lang="en-GB" sz="2400" dirty="0" smtClean="0"/>
              <a:t>from </a:t>
            </a:r>
            <a:r>
              <a:rPr lang="en-GB" sz="2400" dirty="0"/>
              <a:t>log files from 1029 </a:t>
            </a:r>
            <a:r>
              <a:rPr lang="pl-PL" sz="2400" dirty="0" smtClean="0"/>
              <a:t/>
            </a:r>
            <a:br>
              <a:rPr lang="pl-PL" sz="2400" dirty="0" smtClean="0"/>
            </a:br>
            <a:r>
              <a:rPr lang="en-GB" sz="2400" dirty="0" smtClean="0"/>
              <a:t>to </a:t>
            </a:r>
            <a:r>
              <a:rPr lang="en-GB" sz="2400" dirty="0"/>
              <a:t>970 </a:t>
            </a:r>
            <a:r>
              <a:rPr lang="en-GB" sz="2400" dirty="0" smtClean="0"/>
              <a:t>epochs</a:t>
            </a:r>
            <a:r>
              <a:rPr lang="pl-PL" sz="2400" dirty="0" smtClean="0"/>
              <a:t>: </a:t>
            </a:r>
            <a:r>
              <a:rPr lang="en-US" sz="2400" dirty="0" smtClean="0"/>
              <a:t>1</a:t>
            </a:r>
            <a:r>
              <a:rPr lang="pl-PL" sz="2400" dirty="0"/>
              <a:t>6</a:t>
            </a:r>
            <a:r>
              <a:rPr lang="en-US" sz="2400" dirty="0"/>
              <a:t>4 offsets </a:t>
            </a:r>
            <a:r>
              <a:rPr lang="pl-PL" sz="2400" dirty="0" smtClean="0"/>
              <a:t/>
            </a:r>
            <a:br>
              <a:rPr lang="pl-PL" sz="2400" dirty="0" smtClean="0"/>
            </a:br>
            <a:r>
              <a:rPr lang="en-US" sz="2400" dirty="0" smtClean="0"/>
              <a:t>validated</a:t>
            </a:r>
            <a:r>
              <a:rPr lang="pl-PL" sz="2400" dirty="0" smtClean="0"/>
              <a:t> </a:t>
            </a:r>
            <a:r>
              <a:rPr lang="en-US" sz="2400" dirty="0" smtClean="0"/>
              <a:t>manually</a:t>
            </a:r>
            <a:r>
              <a:rPr lang="pl-PL" sz="2400" dirty="0" smtClean="0"/>
              <a:t>.</a:t>
            </a:r>
          </a:p>
          <a:p>
            <a:pPr marL="358775" indent="-358775">
              <a:spcBef>
                <a:spcPts val="600"/>
              </a:spcBef>
              <a:buFont typeface="+mj-lt"/>
              <a:buAutoNum type="arabicPeriod" startAt="3"/>
            </a:pPr>
            <a:r>
              <a:rPr lang="en-US" sz="2400" dirty="0" smtClean="0"/>
              <a:t>5</a:t>
            </a:r>
            <a:r>
              <a:rPr lang="pl-PL" sz="2400" dirty="0"/>
              <a:t>7</a:t>
            </a:r>
            <a:r>
              <a:rPr lang="en-US" sz="2400" dirty="0"/>
              <a:t> offsets were </a:t>
            </a:r>
            <a:r>
              <a:rPr lang="en-US" sz="2400" dirty="0" smtClean="0"/>
              <a:t>additionally</a:t>
            </a:r>
            <a:r>
              <a:rPr lang="pl-PL" sz="2400" dirty="0" smtClean="0"/>
              <a:t/>
            </a:r>
            <a:br>
              <a:rPr lang="pl-PL" sz="2400" dirty="0" smtClean="0"/>
            </a:br>
            <a:r>
              <a:rPr lang="en-US" sz="2400" dirty="0" smtClean="0"/>
              <a:t>reported </a:t>
            </a:r>
            <a:r>
              <a:rPr lang="en-US" sz="2400" dirty="0"/>
              <a:t>during manual </a:t>
            </a:r>
            <a:r>
              <a:rPr lang="pl-PL" sz="2400" dirty="0" smtClean="0"/>
              <a:t/>
            </a:r>
            <a:br>
              <a:rPr lang="pl-PL" sz="2400" dirty="0" smtClean="0"/>
            </a:br>
            <a:r>
              <a:rPr lang="en-US" sz="2400" dirty="0" smtClean="0"/>
              <a:t>checking</a:t>
            </a:r>
            <a:r>
              <a:rPr lang="pl-PL" sz="2400" dirty="0" smtClean="0"/>
              <a:t>.</a:t>
            </a:r>
            <a:endParaRPr lang="en-US" sz="2400" dirty="0"/>
          </a:p>
          <a:p>
            <a:pPr marL="342900" indent="-342900">
              <a:spcBef>
                <a:spcPts val="600"/>
              </a:spcBef>
              <a:buFont typeface="+mj-lt"/>
              <a:buAutoNum type="arabicPeriod" startAt="3"/>
            </a:pPr>
            <a:r>
              <a:rPr lang="pl-PL" sz="2400" dirty="0" err="1" smtClean="0"/>
              <a:t>Finally</a:t>
            </a:r>
            <a:r>
              <a:rPr lang="en-US" sz="2400" dirty="0" smtClean="0"/>
              <a:t>: </a:t>
            </a:r>
            <a:r>
              <a:rPr lang="en-US" sz="2400" b="1" dirty="0"/>
              <a:t>22</a:t>
            </a:r>
            <a:r>
              <a:rPr lang="pl-PL" sz="2400" b="1" dirty="0"/>
              <a:t>1</a:t>
            </a:r>
            <a:r>
              <a:rPr lang="en-US" sz="2400" b="1" dirty="0"/>
              <a:t> epochs</a:t>
            </a:r>
            <a:r>
              <a:rPr lang="en-US" sz="2400" dirty="0" smtClean="0"/>
              <a:t>.</a:t>
            </a:r>
            <a:endParaRPr lang="pl-PL" sz="2400" dirty="0"/>
          </a:p>
        </p:txBody>
      </p:sp>
      <p:sp>
        <p:nvSpPr>
          <p:cNvPr id="10" name="pole tekstowe 9"/>
          <p:cNvSpPr txBox="1"/>
          <p:nvPr/>
        </p:nvSpPr>
        <p:spPr>
          <a:xfrm>
            <a:off x="1835696" y="908720"/>
            <a:ext cx="7200800" cy="276999"/>
          </a:xfrm>
          <a:prstGeom prst="rect">
            <a:avLst/>
          </a:prstGeom>
          <a:noFill/>
        </p:spPr>
        <p:txBody>
          <a:bodyPr wrap="square" rtlCol="0">
            <a:spAutoFit/>
          </a:bodyPr>
          <a:lstStyle/>
          <a:p>
            <a:r>
              <a:rPr lang="pl-PL" sz="1200" dirty="0" smtClean="0"/>
              <a:t>MOTIVATION       DATA       </a:t>
            </a:r>
            <a:r>
              <a:rPr lang="pl-PL" sz="1200" b="1" dirty="0" smtClean="0">
                <a:solidFill>
                  <a:srgbClr val="005528"/>
                </a:solidFill>
              </a:rPr>
              <a:t>METHODOLOGY   </a:t>
            </a:r>
            <a:r>
              <a:rPr lang="pl-PL" sz="1200" dirty="0" smtClean="0"/>
              <a:t>    REAL DATA       BENCHMARK DATASET       CONCLUSIONS</a:t>
            </a:r>
            <a:endParaRPr lang="pl-PL" sz="1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140968"/>
            <a:ext cx="4968552" cy="3322436"/>
          </a:xfrm>
          <a:prstGeom prst="rect">
            <a:avLst/>
          </a:prstGeom>
        </p:spPr>
      </p:pic>
    </p:spTree>
    <p:extLst>
      <p:ext uri="{BB962C8B-B14F-4D97-AF65-F5344CB8AC3E}">
        <p14:creationId xmlns:p14="http://schemas.microsoft.com/office/powerpoint/2010/main" val="209904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07503" y="4005064"/>
            <a:ext cx="4983347" cy="2385268"/>
          </a:xfrm>
          <a:prstGeom prst="rect">
            <a:avLst/>
          </a:prstGeom>
        </p:spPr>
        <p:txBody>
          <a:bodyPr wrap="square">
            <a:spAutoFit/>
          </a:bodyPr>
          <a:lstStyle/>
          <a:p>
            <a:pPr>
              <a:spcBef>
                <a:spcPts val="600"/>
              </a:spcBef>
            </a:pPr>
            <a:r>
              <a:rPr lang="en-GB" sz="2400" dirty="0" smtClean="0">
                <a:ea typeface="Verdana" panose="020B0604030504040204" pitchFamily="34" charset="0"/>
                <a:cs typeface="Verdana" panose="020B0604030504040204" pitchFamily="34" charset="0"/>
              </a:rPr>
              <a:t>If significant frequencies were not accounted for, it may lead to </a:t>
            </a:r>
            <a:r>
              <a:rPr lang="en-GB" sz="2400" b="1" dirty="0" smtClean="0">
                <a:ea typeface="Verdana" panose="020B0604030504040204" pitchFamily="34" charset="0"/>
                <a:cs typeface="Verdana" panose="020B0604030504040204" pitchFamily="34" charset="0"/>
              </a:rPr>
              <a:t>wrong trend estimates</a:t>
            </a:r>
            <a:r>
              <a:rPr lang="en-GB" sz="2400" dirty="0" smtClean="0">
                <a:ea typeface="Verdana" panose="020B0604030504040204" pitchFamily="34" charset="0"/>
                <a:cs typeface="Verdana" panose="020B0604030504040204" pitchFamily="34" charset="0"/>
              </a:rPr>
              <a:t>.</a:t>
            </a:r>
          </a:p>
          <a:p>
            <a:pPr>
              <a:spcBef>
                <a:spcPts val="600"/>
              </a:spcBef>
            </a:pPr>
            <a:r>
              <a:rPr lang="en-GB" sz="2400" dirty="0" smtClean="0">
                <a:ea typeface="Verdana" panose="020B0604030504040204" pitchFamily="34" charset="0"/>
                <a:cs typeface="Verdana" panose="020B0604030504040204" pitchFamily="34" charset="0"/>
              </a:rPr>
              <a:t>Computations were performed with </a:t>
            </a:r>
            <a:r>
              <a:rPr lang="en-GB" sz="2400" b="1" dirty="0" smtClean="0">
                <a:ea typeface="Verdana" panose="020B0604030504040204" pitchFamily="34" charset="0"/>
                <a:cs typeface="Verdana" panose="020B0604030504040204" pitchFamily="34" charset="0"/>
              </a:rPr>
              <a:t>Maximum Likelihood Estimation </a:t>
            </a:r>
            <a:r>
              <a:rPr lang="en-GB" sz="2400" dirty="0" smtClean="0">
                <a:ea typeface="Verdana" panose="020B0604030504040204" pitchFamily="34" charset="0"/>
                <a:cs typeface="Verdana" panose="020B0604030504040204" pitchFamily="34" charset="0"/>
              </a:rPr>
              <a:t>(MLE) in the Hector software.</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 name="Obiekt 4"/>
          <p:cNvGraphicFramePr>
            <a:graphicFrameLocks noChangeAspect="1"/>
          </p:cNvGraphicFramePr>
          <p:nvPr>
            <p:extLst>
              <p:ext uri="{D42A27DB-BD31-4B8C-83A1-F6EECF244321}">
                <p14:modId xmlns:p14="http://schemas.microsoft.com/office/powerpoint/2010/main" val="318885241"/>
              </p:ext>
            </p:extLst>
          </p:nvPr>
        </p:nvGraphicFramePr>
        <p:xfrm>
          <a:off x="161975" y="1772816"/>
          <a:ext cx="6330324" cy="2160240"/>
        </p:xfrm>
        <a:graphic>
          <a:graphicData uri="http://schemas.openxmlformats.org/presentationml/2006/ole">
            <mc:AlternateContent xmlns:mc="http://schemas.openxmlformats.org/markup-compatibility/2006">
              <mc:Choice xmlns:v="urn:schemas-microsoft-com:vml" Requires="v">
                <p:oleObj spid="_x0000_s3173" name="Równanie" r:id="rId3" imgW="4406900" imgH="1498600" progId="Equation.3">
                  <p:embed/>
                </p:oleObj>
              </mc:Choice>
              <mc:Fallback>
                <p:oleObj name="Równanie" r:id="rId3" imgW="4406900" imgH="149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75" y="1772816"/>
                        <a:ext cx="6330324" cy="2160240"/>
                      </a:xfrm>
                      <a:prstGeom prst="rect">
                        <a:avLst/>
                      </a:prstGeom>
                      <a:noFill/>
                    </p:spPr>
                  </p:pic>
                </p:oleObj>
              </mc:Fallback>
            </mc:AlternateContent>
          </a:graphicData>
        </a:graphic>
      </p:graphicFrame>
      <p:sp>
        <p:nvSpPr>
          <p:cNvPr id="8" name="Prostokąt 7"/>
          <p:cNvSpPr/>
          <p:nvPr/>
        </p:nvSpPr>
        <p:spPr>
          <a:xfrm>
            <a:off x="107504" y="1270501"/>
            <a:ext cx="8496944" cy="461665"/>
          </a:xfrm>
          <a:prstGeom prst="rect">
            <a:avLst/>
          </a:prstGeom>
        </p:spPr>
        <p:txBody>
          <a:bodyPr wrap="square">
            <a:spAutoFit/>
          </a:bodyPr>
          <a:lstStyle/>
          <a:p>
            <a:pPr>
              <a:spcBef>
                <a:spcPts val="600"/>
              </a:spcBef>
            </a:pPr>
            <a:r>
              <a:rPr lang="en-GB" sz="2400" b="1" dirty="0" smtClean="0">
                <a:ea typeface="Verdana" panose="020B0604030504040204" pitchFamily="34" charset="0"/>
                <a:cs typeface="Verdana" panose="020B0604030504040204" pitchFamily="34" charset="0"/>
              </a:rPr>
              <a:t>Significant oscillations:</a:t>
            </a:r>
            <a:endParaRPr lang="en-GB" sz="2400" dirty="0"/>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851" y="3212976"/>
            <a:ext cx="3996952" cy="3209533"/>
          </a:xfrm>
          <a:prstGeom prst="rect">
            <a:avLst/>
          </a:prstGeom>
        </p:spPr>
      </p:pic>
      <p:sp>
        <p:nvSpPr>
          <p:cNvPr id="10" name="Prostokąt 9"/>
          <p:cNvSpPr/>
          <p:nvPr/>
        </p:nvSpPr>
        <p:spPr>
          <a:xfrm>
            <a:off x="5586213" y="2555719"/>
            <a:ext cx="3572645" cy="646331"/>
          </a:xfrm>
          <a:prstGeom prst="rect">
            <a:avLst/>
          </a:prstGeom>
        </p:spPr>
        <p:txBody>
          <a:bodyPr wrap="none">
            <a:spAutoFit/>
          </a:bodyPr>
          <a:lstStyle/>
          <a:p>
            <a:r>
              <a:rPr lang="en-GB" i="1" dirty="0"/>
              <a:t>PSD of ZTD for BJFS (Beijing, China</a:t>
            </a:r>
            <a:r>
              <a:rPr lang="en-GB" i="1" dirty="0" smtClean="0"/>
              <a:t>).</a:t>
            </a:r>
            <a:r>
              <a:rPr lang="pl-PL" i="1" dirty="0" smtClean="0"/>
              <a:t> </a:t>
            </a:r>
          </a:p>
          <a:p>
            <a:r>
              <a:rPr lang="pl-PL" i="1" dirty="0" err="1" smtClean="0"/>
              <a:t>Reproduced</a:t>
            </a:r>
            <a:r>
              <a:rPr lang="pl-PL" i="1" dirty="0" smtClean="0"/>
              <a:t> from Klos et al. (2016)</a:t>
            </a:r>
            <a:r>
              <a:rPr lang="en-GB" i="1" dirty="0" smtClean="0"/>
              <a:t> </a:t>
            </a:r>
            <a:endParaRPr lang="pl-PL" i="1" dirty="0"/>
          </a:p>
        </p:txBody>
      </p:sp>
      <p:sp>
        <p:nvSpPr>
          <p:cNvPr id="12" name="pole tekstowe 11"/>
          <p:cNvSpPr txBox="1"/>
          <p:nvPr/>
        </p:nvSpPr>
        <p:spPr>
          <a:xfrm>
            <a:off x="1835696" y="908720"/>
            <a:ext cx="7200800" cy="276999"/>
          </a:xfrm>
          <a:prstGeom prst="rect">
            <a:avLst/>
          </a:prstGeom>
          <a:noFill/>
        </p:spPr>
        <p:txBody>
          <a:bodyPr wrap="square" rtlCol="0">
            <a:spAutoFit/>
          </a:bodyPr>
          <a:lstStyle/>
          <a:p>
            <a:r>
              <a:rPr lang="pl-PL" sz="1200" dirty="0" smtClean="0"/>
              <a:t>MOTIVATION       DATA       </a:t>
            </a:r>
            <a:r>
              <a:rPr lang="pl-PL" sz="1200" b="1" dirty="0" smtClean="0">
                <a:solidFill>
                  <a:srgbClr val="005528"/>
                </a:solidFill>
              </a:rPr>
              <a:t>METHODOLOGY   </a:t>
            </a:r>
            <a:r>
              <a:rPr lang="pl-PL" sz="1200" dirty="0" smtClean="0"/>
              <a:t>    REAL DATA       BENCHMARK DATASET       CONCLUSIONS</a:t>
            </a:r>
            <a:endParaRPr lang="pl-PL" sz="1200" dirty="0"/>
          </a:p>
        </p:txBody>
      </p:sp>
    </p:spTree>
    <p:extLst>
      <p:ext uri="{BB962C8B-B14F-4D97-AF65-F5344CB8AC3E}">
        <p14:creationId xmlns:p14="http://schemas.microsoft.com/office/powerpoint/2010/main" val="1833033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9" name="Obraz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89040"/>
            <a:ext cx="4032448" cy="28303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86519"/>
            <a:ext cx="3913076" cy="2746537"/>
          </a:xfrm>
          <a:prstGeom prst="rect">
            <a:avLst/>
          </a:prstGeom>
          <a:noFill/>
          <a:extLst>
            <a:ext uri="{909E8E84-426E-40DD-AFC4-6F175D3DCCD1}">
              <a14:hiddenFill xmlns:a14="http://schemas.microsoft.com/office/drawing/2010/main">
                <a:solidFill>
                  <a:srgbClr val="FFFFFF"/>
                </a:solidFill>
              </a14:hiddenFill>
            </a:ext>
          </a:extLst>
        </p:spPr>
      </p:pic>
      <p:pic>
        <p:nvPicPr>
          <p:cNvPr id="4097" name="Obraz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591" y="3789040"/>
            <a:ext cx="3995936" cy="288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Prostokąt 10"/>
          <p:cNvSpPr/>
          <p:nvPr/>
        </p:nvSpPr>
        <p:spPr>
          <a:xfrm>
            <a:off x="107504" y="1270501"/>
            <a:ext cx="4248472" cy="2385268"/>
          </a:xfrm>
          <a:prstGeom prst="rect">
            <a:avLst/>
          </a:prstGeom>
        </p:spPr>
        <p:txBody>
          <a:bodyPr wrap="square">
            <a:spAutoFit/>
          </a:bodyPr>
          <a:lstStyle/>
          <a:p>
            <a:pPr>
              <a:spcBef>
                <a:spcPts val="600"/>
              </a:spcBef>
            </a:pPr>
            <a:r>
              <a:rPr lang="en-GB" sz="2400" b="1" dirty="0" smtClean="0">
                <a:ea typeface="Verdana" panose="020B0604030504040204" pitchFamily="34" charset="0"/>
                <a:cs typeface="Verdana" panose="020B0604030504040204" pitchFamily="34" charset="0"/>
              </a:rPr>
              <a:t>Noise model:</a:t>
            </a:r>
          </a:p>
          <a:p>
            <a:pPr>
              <a:spcBef>
                <a:spcPts val="600"/>
              </a:spcBef>
            </a:pPr>
            <a:r>
              <a:rPr lang="en-GB" sz="2400" dirty="0" smtClean="0"/>
              <a:t>Combination of autoregressive process of first order plus white noise (</a:t>
            </a:r>
            <a:r>
              <a:rPr lang="en-GB" sz="2400" b="1" dirty="0" smtClean="0"/>
              <a:t>AR(1)+WN</a:t>
            </a:r>
            <a:r>
              <a:rPr lang="en-GB" sz="2400" dirty="0" smtClean="0"/>
              <a:t>) characterized by: AR: a coefficient, fraction and amplitude, WN: amplitude.</a:t>
            </a:r>
            <a:endParaRPr lang="en-GB" sz="2400" dirty="0"/>
          </a:p>
        </p:txBody>
      </p:sp>
      <p:sp>
        <p:nvSpPr>
          <p:cNvPr id="12" name="pole tekstowe 11"/>
          <p:cNvSpPr txBox="1"/>
          <p:nvPr/>
        </p:nvSpPr>
        <p:spPr>
          <a:xfrm>
            <a:off x="1835696" y="908720"/>
            <a:ext cx="7200800" cy="276999"/>
          </a:xfrm>
          <a:prstGeom prst="rect">
            <a:avLst/>
          </a:prstGeom>
          <a:noFill/>
        </p:spPr>
        <p:txBody>
          <a:bodyPr wrap="square" rtlCol="0">
            <a:spAutoFit/>
          </a:bodyPr>
          <a:lstStyle/>
          <a:p>
            <a:r>
              <a:rPr lang="pl-PL" sz="1200" dirty="0" smtClean="0"/>
              <a:t>MOTIVATION       DATA       </a:t>
            </a:r>
            <a:r>
              <a:rPr lang="pl-PL" sz="1200" b="1" dirty="0" smtClean="0">
                <a:solidFill>
                  <a:srgbClr val="005528"/>
                </a:solidFill>
              </a:rPr>
              <a:t>METHODOLOGY   </a:t>
            </a:r>
            <a:r>
              <a:rPr lang="pl-PL" sz="1200" dirty="0" smtClean="0"/>
              <a:t>    REAL DATA       BENCHMARK DATASET       CONCLUSIONS</a:t>
            </a:r>
            <a:endParaRPr lang="pl-PL" sz="1200" dirty="0"/>
          </a:p>
        </p:txBody>
      </p:sp>
    </p:spTree>
    <p:extLst>
      <p:ext uri="{BB962C8B-B14F-4D97-AF65-F5344CB8AC3E}">
        <p14:creationId xmlns:p14="http://schemas.microsoft.com/office/powerpoint/2010/main" val="1465585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057" y="2852936"/>
            <a:ext cx="7287917" cy="3683524"/>
          </a:xfrm>
          <a:prstGeom prst="rect">
            <a:avLst/>
          </a:prstGeom>
        </p:spPr>
      </p:pic>
      <p:sp>
        <p:nvSpPr>
          <p:cNvPr id="5" name="pole tekstowe 4"/>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a:t>
            </a:r>
            <a:r>
              <a:rPr lang="pl-PL" sz="1200" b="1" dirty="0" smtClean="0">
                <a:solidFill>
                  <a:srgbClr val="005528"/>
                </a:solidFill>
              </a:rPr>
              <a:t>REAL DATA       </a:t>
            </a:r>
            <a:r>
              <a:rPr lang="pl-PL" sz="1200" dirty="0" smtClean="0"/>
              <a:t>BENCHMARK DATASET       CONCLUSIONS</a:t>
            </a:r>
            <a:endParaRPr lang="pl-PL" sz="1200" dirty="0"/>
          </a:p>
        </p:txBody>
      </p:sp>
      <p:sp>
        <p:nvSpPr>
          <p:cNvPr id="6" name="Prostokąt 5"/>
          <p:cNvSpPr/>
          <p:nvPr/>
        </p:nvSpPr>
        <p:spPr>
          <a:xfrm>
            <a:off x="107504" y="1270501"/>
            <a:ext cx="8424936" cy="1354217"/>
          </a:xfrm>
          <a:prstGeom prst="rect">
            <a:avLst/>
          </a:prstGeom>
        </p:spPr>
        <p:txBody>
          <a:bodyPr wrap="square">
            <a:spAutoFit/>
          </a:bodyPr>
          <a:lstStyle/>
          <a:p>
            <a:pPr>
              <a:spcBef>
                <a:spcPts val="600"/>
              </a:spcBef>
            </a:pPr>
            <a:r>
              <a:rPr lang="en-GB" sz="2400" b="1" dirty="0" smtClean="0">
                <a:ea typeface="Verdana" panose="020B0604030504040204" pitchFamily="34" charset="0"/>
                <a:cs typeface="Verdana" panose="020B0604030504040204" pitchFamily="34" charset="0"/>
              </a:rPr>
              <a:t>Real data characteristics:</a:t>
            </a:r>
          </a:p>
          <a:p>
            <a:pPr>
              <a:spcBef>
                <a:spcPts val="600"/>
              </a:spcBef>
            </a:pPr>
            <a:endParaRPr lang="en-GB" sz="2400" b="1" dirty="0" smtClean="0">
              <a:ea typeface="Verdana" panose="020B0604030504040204" pitchFamily="34" charset="0"/>
              <a:cs typeface="Verdana" panose="020B0604030504040204" pitchFamily="34" charset="0"/>
            </a:endParaRPr>
          </a:p>
          <a:p>
            <a:pPr>
              <a:spcBef>
                <a:spcPts val="600"/>
              </a:spcBef>
            </a:pPr>
            <a:r>
              <a:rPr lang="en-GB" sz="2400" dirty="0" smtClean="0"/>
              <a:t>Trends in IWV differences.</a:t>
            </a:r>
            <a:endParaRPr lang="en-GB" sz="2400" dirty="0"/>
          </a:p>
        </p:txBody>
      </p:sp>
    </p:spTree>
    <p:extLst>
      <p:ext uri="{BB962C8B-B14F-4D97-AF65-F5344CB8AC3E}">
        <p14:creationId xmlns:p14="http://schemas.microsoft.com/office/powerpoint/2010/main" val="26277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81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GB"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8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pole tekstowe 11"/>
          <p:cNvSpPr txBox="1"/>
          <p:nvPr/>
        </p:nvSpPr>
        <p:spPr>
          <a:xfrm>
            <a:off x="1835696" y="908720"/>
            <a:ext cx="7200800" cy="276999"/>
          </a:xfrm>
          <a:prstGeom prst="rect">
            <a:avLst/>
          </a:prstGeom>
          <a:noFill/>
        </p:spPr>
        <p:txBody>
          <a:bodyPr wrap="square" rtlCol="0">
            <a:spAutoFit/>
          </a:bodyPr>
          <a:lstStyle/>
          <a:p>
            <a:r>
              <a:rPr lang="pl-PL" sz="1200" dirty="0" smtClean="0"/>
              <a:t>MOTIVATION       DATA       METHODOLOGY       </a:t>
            </a:r>
            <a:r>
              <a:rPr lang="pl-PL" sz="1200" b="1" dirty="0" smtClean="0">
                <a:solidFill>
                  <a:srgbClr val="005528"/>
                </a:solidFill>
              </a:rPr>
              <a:t>REAL DATA       </a:t>
            </a:r>
            <a:r>
              <a:rPr lang="pl-PL" sz="1200" dirty="0" smtClean="0"/>
              <a:t>BENCHMARK DATASET       CONCLUSIONS</a:t>
            </a:r>
            <a:endParaRPr lang="pl-PL" sz="1200" dirty="0"/>
          </a:p>
        </p:txBody>
      </p:sp>
      <p:sp>
        <p:nvSpPr>
          <p:cNvPr id="13" name="Prostokąt 12"/>
          <p:cNvSpPr/>
          <p:nvPr/>
        </p:nvSpPr>
        <p:spPr>
          <a:xfrm>
            <a:off x="107504" y="1270501"/>
            <a:ext cx="5688632" cy="1277273"/>
          </a:xfrm>
          <a:prstGeom prst="rect">
            <a:avLst/>
          </a:prstGeom>
        </p:spPr>
        <p:txBody>
          <a:bodyPr wrap="square">
            <a:spAutoFit/>
          </a:bodyPr>
          <a:lstStyle/>
          <a:p>
            <a:pPr>
              <a:spcBef>
                <a:spcPts val="600"/>
              </a:spcBef>
            </a:pPr>
            <a:r>
              <a:rPr lang="en-GB" sz="2400" b="1" dirty="0">
                <a:ea typeface="Verdana" panose="020B0604030504040204" pitchFamily="34" charset="0"/>
                <a:cs typeface="Verdana" panose="020B0604030504040204" pitchFamily="34" charset="0"/>
              </a:rPr>
              <a:t>Real data </a:t>
            </a:r>
            <a:r>
              <a:rPr lang="en-GB" sz="2400" b="1" dirty="0" smtClean="0">
                <a:ea typeface="Verdana" panose="020B0604030504040204" pitchFamily="34" charset="0"/>
                <a:cs typeface="Verdana" panose="020B0604030504040204" pitchFamily="34" charset="0"/>
              </a:rPr>
              <a:t>characteristics</a:t>
            </a:r>
            <a:r>
              <a:rPr lang="pl-PL" sz="2400" b="1" dirty="0" smtClean="0">
                <a:ea typeface="Verdana" panose="020B0604030504040204" pitchFamily="34" charset="0"/>
                <a:cs typeface="Verdana" panose="020B0604030504040204" pitchFamily="34" charset="0"/>
              </a:rPr>
              <a:t>:</a:t>
            </a:r>
          </a:p>
          <a:p>
            <a:pPr>
              <a:spcBef>
                <a:spcPts val="600"/>
              </a:spcBef>
            </a:pPr>
            <a:r>
              <a:rPr lang="pl-PL" sz="2400" dirty="0" err="1" smtClean="0"/>
              <a:t>Noise</a:t>
            </a:r>
            <a:r>
              <a:rPr lang="pl-PL" sz="2400" dirty="0" smtClean="0"/>
              <a:t>: </a:t>
            </a:r>
            <a:r>
              <a:rPr lang="pl-PL" sz="2400" u="sng" dirty="0" err="1" smtClean="0"/>
              <a:t>fraction</a:t>
            </a:r>
            <a:r>
              <a:rPr lang="pl-PL" sz="2400" u="sng" dirty="0" smtClean="0"/>
              <a:t> of AR(1</a:t>
            </a:r>
            <a:r>
              <a:rPr lang="pl-PL" sz="2400" u="sng" dirty="0"/>
              <a:t>)</a:t>
            </a:r>
            <a:r>
              <a:rPr lang="pl-PL" sz="2400" dirty="0"/>
              <a:t>, </a:t>
            </a:r>
            <a:r>
              <a:rPr lang="pl-PL" sz="2400" dirty="0" err="1"/>
              <a:t>coefficient</a:t>
            </a:r>
            <a:r>
              <a:rPr lang="pl-PL" sz="2400" dirty="0"/>
              <a:t> of AR(1</a:t>
            </a:r>
            <a:r>
              <a:rPr lang="pl-PL" sz="2400" dirty="0" smtClean="0"/>
              <a:t>), </a:t>
            </a:r>
            <a:r>
              <a:rPr lang="pl-PL" sz="2400" dirty="0" err="1"/>
              <a:t>amplitudes</a:t>
            </a:r>
            <a:r>
              <a:rPr lang="pl-PL" sz="2400" dirty="0"/>
              <a:t> of WN and AR(1</a:t>
            </a:r>
            <a:r>
              <a:rPr lang="pl-PL" sz="2400" dirty="0" smtClean="0"/>
              <a:t>).</a:t>
            </a:r>
            <a:endParaRPr lang="pl-PL" sz="2400" dirty="0"/>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800" y="2854800"/>
            <a:ext cx="7278448" cy="3682800"/>
          </a:xfrm>
          <a:prstGeom prst="rect">
            <a:avLst/>
          </a:prstGeom>
        </p:spPr>
      </p:pic>
      <p:pic>
        <p:nvPicPr>
          <p:cNvPr id="8193" name="Obraz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97988"/>
            <a:ext cx="2734047" cy="234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1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TotalTime>
  <Words>1060</Words>
  <Application>Microsoft Office PowerPoint</Application>
  <PresentationFormat>Pokaz na ekranie (4:3)</PresentationFormat>
  <Paragraphs>156</Paragraphs>
  <Slides>22</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22</vt:i4>
      </vt:variant>
    </vt:vector>
  </HeadingPairs>
  <TitlesOfParts>
    <vt:vector size="24" baseType="lpstr">
      <vt:lpstr>Motyw pakietu Office</vt:lpstr>
      <vt:lpstr>Równanie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Dział Promocji</dc:creator>
  <cp:lastModifiedBy>Anna Kłos</cp:lastModifiedBy>
  <cp:revision>229</cp:revision>
  <dcterms:created xsi:type="dcterms:W3CDTF">2013-10-17T08:03:19Z</dcterms:created>
  <dcterms:modified xsi:type="dcterms:W3CDTF">2017-02-15T07:18:11Z</dcterms:modified>
</cp:coreProperties>
</file>