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504" r:id="rId2"/>
    <p:sldId id="509" r:id="rId3"/>
    <p:sldId id="507" r:id="rId4"/>
    <p:sldId id="510" r:id="rId5"/>
    <p:sldId id="518" r:id="rId6"/>
    <p:sldId id="508" r:id="rId7"/>
    <p:sldId id="511" r:id="rId8"/>
    <p:sldId id="517" r:id="rId9"/>
    <p:sldId id="513" r:id="rId10"/>
    <p:sldId id="505" r:id="rId11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7FF"/>
    <a:srgbClr val="B6C3E7"/>
    <a:srgbClr val="F8DCFF"/>
    <a:srgbClr val="EAB8FF"/>
    <a:srgbClr val="FF8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8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05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71667-FC9D-D04C-A21E-7DFEB507185E}" type="datetimeFigureOut">
              <a:rPr lang="x-none" smtClean="0"/>
              <a:t>22.03.21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A24EB-6E1F-4A42-97E4-E9D4BDC2CF62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96394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</a:t>
            </a:r>
            <a:r>
              <a:rPr lang="x-none" dirty="0"/>
              <a:t>or this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3A24EB-6E1F-4A42-97E4-E9D4BDC2CF62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1077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3A24EB-6E1F-4A42-97E4-E9D4BDC2CF62}" type="slidenum">
              <a:rPr lang="x-none" smtClean="0"/>
              <a:t>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25950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227BB-9540-7A49-9802-92EECB4F7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5B626D-1B14-DE4F-9C69-8E774F6CF5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76FA7-19EC-B942-96E3-CDD9F606C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3888B-98DB-A543-91C3-E001A02B28BD}" type="datetime1">
              <a:rPr lang="de-DE" smtClean="0"/>
              <a:t>22.03.21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66251-68D3-D84D-A04B-DC685DEB5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HEGIFTOM: Introduction-HS &amp; RVM-Kick-OFF Meeting (22 March 2021)</a:t>
            </a:r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F8FB58-EF4C-7C4B-8745-4DBF6B32F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F145-AF19-F749-8A63-A2EC1618D0E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7509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704F9-E67D-E948-90B2-F7480916F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E4271F-81BB-2148-99B5-AE949BB39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F0691-0CDC-314D-8F20-CBBF5046E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B070-B039-B348-8C43-ECDB63C20B95}" type="datetime1">
              <a:rPr lang="de-DE" smtClean="0"/>
              <a:t>22.03.21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B57F8-CE7D-4646-9A63-DB5B812EE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HEGIFTOM: Introduction-HS &amp; RVM-Kick-OFF Meeting (22 March 2021)</a:t>
            </a:r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251A0-16D9-EE4A-A530-3C981FC1A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F145-AF19-F749-8A63-A2EC1618D0E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8863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A10A78-0032-8048-B28F-078619A942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37AA0C-0C8B-2343-9181-7B89DC400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DC1A1-AA0B-164C-8445-C81694B97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54A6F-7ED1-804C-850D-F5A4ECE05516}" type="datetime1">
              <a:rPr lang="de-DE" smtClean="0"/>
              <a:t>22.03.21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5E8D1-535A-6846-B2A7-0EEB23FBA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HEGIFTOM: Introduction-HS &amp; RVM-Kick-OFF Meeting (22 March 2021)</a:t>
            </a:r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DB4EF-3E55-C24A-82C8-5C4267F1A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F145-AF19-F749-8A63-A2EC1618D0E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44414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BF577-1544-8D43-AA6D-BCD1BA410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31465-F357-354E-95E2-DDA6D5534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B6050-2A2C-4F40-A7DD-6B32323B2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F8EE-9BE8-1440-A6DC-79DBB7D21490}" type="datetime1">
              <a:rPr lang="de-DE" smtClean="0"/>
              <a:t>22.03.21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184C2-702A-0E46-A309-693F6A07E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HEGIFTOM: Introduction-HS &amp; RVM-Kick-OFF Meeting (22 March 2021)</a:t>
            </a:r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9057F-F4E5-6E44-9780-D00F4AA98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F145-AF19-F749-8A63-A2EC1618D0E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36310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D240A-8B95-9C45-9BFF-25CF158EA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56760-7D5C-624A-A40F-521DD1411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E5FE6-8E8E-FC45-A738-D517E73C6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4DD5C-AFB0-C742-8F54-C02EB9516445}" type="datetime1">
              <a:rPr lang="de-DE" smtClean="0"/>
              <a:t>22.03.21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B0A2F-CF10-1D42-B1B8-9F9425C65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HEGIFTOM: Introduction-HS &amp; RVM-Kick-OFF Meeting (22 March 2021)</a:t>
            </a:r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539B2-7935-2E4B-94B9-08DC6F20C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F145-AF19-F749-8A63-A2EC1618D0E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64436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1EF8B-BC10-6649-8A75-98B7C4AF7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1B9DB-0044-BB45-84C3-75B9D6A38F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913C7-456F-8A4F-8014-857F100A19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147D33-CCE2-3D41-9EF8-5E45D53A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7797-E71C-C041-AA26-07B0DC2A0785}" type="datetime1">
              <a:rPr lang="de-DE" smtClean="0"/>
              <a:t>22.03.21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6D345-D8F8-F544-930F-7AA6A475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HEGIFTOM: Introduction-HS &amp; RVM-Kick-OFF Meeting (22 March 2021)</a:t>
            </a:r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48E486-253E-5948-9E8F-424510B9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F145-AF19-F749-8A63-A2EC1618D0E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41866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AFB66-CEEA-DB47-AA92-30AA5338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ACB75-A193-3F4F-B9B1-AE251FCD3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C8172-E5F1-9242-A3E9-5D312DEF57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A1F9D7-621D-5F4E-911B-5E9BF3F066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433FB4-8153-9C45-80A5-3694336006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3586B1-E1C8-684E-8D46-1899715D3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9C28-B020-FF4E-80E0-5AA4FDA370A2}" type="datetime1">
              <a:rPr lang="de-DE" smtClean="0"/>
              <a:t>22.03.21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691B61-E2C8-E44D-89A5-3A52F4AE7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HEGIFTOM: Introduction-HS &amp; RVM-Kick-OFF Meeting (22 March 2021)</a:t>
            </a:r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2EFB5C-2705-F64D-AE12-1A3375330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F145-AF19-F749-8A63-A2EC1618D0E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95166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13388-788B-AA44-97AD-641543F35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D14A44-5068-0941-954D-1DEEAC8CC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D5A51-4CE5-8E45-8826-26CA38711D59}" type="datetime1">
              <a:rPr lang="de-DE" smtClean="0"/>
              <a:t>22.03.21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16E139-DB3B-8049-BC95-556A4303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HEGIFTOM: Introduction-HS &amp; RVM-Kick-OFF Meeting (22 March 2021)</a:t>
            </a:r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932B93-E85F-3C44-A88B-2C884D6B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F145-AF19-F749-8A63-A2EC1618D0E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0752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0CA723-53B0-4546-9D4F-8E516B8F7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587A4-7669-1441-BECF-CEE8F9AD39BC}" type="datetime1">
              <a:rPr lang="de-DE" smtClean="0"/>
              <a:t>22.03.21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E4E03D-45E7-E843-B44D-A04CEFCC8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HEGIFTOM: Introduction-HS &amp; RVM-Kick-OFF Meeting (22 March 2021)</a:t>
            </a:r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05AA3-F581-FD41-8499-4C2DFD682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F145-AF19-F749-8A63-A2EC1618D0E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66090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4BFD9-3C7F-E64B-B83C-701E82547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94067-C079-E54D-85AD-25FE2C162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F24D2A-D0D7-FB4A-84A1-ABBC185F3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5917D1-1807-C54A-9053-C2092E72B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CF90-3046-B745-B4B3-FD1EEE0B221D}" type="datetime1">
              <a:rPr lang="de-DE" smtClean="0"/>
              <a:t>22.03.21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F264A0-F35D-584D-B22E-01FD2B19F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HEGIFTOM: Introduction-HS &amp; RVM-Kick-OFF Meeting (22 March 2021)</a:t>
            </a:r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F65E7D-2BCE-E442-A5A4-13A30C226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F145-AF19-F749-8A63-A2EC1618D0E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4712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ABE48-01B6-C44E-9550-5A2A4D96D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82C79E-8EE4-3145-9BF5-73017CA47C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8B79A-7394-0541-BD29-DC49769B2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B3E939-96F6-BA4F-89B0-2908E6CB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7A6B-DD30-EC4B-AC2C-04A8E74D0D63}" type="datetime1">
              <a:rPr lang="de-DE" smtClean="0"/>
              <a:t>22.03.21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FDA0CF-DAF0-6F47-BE9A-5C3B968B2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HEGIFTOM: Introduction-HS &amp; RVM-Kick-OFF Meeting (22 March 2021)</a:t>
            </a:r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D606AA-323E-DC47-ABC5-063ADB6FB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F145-AF19-F749-8A63-A2EC1618D0E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54954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ECD03D-19DF-A54C-BEFE-FCFB7FBAC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BEE9F0-8B29-4548-B7DA-DC65923A7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D9D27-23E6-D849-B68A-D30A2CD79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A2782-44F9-004B-8946-ED2925061B77}" type="datetime1">
              <a:rPr lang="de-DE" smtClean="0"/>
              <a:t>22.03.21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DBEEF-212C-AE4B-9301-BBACDB8F5A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HEGIFTOM: Introduction-HS &amp; RVM-Kick-OFF Meeting (22 March 2021)</a:t>
            </a:r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AACE8-F203-EF46-BEF6-7E655A178D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BF145-AF19-F749-8A63-A2EC1618D0E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95447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h.smit@fz-juelich.de" TargetMode="External"/><Relationship Id="rId5" Type="http://schemas.openxmlformats.org/officeDocument/2006/relationships/hyperlink" Target="mailto:roeland@meteo.be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C2F938-3F66-AC4E-B12B-56B401092E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052" y="6532812"/>
            <a:ext cx="2743200" cy="365125"/>
          </a:xfrm>
        </p:spPr>
        <p:txBody>
          <a:bodyPr/>
          <a:lstStyle/>
          <a:p>
            <a:fld id="{BD55732E-F674-3940-8133-CC54601448BB}" type="datetime1"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22.03.21</a:t>
            </a:fld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DB93CDE-0F0D-3942-A384-330DA0E72E15}"/>
              </a:ext>
            </a:extLst>
          </p:cNvPr>
          <p:cNvGrpSpPr/>
          <p:nvPr/>
        </p:nvGrpSpPr>
        <p:grpSpPr>
          <a:xfrm>
            <a:off x="10195136" y="9990"/>
            <a:ext cx="2072940" cy="6848010"/>
            <a:chOff x="10195136" y="9990"/>
            <a:chExt cx="2072940" cy="6848010"/>
          </a:xfrm>
        </p:grpSpPr>
        <p:sp>
          <p:nvSpPr>
            <p:cNvPr id="3" name="Rechteck 7">
              <a:extLst>
                <a:ext uri="{FF2B5EF4-FFF2-40B4-BE49-F238E27FC236}">
                  <a16:creationId xmlns:a16="http://schemas.microsoft.com/office/drawing/2014/main" id="{4DFB090F-D62A-2E4C-AAAC-BA77D1EBBC57}"/>
                </a:ext>
              </a:extLst>
            </p:cNvPr>
            <p:cNvSpPr/>
            <p:nvPr/>
          </p:nvSpPr>
          <p:spPr>
            <a:xfrm>
              <a:off x="10269908" y="9990"/>
              <a:ext cx="1923393" cy="6848010"/>
            </a:xfrm>
            <a:prstGeom prst="rect">
              <a:avLst/>
            </a:prstGeom>
            <a:gradFill flip="none" rotWithShape="1">
              <a:gsLst>
                <a:gs pos="0">
                  <a:srgbClr val="1E73BC"/>
                </a:gs>
                <a:gs pos="100000">
                  <a:srgbClr val="373053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endParaRPr lang="de-DE" sz="2400" dirty="0" err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" name="Gruppieren 19">
              <a:extLst>
                <a:ext uri="{FF2B5EF4-FFF2-40B4-BE49-F238E27FC236}">
                  <a16:creationId xmlns:a16="http://schemas.microsoft.com/office/drawing/2014/main" id="{6A98064A-DD6B-CE45-8B4D-093A2C068F02}"/>
                </a:ext>
              </a:extLst>
            </p:cNvPr>
            <p:cNvGrpSpPr/>
            <p:nvPr/>
          </p:nvGrpSpPr>
          <p:grpSpPr>
            <a:xfrm>
              <a:off x="10493084" y="312051"/>
              <a:ext cx="1698916" cy="1579343"/>
              <a:chOff x="8700120" y="4080056"/>
              <a:chExt cx="1434126" cy="1318039"/>
            </a:xfrm>
          </p:grpSpPr>
          <p:grpSp>
            <p:nvGrpSpPr>
              <p:cNvPr id="6" name="Gruppieren 9">
                <a:extLst>
                  <a:ext uri="{FF2B5EF4-FFF2-40B4-BE49-F238E27FC236}">
                    <a16:creationId xmlns:a16="http://schemas.microsoft.com/office/drawing/2014/main" id="{9C107B52-9ABD-7F4E-AABA-170FA9241AEE}"/>
                  </a:ext>
                </a:extLst>
              </p:cNvPr>
              <p:cNvGrpSpPr/>
              <p:nvPr userDrawn="1"/>
            </p:nvGrpSpPr>
            <p:grpSpPr>
              <a:xfrm>
                <a:off x="8700120" y="4080056"/>
                <a:ext cx="1296144" cy="1318039"/>
                <a:chOff x="7008976" y="3865611"/>
                <a:chExt cx="1296144" cy="1318039"/>
              </a:xfrm>
            </p:grpSpPr>
            <p:sp>
              <p:nvSpPr>
                <p:cNvPr id="10" name="Rechteck 8">
                  <a:extLst>
                    <a:ext uri="{FF2B5EF4-FFF2-40B4-BE49-F238E27FC236}">
                      <a16:creationId xmlns:a16="http://schemas.microsoft.com/office/drawing/2014/main" id="{3F7D3EB7-78AC-5B40-871E-E0558EEE74B4}"/>
                    </a:ext>
                  </a:extLst>
                </p:cNvPr>
                <p:cNvSpPr/>
                <p:nvPr userDrawn="1"/>
              </p:nvSpPr>
              <p:spPr>
                <a:xfrm>
                  <a:off x="7008976" y="3865611"/>
                  <a:ext cx="1296144" cy="131803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5000"/>
                    </a:lnSpc>
                  </a:pPr>
                  <a:endParaRPr lang="de-DE" sz="2400" dirty="0" err="1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pic>
              <p:nvPicPr>
                <p:cNvPr id="11" name="Grafik 4">
                  <a:extLst>
                    <a:ext uri="{FF2B5EF4-FFF2-40B4-BE49-F238E27FC236}">
                      <a16:creationId xmlns:a16="http://schemas.microsoft.com/office/drawing/2014/main" id="{88EED1E8-6722-FF43-9C51-48111CC33D9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hq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096224" y="3937620"/>
                  <a:ext cx="1045934" cy="1044191"/>
                </a:xfrm>
                <a:prstGeom prst="rect">
                  <a:avLst/>
                </a:prstGeom>
              </p:spPr>
            </p:pic>
          </p:grpSp>
          <p:sp>
            <p:nvSpPr>
              <p:cNvPr id="7" name="Textfeld 11">
                <a:extLst>
                  <a:ext uri="{FF2B5EF4-FFF2-40B4-BE49-F238E27FC236}">
                    <a16:creationId xmlns:a16="http://schemas.microsoft.com/office/drawing/2014/main" id="{0A33C640-45F9-F744-A46B-FAA53863143C}"/>
                  </a:ext>
                </a:extLst>
              </p:cNvPr>
              <p:cNvSpPr txBox="1"/>
              <p:nvPr userDrawn="1"/>
            </p:nvSpPr>
            <p:spPr>
              <a:xfrm rot="20484441">
                <a:off x="9181466" y="5049343"/>
                <a:ext cx="952780" cy="2966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1800" b="1" dirty="0">
                    <a:solidFill>
                      <a:srgbClr val="78BA2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Phase II</a:t>
                </a:r>
              </a:p>
            </p:txBody>
          </p:sp>
          <p:sp>
            <p:nvSpPr>
              <p:cNvPr id="8" name="Textfeld 16">
                <a:extLst>
                  <a:ext uri="{FF2B5EF4-FFF2-40B4-BE49-F238E27FC236}">
                    <a16:creationId xmlns:a16="http://schemas.microsoft.com/office/drawing/2014/main" id="{F5766A27-017E-C549-A9C4-70A8F34CCAD5}"/>
                  </a:ext>
                </a:extLst>
              </p:cNvPr>
              <p:cNvSpPr txBox="1"/>
              <p:nvPr userDrawn="1"/>
            </p:nvSpPr>
            <p:spPr>
              <a:xfrm>
                <a:off x="9682111" y="4939678"/>
                <a:ext cx="155939" cy="3210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endParaRPr lang="de-DE" sz="2000" dirty="0">
                  <a:solidFill>
                    <a:srgbClr val="78BA2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E6461CC-6C3B-C44F-A7DA-48F3E3DA8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424000" y="5094041"/>
              <a:ext cx="1615208" cy="1633154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5608280-E12B-CE40-AF60-E1F0C8E0ED5D}"/>
                </a:ext>
              </a:extLst>
            </p:cNvPr>
            <p:cNvSpPr txBox="1"/>
            <p:nvPr/>
          </p:nvSpPr>
          <p:spPr>
            <a:xfrm>
              <a:off x="10195136" y="2906836"/>
              <a:ext cx="2072940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x-none" sz="2800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WG:</a:t>
              </a:r>
            </a:p>
            <a:p>
              <a:pPr algn="ctr"/>
              <a:r>
                <a:rPr lang="x-none" sz="2800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HEGIFTOM</a:t>
              </a:r>
            </a:p>
          </p:txBody>
        </p:sp>
      </p:grp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744D1704-38A9-4848-8179-47EB8BF56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66377"/>
            <a:ext cx="2743200" cy="365125"/>
          </a:xfrm>
        </p:spPr>
        <p:txBody>
          <a:bodyPr/>
          <a:lstStyle/>
          <a:p>
            <a:fld id="{291BF145-AF19-F749-8A63-A2EC1618D0EB}" type="slidenum">
              <a:rPr lang="x-none" sz="2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x-none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9CC0FBB-09B1-2A40-9646-DB4717417558}"/>
              </a:ext>
            </a:extLst>
          </p:cNvPr>
          <p:cNvSpPr/>
          <p:nvPr/>
        </p:nvSpPr>
        <p:spPr>
          <a:xfrm>
            <a:off x="-72022" y="159055"/>
            <a:ext cx="1059368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TOAR-II Focus Working Group</a:t>
            </a:r>
            <a:r>
              <a:rPr lang="en-GB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HEGIFTOM</a:t>
            </a:r>
            <a:r>
              <a:rPr lang="en-GB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(2021-2023/2024) </a:t>
            </a:r>
            <a:endParaRPr lang="en-GB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8"/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armonization and </a:t>
            </a:r>
          </a:p>
          <a:p>
            <a:pPr lvl="8"/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valuation of </a:t>
            </a:r>
          </a:p>
          <a:p>
            <a:pPr lvl="8"/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round-based </a:t>
            </a:r>
          </a:p>
          <a:p>
            <a:pPr lvl="8"/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nstruments for </a:t>
            </a:r>
          </a:p>
          <a:p>
            <a:pPr lvl="8"/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ree </a:t>
            </a:r>
          </a:p>
          <a:p>
            <a:pPr lvl="8"/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ropospheric </a:t>
            </a: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zone </a:t>
            </a:r>
          </a:p>
          <a:p>
            <a:pPr lvl="8"/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easurements</a:t>
            </a:r>
            <a:endParaRPr lang="en-GB" sz="2000" b="1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8A42045-508E-B648-9731-92E9CC9DBB51}"/>
              </a:ext>
            </a:extLst>
          </p:cNvPr>
          <p:cNvSpPr/>
          <p:nvPr/>
        </p:nvSpPr>
        <p:spPr>
          <a:xfrm>
            <a:off x="7098360" y="2427050"/>
            <a:ext cx="5009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x-none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https://igacproject.org/hegiftom-focus-working-group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E8D8C16-7F39-4642-8B7A-13E2BD88852F}"/>
              </a:ext>
            </a:extLst>
          </p:cNvPr>
          <p:cNvSpPr/>
          <p:nvPr/>
        </p:nvSpPr>
        <p:spPr>
          <a:xfrm>
            <a:off x="348793" y="5877026"/>
            <a:ext cx="9254067" cy="707886"/>
          </a:xfrm>
          <a:prstGeom prst="rect">
            <a:avLst/>
          </a:prstGeom>
          <a:solidFill>
            <a:srgbClr val="F8DCFF"/>
          </a:solidFill>
        </p:spPr>
        <p:txBody>
          <a:bodyPr wrap="square">
            <a:spAutoFit/>
          </a:bodyPr>
          <a:lstStyle/>
          <a:p>
            <a:pPr algn="ctr"/>
            <a:r>
              <a:rPr lang="x-none" sz="2000" i="1" dirty="0">
                <a:solidFill>
                  <a:srgbClr val="C00000"/>
                </a:solidFill>
              </a:rPr>
              <a:t>Relevant documents relevant for this meeting available at:</a:t>
            </a:r>
          </a:p>
          <a:p>
            <a:pPr algn="ctr"/>
            <a:r>
              <a:rPr lang="x-none" sz="2000" i="1" dirty="0">
                <a:solidFill>
                  <a:srgbClr val="C00000"/>
                </a:solidFill>
              </a:rPr>
              <a:t>https://drive.google.com/drive/folders/1UfDkBevHgssWDt8-M2vg47HrBNE9tNN0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7737FE5-0908-8A4E-93AA-EC44ED08D6AC}"/>
              </a:ext>
            </a:extLst>
          </p:cNvPr>
          <p:cNvSpPr/>
          <p:nvPr/>
        </p:nvSpPr>
        <p:spPr>
          <a:xfrm>
            <a:off x="508000" y="3390709"/>
            <a:ext cx="9401580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rgbClr val="002060"/>
                </a:solidFill>
                <a:latin typeface="arial" panose="020B0604020202020204" pitchFamily="34" charset="0"/>
              </a:rPr>
              <a:t>HEGIFTOM-Core Group:</a:t>
            </a:r>
          </a:p>
          <a:p>
            <a:pPr algn="ctr">
              <a:spcBef>
                <a:spcPts val="600"/>
              </a:spcBef>
            </a:pP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</a:rPr>
              <a:t>Roeland Van </a:t>
            </a:r>
            <a:r>
              <a:rPr lang="en-GB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Malderen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</a:rPr>
              <a:t> (Co-Chair: 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  <a:hlinkClick r:id="rId5"/>
              </a:rPr>
              <a:t>roeland@meteo.be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</a:rPr>
              <a:t> &amp; Sondes),</a:t>
            </a:r>
          </a:p>
          <a:p>
            <a:pPr algn="ctr">
              <a:spcBef>
                <a:spcPts val="600"/>
              </a:spcBef>
            </a:pP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</a:rPr>
              <a:t>Herman Smit ( Co-Chair: 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h.smit@fz-juelich.de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</a:rPr>
              <a:t> &amp; Sondes), </a:t>
            </a:r>
          </a:p>
          <a:p>
            <a:pPr algn="ctr">
              <a:spcBef>
                <a:spcPts val="600"/>
              </a:spcBef>
            </a:pP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</a:rPr>
              <a:t>Romain Blot (IAGOS), Corinne </a:t>
            </a:r>
            <a:r>
              <a:rPr lang="en-GB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Vigouroux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</a:rPr>
              <a:t> &amp; James Hannigan (FTIR),</a:t>
            </a:r>
          </a:p>
          <a:p>
            <a:pPr algn="ctr">
              <a:spcBef>
                <a:spcPts val="600"/>
              </a:spcBef>
            </a:pP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</a:rPr>
              <a:t>Thierry Leblanc (LIDAR), Irina </a:t>
            </a:r>
            <a:r>
              <a:rPr lang="en-GB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Petropavlovskikh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</a:rPr>
              <a:t> (Brewer/Dobson </a:t>
            </a:r>
            <a:r>
              <a:rPr lang="en-GB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Umkehr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</a:rPr>
              <a:t>)</a:t>
            </a:r>
          </a:p>
          <a:p>
            <a:pPr algn="ctr">
              <a:spcBef>
                <a:spcPts val="600"/>
              </a:spcBef>
            </a:pPr>
            <a:r>
              <a:rPr lang="en-GB" sz="1600" dirty="0">
                <a:solidFill>
                  <a:srgbClr val="002060"/>
                </a:solidFill>
                <a:latin typeface="inherit"/>
              </a:rPr>
              <a:t>Michel Van </a:t>
            </a:r>
            <a:r>
              <a:rPr lang="en-GB" sz="1600" dirty="0" err="1">
                <a:solidFill>
                  <a:srgbClr val="002060"/>
                </a:solidFill>
                <a:latin typeface="inherit"/>
              </a:rPr>
              <a:t>Roozendael</a:t>
            </a:r>
            <a:r>
              <a:rPr lang="en-GB" sz="1600" dirty="0">
                <a:solidFill>
                  <a:srgbClr val="002060"/>
                </a:solidFill>
                <a:latin typeface="inherit"/>
              </a:rPr>
              <a:t> &amp; François Hendrick (MAX-DOAS), 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</a:rPr>
              <a:t>Alexander Cede </a:t>
            </a:r>
            <a:r>
              <a:rPr lang="en-GB" sz="1600" dirty="0">
                <a:solidFill>
                  <a:srgbClr val="7030A0"/>
                </a:solidFill>
                <a:latin typeface="arial" panose="020B0604020202020204" pitchFamily="34" charset="0"/>
              </a:rPr>
              <a:t>&amp; 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</a:rPr>
              <a:t>Thomas </a:t>
            </a:r>
            <a:r>
              <a:rPr lang="en-GB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Hanisco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</a:rPr>
              <a:t> (Pandora),  Owen Cooper, TOAR-II SSC-Liaison Member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C06E1C13-8AE0-9946-9FF5-83B21B283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19874" y="6573679"/>
            <a:ext cx="5564260" cy="365125"/>
          </a:xfrm>
        </p:spPr>
        <p:txBody>
          <a:bodyPr/>
          <a:lstStyle/>
          <a:p>
            <a:r>
              <a:rPr lang="en-GB" dirty="0"/>
              <a:t>HEGIFTOM: Introduction-HS &amp; RVM-</a:t>
            </a:r>
            <a:r>
              <a:rPr lang="en-GB" dirty="0" err="1"/>
              <a:t>Kick-OFF</a:t>
            </a:r>
            <a:r>
              <a:rPr lang="en-GB" dirty="0"/>
              <a:t> Meeting (22 March 2021)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500415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FDB93CDE-0F0D-3942-A384-330DA0E72E15}"/>
              </a:ext>
            </a:extLst>
          </p:cNvPr>
          <p:cNvGrpSpPr/>
          <p:nvPr/>
        </p:nvGrpSpPr>
        <p:grpSpPr>
          <a:xfrm>
            <a:off x="10195136" y="9990"/>
            <a:ext cx="2072940" cy="6848010"/>
            <a:chOff x="10195136" y="9990"/>
            <a:chExt cx="2072940" cy="6848010"/>
          </a:xfrm>
        </p:grpSpPr>
        <p:sp>
          <p:nvSpPr>
            <p:cNvPr id="3" name="Rechteck 7">
              <a:extLst>
                <a:ext uri="{FF2B5EF4-FFF2-40B4-BE49-F238E27FC236}">
                  <a16:creationId xmlns:a16="http://schemas.microsoft.com/office/drawing/2014/main" id="{4DFB090F-D62A-2E4C-AAAC-BA77D1EBBC57}"/>
                </a:ext>
              </a:extLst>
            </p:cNvPr>
            <p:cNvSpPr/>
            <p:nvPr/>
          </p:nvSpPr>
          <p:spPr>
            <a:xfrm>
              <a:off x="10269908" y="9990"/>
              <a:ext cx="1923393" cy="6848010"/>
            </a:xfrm>
            <a:prstGeom prst="rect">
              <a:avLst/>
            </a:prstGeom>
            <a:gradFill flip="none" rotWithShape="1">
              <a:gsLst>
                <a:gs pos="0">
                  <a:srgbClr val="1E73BC"/>
                </a:gs>
                <a:gs pos="100000">
                  <a:srgbClr val="373053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endParaRPr lang="de-DE" sz="2400" dirty="0" err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" name="Gruppieren 19">
              <a:extLst>
                <a:ext uri="{FF2B5EF4-FFF2-40B4-BE49-F238E27FC236}">
                  <a16:creationId xmlns:a16="http://schemas.microsoft.com/office/drawing/2014/main" id="{6A98064A-DD6B-CE45-8B4D-093A2C068F02}"/>
                </a:ext>
              </a:extLst>
            </p:cNvPr>
            <p:cNvGrpSpPr/>
            <p:nvPr/>
          </p:nvGrpSpPr>
          <p:grpSpPr>
            <a:xfrm>
              <a:off x="10493084" y="312051"/>
              <a:ext cx="1698916" cy="1579343"/>
              <a:chOff x="8700120" y="4080056"/>
              <a:chExt cx="1434126" cy="1318039"/>
            </a:xfrm>
          </p:grpSpPr>
          <p:grpSp>
            <p:nvGrpSpPr>
              <p:cNvPr id="6" name="Gruppieren 9">
                <a:extLst>
                  <a:ext uri="{FF2B5EF4-FFF2-40B4-BE49-F238E27FC236}">
                    <a16:creationId xmlns:a16="http://schemas.microsoft.com/office/drawing/2014/main" id="{9C107B52-9ABD-7F4E-AABA-170FA9241AEE}"/>
                  </a:ext>
                </a:extLst>
              </p:cNvPr>
              <p:cNvGrpSpPr/>
              <p:nvPr userDrawn="1"/>
            </p:nvGrpSpPr>
            <p:grpSpPr>
              <a:xfrm>
                <a:off x="8700120" y="4080056"/>
                <a:ext cx="1296144" cy="1318039"/>
                <a:chOff x="7008976" y="3865611"/>
                <a:chExt cx="1296144" cy="1318039"/>
              </a:xfrm>
            </p:grpSpPr>
            <p:sp>
              <p:nvSpPr>
                <p:cNvPr id="10" name="Rechteck 8">
                  <a:extLst>
                    <a:ext uri="{FF2B5EF4-FFF2-40B4-BE49-F238E27FC236}">
                      <a16:creationId xmlns:a16="http://schemas.microsoft.com/office/drawing/2014/main" id="{3F7D3EB7-78AC-5B40-871E-E0558EEE74B4}"/>
                    </a:ext>
                  </a:extLst>
                </p:cNvPr>
                <p:cNvSpPr/>
                <p:nvPr userDrawn="1"/>
              </p:nvSpPr>
              <p:spPr>
                <a:xfrm>
                  <a:off x="7008976" y="3865611"/>
                  <a:ext cx="1296144" cy="131803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5000"/>
                    </a:lnSpc>
                  </a:pPr>
                  <a:endParaRPr lang="de-DE" sz="2400" dirty="0" err="1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pic>
              <p:nvPicPr>
                <p:cNvPr id="11" name="Grafik 4">
                  <a:extLst>
                    <a:ext uri="{FF2B5EF4-FFF2-40B4-BE49-F238E27FC236}">
                      <a16:creationId xmlns:a16="http://schemas.microsoft.com/office/drawing/2014/main" id="{88EED1E8-6722-FF43-9C51-48111CC33D9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hq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096224" y="3937620"/>
                  <a:ext cx="1045934" cy="1044191"/>
                </a:xfrm>
                <a:prstGeom prst="rect">
                  <a:avLst/>
                </a:prstGeom>
              </p:spPr>
            </p:pic>
          </p:grpSp>
          <p:sp>
            <p:nvSpPr>
              <p:cNvPr id="7" name="Textfeld 11">
                <a:extLst>
                  <a:ext uri="{FF2B5EF4-FFF2-40B4-BE49-F238E27FC236}">
                    <a16:creationId xmlns:a16="http://schemas.microsoft.com/office/drawing/2014/main" id="{0A33C640-45F9-F744-A46B-FAA53863143C}"/>
                  </a:ext>
                </a:extLst>
              </p:cNvPr>
              <p:cNvSpPr txBox="1"/>
              <p:nvPr userDrawn="1"/>
            </p:nvSpPr>
            <p:spPr>
              <a:xfrm rot="20484441">
                <a:off x="9181466" y="5049343"/>
                <a:ext cx="952780" cy="2966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1800" b="1" dirty="0">
                    <a:solidFill>
                      <a:srgbClr val="78BA2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Phase</a:t>
                </a:r>
              </a:p>
            </p:txBody>
          </p:sp>
          <p:sp>
            <p:nvSpPr>
              <p:cNvPr id="8" name="Textfeld 16">
                <a:extLst>
                  <a:ext uri="{FF2B5EF4-FFF2-40B4-BE49-F238E27FC236}">
                    <a16:creationId xmlns:a16="http://schemas.microsoft.com/office/drawing/2014/main" id="{F5766A27-017E-C549-A9C4-70A8F34CCAD5}"/>
                  </a:ext>
                </a:extLst>
              </p:cNvPr>
              <p:cNvSpPr txBox="1"/>
              <p:nvPr userDrawn="1"/>
            </p:nvSpPr>
            <p:spPr>
              <a:xfrm>
                <a:off x="9682111" y="4939678"/>
                <a:ext cx="215423" cy="3210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2000" dirty="0">
                    <a:solidFill>
                      <a:srgbClr val="78BA2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</a:p>
            </p:txBody>
          </p:sp>
          <p:sp>
            <p:nvSpPr>
              <p:cNvPr id="9" name="Textfeld 17">
                <a:extLst>
                  <a:ext uri="{FF2B5EF4-FFF2-40B4-BE49-F238E27FC236}">
                    <a16:creationId xmlns:a16="http://schemas.microsoft.com/office/drawing/2014/main" id="{2342E71F-0908-934D-880E-9367084EAB1B}"/>
                  </a:ext>
                </a:extLst>
              </p:cNvPr>
              <p:cNvSpPr txBox="1"/>
              <p:nvPr userDrawn="1"/>
            </p:nvSpPr>
            <p:spPr>
              <a:xfrm>
                <a:off x="9744652" y="4907357"/>
                <a:ext cx="215423" cy="3210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2000" dirty="0">
                    <a:solidFill>
                      <a:srgbClr val="78BA2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</a:p>
            </p:txBody>
          </p:sp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E6461CC-6C3B-C44F-A7DA-48F3E3DA8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24000" y="5094041"/>
              <a:ext cx="1615208" cy="1633154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5608280-E12B-CE40-AF60-E1F0C8E0ED5D}"/>
                </a:ext>
              </a:extLst>
            </p:cNvPr>
            <p:cNvSpPr txBox="1"/>
            <p:nvPr/>
          </p:nvSpPr>
          <p:spPr>
            <a:xfrm>
              <a:off x="10195136" y="2906836"/>
              <a:ext cx="2072940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x-none" sz="2800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WG:</a:t>
              </a:r>
            </a:p>
            <a:p>
              <a:pPr algn="ctr"/>
              <a:r>
                <a:rPr lang="x-none" sz="2800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HEGIFTOM</a:t>
              </a:r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790BB1-DBD1-4543-B1A9-0C9E09B001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680" y="6526086"/>
            <a:ext cx="2743200" cy="365125"/>
          </a:xfrm>
        </p:spPr>
        <p:txBody>
          <a:bodyPr/>
          <a:lstStyle/>
          <a:p>
            <a:fld id="{8D3E40A6-AD76-404D-B1F0-2AB88AF9A0AA}" type="datetime1"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22.03.21</a:t>
            </a:fld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EC31F1A6-0780-CF46-AB62-B16E41FE2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59664"/>
            <a:ext cx="2743200" cy="365125"/>
          </a:xfrm>
        </p:spPr>
        <p:txBody>
          <a:bodyPr/>
          <a:lstStyle/>
          <a:p>
            <a:fld id="{291BF145-AF19-F749-8A63-A2EC1618D0EB}" type="slidenum">
              <a:rPr lang="x-none" sz="1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fld>
            <a:endParaRPr lang="x-none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id="{E20D930B-1330-1D4D-B3FC-F15438D468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72" y="1023938"/>
            <a:ext cx="4652496" cy="5569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feld 10">
            <a:extLst>
              <a:ext uri="{FF2B5EF4-FFF2-40B4-BE49-F238E27FC236}">
                <a16:creationId xmlns:a16="http://schemas.microsoft.com/office/drawing/2014/main" id="{4A85AB85-481B-2743-9966-C3DFEB6DCD30}"/>
              </a:ext>
            </a:extLst>
          </p:cNvPr>
          <p:cNvSpPr txBox="1"/>
          <p:nvPr/>
        </p:nvSpPr>
        <p:spPr>
          <a:xfrm>
            <a:off x="4940184" y="910400"/>
            <a:ext cx="5136623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de-DE" sz="24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Established</a:t>
            </a:r>
            <a:r>
              <a:rPr lang="de-DE" sz="2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Techniques</a:t>
            </a:r>
            <a:r>
              <a:rPr lang="de-DE" sz="2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571500" indent="-5715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Ozonesondes:</a:t>
            </a:r>
            <a:r>
              <a:rPr lang="de-D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Electrochemical balloon </a:t>
            </a:r>
            <a:r>
              <a:rPr lang="de-DE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borne</a:t>
            </a:r>
            <a:r>
              <a:rPr lang="de-D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sondes</a:t>
            </a:r>
            <a:endParaRPr lang="de-DE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Lidar</a:t>
            </a:r>
            <a:r>
              <a:rPr lang="de-D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D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UV-DIAL  = Differential Absorption </a:t>
            </a:r>
            <a:r>
              <a:rPr lang="de-DE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Lidar</a:t>
            </a:r>
            <a:r>
              <a:rPr lang="de-D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UV </a:t>
            </a:r>
            <a:r>
              <a:rPr lang="de-DE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spectrum</a:t>
            </a:r>
            <a:endParaRPr lang="de-DE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FTIR:</a:t>
            </a:r>
            <a:r>
              <a:rPr lang="de-D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Fourier Transfor</a:t>
            </a:r>
            <a:r>
              <a:rPr lang="de-DE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de-D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Infra-Red</a:t>
            </a:r>
            <a:r>
              <a:rPr lang="de-D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solar </a:t>
            </a:r>
            <a:r>
              <a:rPr lang="de-DE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absorption</a:t>
            </a:r>
            <a:r>
              <a:rPr lang="de-D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spectrum</a:t>
            </a:r>
            <a:endParaRPr lang="de-DE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IAGOS (MOZAIC): </a:t>
            </a:r>
            <a:r>
              <a:rPr lang="de-D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UV-</a:t>
            </a:r>
            <a:r>
              <a:rPr lang="de-DE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</a:t>
            </a:r>
            <a:r>
              <a:rPr lang="de-D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-meter </a:t>
            </a:r>
            <a:r>
              <a:rPr lang="de-DE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aboard</a:t>
            </a:r>
            <a:r>
              <a:rPr lang="de-D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In-Service </a:t>
            </a:r>
            <a:r>
              <a:rPr lang="de-DE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Aircraft</a:t>
            </a:r>
            <a:endParaRPr lang="de-DE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Umkehr </a:t>
            </a:r>
            <a:r>
              <a:rPr lang="de-DE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Retrievals</a:t>
            </a:r>
            <a:r>
              <a:rPr lang="de-D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de-DE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de-D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Dobson &amp; Brewer total O3 </a:t>
            </a:r>
            <a:r>
              <a:rPr lang="de-DE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columns</a:t>
            </a:r>
            <a:endParaRPr lang="de-DE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de-DE" sz="24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Techniques</a:t>
            </a:r>
            <a:r>
              <a:rPr lang="de-DE" sz="20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71500" indent="-5715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MAXDOAS</a:t>
            </a:r>
            <a:r>
              <a:rPr lang="de-D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Multi Axis Differential Optical Absorption Spectroscopy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Satellites</a:t>
            </a:r>
            <a:r>
              <a:rPr lang="de-D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(e.g. TROPOMI, OMI, MLS etc.): remote </a:t>
            </a:r>
            <a:r>
              <a:rPr lang="de-DE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sensing</a:t>
            </a:r>
            <a:r>
              <a:rPr lang="de-D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de-D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space</a:t>
            </a:r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58">
            <a:extLst>
              <a:ext uri="{FF2B5EF4-FFF2-40B4-BE49-F238E27FC236}">
                <a16:creationId xmlns:a16="http://schemas.microsoft.com/office/drawing/2014/main" id="{6359C96D-42FB-6940-A278-7EDFB1C73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95" y="61590"/>
            <a:ext cx="102633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37931725" indent="-37474525" eaLnBrk="0" hangingPunct="0">
              <a:defRPr sz="8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 sz="8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 sz="8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 sz="8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/>
            <a:r>
              <a:rPr lang="en-US" altLang="en-US" sz="3200" b="1" dirty="0">
                <a:solidFill>
                  <a:srgbClr val="002060"/>
                </a:solidFill>
                <a:latin typeface="+mn-lt"/>
              </a:rPr>
              <a:t>Vertical Ozone Profiling Techniques at Z= 0-20 km</a:t>
            </a: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E3A50E87-8B68-0A40-B531-B6B9B692C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49868" y="6559615"/>
            <a:ext cx="5249532" cy="365125"/>
          </a:xfrm>
        </p:spPr>
        <p:txBody>
          <a:bodyPr/>
          <a:lstStyle/>
          <a:p>
            <a:r>
              <a:rPr lang="en-GB" dirty="0"/>
              <a:t>HEGIFTOM: Introduction-HS &amp; RVM-</a:t>
            </a:r>
            <a:r>
              <a:rPr lang="en-GB" dirty="0" err="1"/>
              <a:t>Kick-OFF</a:t>
            </a:r>
            <a:r>
              <a:rPr lang="en-GB" dirty="0"/>
              <a:t> Meeting (22 March 2021)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035257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FDB93CDE-0F0D-3942-A384-330DA0E72E15}"/>
              </a:ext>
            </a:extLst>
          </p:cNvPr>
          <p:cNvGrpSpPr/>
          <p:nvPr/>
        </p:nvGrpSpPr>
        <p:grpSpPr>
          <a:xfrm>
            <a:off x="10269908" y="9990"/>
            <a:ext cx="1923393" cy="6848010"/>
            <a:chOff x="10269908" y="9990"/>
            <a:chExt cx="1923393" cy="6848010"/>
          </a:xfrm>
        </p:grpSpPr>
        <p:sp>
          <p:nvSpPr>
            <p:cNvPr id="3" name="Rechteck 7">
              <a:extLst>
                <a:ext uri="{FF2B5EF4-FFF2-40B4-BE49-F238E27FC236}">
                  <a16:creationId xmlns:a16="http://schemas.microsoft.com/office/drawing/2014/main" id="{4DFB090F-D62A-2E4C-AAAC-BA77D1EBBC57}"/>
                </a:ext>
              </a:extLst>
            </p:cNvPr>
            <p:cNvSpPr/>
            <p:nvPr/>
          </p:nvSpPr>
          <p:spPr>
            <a:xfrm>
              <a:off x="10269908" y="9990"/>
              <a:ext cx="1923393" cy="6848010"/>
            </a:xfrm>
            <a:prstGeom prst="rect">
              <a:avLst/>
            </a:prstGeom>
            <a:gradFill flip="none" rotWithShape="1">
              <a:gsLst>
                <a:gs pos="0">
                  <a:srgbClr val="1E73BC"/>
                </a:gs>
                <a:gs pos="100000">
                  <a:srgbClr val="373053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endParaRPr lang="de-DE" sz="2400" dirty="0" err="1"/>
            </a:p>
          </p:txBody>
        </p:sp>
        <p:grpSp>
          <p:nvGrpSpPr>
            <p:cNvPr id="4" name="Gruppieren 19">
              <a:extLst>
                <a:ext uri="{FF2B5EF4-FFF2-40B4-BE49-F238E27FC236}">
                  <a16:creationId xmlns:a16="http://schemas.microsoft.com/office/drawing/2014/main" id="{6A98064A-DD6B-CE45-8B4D-093A2C068F02}"/>
                </a:ext>
              </a:extLst>
            </p:cNvPr>
            <p:cNvGrpSpPr/>
            <p:nvPr/>
          </p:nvGrpSpPr>
          <p:grpSpPr>
            <a:xfrm>
              <a:off x="10493084" y="312051"/>
              <a:ext cx="1698916" cy="1579343"/>
              <a:chOff x="8700120" y="4080056"/>
              <a:chExt cx="1434126" cy="1318039"/>
            </a:xfrm>
          </p:grpSpPr>
          <p:grpSp>
            <p:nvGrpSpPr>
              <p:cNvPr id="6" name="Gruppieren 9">
                <a:extLst>
                  <a:ext uri="{FF2B5EF4-FFF2-40B4-BE49-F238E27FC236}">
                    <a16:creationId xmlns:a16="http://schemas.microsoft.com/office/drawing/2014/main" id="{9C107B52-9ABD-7F4E-AABA-170FA9241AEE}"/>
                  </a:ext>
                </a:extLst>
              </p:cNvPr>
              <p:cNvGrpSpPr/>
              <p:nvPr userDrawn="1"/>
            </p:nvGrpSpPr>
            <p:grpSpPr>
              <a:xfrm>
                <a:off x="8700120" y="4080056"/>
                <a:ext cx="1296144" cy="1318039"/>
                <a:chOff x="7008976" y="3865611"/>
                <a:chExt cx="1296144" cy="1318039"/>
              </a:xfrm>
            </p:grpSpPr>
            <p:sp>
              <p:nvSpPr>
                <p:cNvPr id="10" name="Rechteck 8">
                  <a:extLst>
                    <a:ext uri="{FF2B5EF4-FFF2-40B4-BE49-F238E27FC236}">
                      <a16:creationId xmlns:a16="http://schemas.microsoft.com/office/drawing/2014/main" id="{3F7D3EB7-78AC-5B40-871E-E0558EEE74B4}"/>
                    </a:ext>
                  </a:extLst>
                </p:cNvPr>
                <p:cNvSpPr/>
                <p:nvPr userDrawn="1"/>
              </p:nvSpPr>
              <p:spPr>
                <a:xfrm>
                  <a:off x="7008976" y="3865611"/>
                  <a:ext cx="1296144" cy="131803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5000"/>
                    </a:lnSpc>
                  </a:pPr>
                  <a:endParaRPr lang="de-DE" sz="2400" dirty="0" err="1"/>
                </a:p>
              </p:txBody>
            </p:sp>
            <p:pic>
              <p:nvPicPr>
                <p:cNvPr id="11" name="Grafik 4">
                  <a:extLst>
                    <a:ext uri="{FF2B5EF4-FFF2-40B4-BE49-F238E27FC236}">
                      <a16:creationId xmlns:a16="http://schemas.microsoft.com/office/drawing/2014/main" id="{88EED1E8-6722-FF43-9C51-48111CC33D9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hq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096224" y="3937620"/>
                  <a:ext cx="1045934" cy="1044191"/>
                </a:xfrm>
                <a:prstGeom prst="rect">
                  <a:avLst/>
                </a:prstGeom>
              </p:spPr>
            </p:pic>
          </p:grpSp>
          <p:sp>
            <p:nvSpPr>
              <p:cNvPr id="7" name="Textfeld 11">
                <a:extLst>
                  <a:ext uri="{FF2B5EF4-FFF2-40B4-BE49-F238E27FC236}">
                    <a16:creationId xmlns:a16="http://schemas.microsoft.com/office/drawing/2014/main" id="{0A33C640-45F9-F744-A46B-FAA53863143C}"/>
                  </a:ext>
                </a:extLst>
              </p:cNvPr>
              <p:cNvSpPr txBox="1"/>
              <p:nvPr userDrawn="1"/>
            </p:nvSpPr>
            <p:spPr>
              <a:xfrm rot="20484441">
                <a:off x="9181466" y="5018205"/>
                <a:ext cx="952780" cy="3589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1800" b="1" dirty="0">
                    <a:solidFill>
                      <a:srgbClr val="78BA20"/>
                    </a:solidFill>
                    <a:latin typeface="Brush Script MT" panose="03060802040406070304" pitchFamily="66" charset="0"/>
                  </a:rPr>
                  <a:t>Phase</a:t>
                </a:r>
              </a:p>
            </p:txBody>
          </p:sp>
          <p:sp>
            <p:nvSpPr>
              <p:cNvPr id="8" name="Textfeld 16">
                <a:extLst>
                  <a:ext uri="{FF2B5EF4-FFF2-40B4-BE49-F238E27FC236}">
                    <a16:creationId xmlns:a16="http://schemas.microsoft.com/office/drawing/2014/main" id="{F5766A27-017E-C549-A9C4-70A8F34CCAD5}"/>
                  </a:ext>
                </a:extLst>
              </p:cNvPr>
              <p:cNvSpPr txBox="1"/>
              <p:nvPr userDrawn="1"/>
            </p:nvSpPr>
            <p:spPr>
              <a:xfrm>
                <a:off x="9682111" y="4939678"/>
                <a:ext cx="253596" cy="384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2000" dirty="0">
                    <a:solidFill>
                      <a:srgbClr val="78BA20"/>
                    </a:solidFill>
                    <a:latin typeface="Franklin Gothic Medium" panose="020B0603020102020204" pitchFamily="34" charset="0"/>
                  </a:rPr>
                  <a:t>I</a:t>
                </a:r>
              </a:p>
            </p:txBody>
          </p:sp>
          <p:sp>
            <p:nvSpPr>
              <p:cNvPr id="9" name="Textfeld 17">
                <a:extLst>
                  <a:ext uri="{FF2B5EF4-FFF2-40B4-BE49-F238E27FC236}">
                    <a16:creationId xmlns:a16="http://schemas.microsoft.com/office/drawing/2014/main" id="{2342E71F-0908-934D-880E-9367084EAB1B}"/>
                  </a:ext>
                </a:extLst>
              </p:cNvPr>
              <p:cNvSpPr txBox="1"/>
              <p:nvPr userDrawn="1"/>
            </p:nvSpPr>
            <p:spPr>
              <a:xfrm>
                <a:off x="9744652" y="4907357"/>
                <a:ext cx="253596" cy="384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2000" dirty="0">
                    <a:solidFill>
                      <a:srgbClr val="78BA20"/>
                    </a:solidFill>
                    <a:latin typeface="Franklin Gothic Medium" panose="020B0603020102020204" pitchFamily="34" charset="0"/>
                  </a:rPr>
                  <a:t>I</a:t>
                </a:r>
              </a:p>
            </p:txBody>
          </p:sp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E6461CC-6C3B-C44F-A7DA-48F3E3DA8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24000" y="5094041"/>
              <a:ext cx="1615208" cy="1633154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5608280-E12B-CE40-AF60-E1F0C8E0ED5D}"/>
                </a:ext>
              </a:extLst>
            </p:cNvPr>
            <p:cNvSpPr txBox="1"/>
            <p:nvPr/>
          </p:nvSpPr>
          <p:spPr>
            <a:xfrm>
              <a:off x="10333988" y="2906836"/>
              <a:ext cx="1795235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x-none" sz="2800" b="1" dirty="0">
                  <a:solidFill>
                    <a:srgbClr val="FFFF00"/>
                  </a:solidFill>
                </a:rPr>
                <a:t>WG:</a:t>
              </a:r>
            </a:p>
            <a:p>
              <a:pPr algn="ctr"/>
              <a:r>
                <a:rPr lang="x-none" sz="2800" b="1" dirty="0">
                  <a:solidFill>
                    <a:srgbClr val="FFFF00"/>
                  </a:solidFill>
                </a:rPr>
                <a:t>HEGIFTOM</a:t>
              </a:r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968A58-B383-9841-B388-EE43139530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66014"/>
            <a:ext cx="2743200" cy="365125"/>
          </a:xfrm>
        </p:spPr>
        <p:txBody>
          <a:bodyPr/>
          <a:lstStyle/>
          <a:p>
            <a:fld id="{7D6CC34B-23D4-674B-B60A-D785850FAC6B}" type="datetime1">
              <a:rPr lang="de-DE" smtClean="0"/>
              <a:t>22.03.21</a:t>
            </a:fld>
            <a:endParaRPr lang="x-none"/>
          </a:p>
        </p:txBody>
      </p:sp>
      <p:sp>
        <p:nvSpPr>
          <p:cNvPr id="16" name="Slide Number Placeholder 14">
            <a:extLst>
              <a:ext uri="{FF2B5EF4-FFF2-40B4-BE49-F238E27FC236}">
                <a16:creationId xmlns:a16="http://schemas.microsoft.com/office/drawing/2014/main" id="{22899C12-FD28-C942-ACA8-11AB1B3D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59664"/>
            <a:ext cx="2743200" cy="365125"/>
          </a:xfrm>
        </p:spPr>
        <p:txBody>
          <a:bodyPr/>
          <a:lstStyle/>
          <a:p>
            <a:fld id="{291BF145-AF19-F749-8A63-A2EC1618D0EB}" type="slidenum">
              <a:rPr lang="x-none" sz="1800" smtClean="0">
                <a:solidFill>
                  <a:schemeClr val="bg1"/>
                </a:solidFill>
              </a:rPr>
              <a:t>2</a:t>
            </a:fld>
            <a:endParaRPr lang="x-none" sz="1800">
              <a:solidFill>
                <a:schemeClr val="bg1"/>
              </a:solidFill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756834FB-2BF4-F240-8A8A-A9EBAEE34DEB}"/>
              </a:ext>
            </a:extLst>
          </p:cNvPr>
          <p:cNvSpPr txBox="1">
            <a:spLocks/>
          </p:cNvSpPr>
          <p:nvPr/>
        </p:nvSpPr>
        <p:spPr>
          <a:xfrm>
            <a:off x="474897" y="970747"/>
            <a:ext cx="9049339" cy="53523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>
                <a:solidFill>
                  <a:srgbClr val="002060"/>
                </a:solidFill>
              </a:rPr>
              <a:t>Key Objective:</a:t>
            </a:r>
          </a:p>
          <a:p>
            <a:r>
              <a:rPr lang="en-GB" sz="2800" dirty="0">
                <a:solidFill>
                  <a:srgbClr val="002060"/>
                </a:solidFill>
              </a:rPr>
              <a:t>Evaluation and harmonization of the different free tropospheric ozone datasets of the established measuring platforms. </a:t>
            </a:r>
          </a:p>
          <a:p>
            <a:pPr>
              <a:spcBef>
                <a:spcPts val="1600"/>
              </a:spcBef>
            </a:pPr>
            <a:r>
              <a:rPr lang="en-GB" sz="2800" b="1" dirty="0">
                <a:solidFill>
                  <a:srgbClr val="002060"/>
                </a:solidFill>
              </a:rPr>
              <a:t>Major Deliverable:</a:t>
            </a:r>
          </a:p>
          <a:p>
            <a:r>
              <a:rPr lang="en-GB" sz="2800" b="1" i="1" u="sng" dirty="0">
                <a:solidFill>
                  <a:srgbClr val="002060"/>
                </a:solidFill>
              </a:rPr>
              <a:t>Quality assessed </a:t>
            </a:r>
            <a:r>
              <a:rPr lang="en-GB" sz="2800" dirty="0">
                <a:solidFill>
                  <a:srgbClr val="002060"/>
                </a:solidFill>
              </a:rPr>
              <a:t>ozone data sets, whereby  each measurement gets also an </a:t>
            </a:r>
            <a:r>
              <a:rPr lang="en-GB" sz="2800" b="1" i="1" u="sng" dirty="0">
                <a:solidFill>
                  <a:srgbClr val="002060"/>
                </a:solidFill>
              </a:rPr>
              <a:t>uncertainty</a:t>
            </a:r>
            <a:r>
              <a:rPr lang="en-GB" sz="2800" dirty="0">
                <a:solidFill>
                  <a:srgbClr val="002060"/>
                </a:solidFill>
              </a:rPr>
              <a:t> and a </a:t>
            </a:r>
            <a:r>
              <a:rPr lang="en-GB" sz="2800" b="1" i="1" u="sng" dirty="0">
                <a:solidFill>
                  <a:srgbClr val="002060"/>
                </a:solidFill>
              </a:rPr>
              <a:t>quality flag</a:t>
            </a:r>
            <a:r>
              <a:rPr lang="en-GB" sz="2800" dirty="0">
                <a:solidFill>
                  <a:srgbClr val="002060"/>
                </a:solidFill>
              </a:rPr>
              <a:t>. Thereby , </a:t>
            </a:r>
            <a:r>
              <a:rPr lang="en-GB" sz="2800" b="1" i="1" u="sng" dirty="0">
                <a:solidFill>
                  <a:srgbClr val="002060"/>
                </a:solidFill>
              </a:rPr>
              <a:t>representativeness</a:t>
            </a:r>
            <a:r>
              <a:rPr lang="en-GB" sz="2800" dirty="0">
                <a:solidFill>
                  <a:srgbClr val="002060"/>
                </a:solidFill>
              </a:rPr>
              <a:t> and </a:t>
            </a:r>
            <a:r>
              <a:rPr lang="en-GB" sz="2800" b="1" i="1" u="sng" dirty="0">
                <a:solidFill>
                  <a:srgbClr val="002060"/>
                </a:solidFill>
              </a:rPr>
              <a:t>instrumental drifts </a:t>
            </a:r>
            <a:r>
              <a:rPr lang="en-GB" sz="2800" dirty="0">
                <a:solidFill>
                  <a:srgbClr val="002060"/>
                </a:solidFill>
              </a:rPr>
              <a:t>will be characterized and evaluated.</a:t>
            </a:r>
          </a:p>
          <a:p>
            <a:pPr>
              <a:spcBef>
                <a:spcPts val="1600"/>
              </a:spcBef>
            </a:pPr>
            <a:r>
              <a:rPr lang="en-GB" sz="2800" b="1" dirty="0">
                <a:solidFill>
                  <a:srgbClr val="002060"/>
                </a:solidFill>
              </a:rPr>
              <a:t>Included:</a:t>
            </a:r>
          </a:p>
          <a:p>
            <a:r>
              <a:rPr lang="en-GB" sz="2800" dirty="0">
                <a:solidFill>
                  <a:srgbClr val="002060"/>
                </a:solidFill>
              </a:rPr>
              <a:t>Testing ozone retrievals from new remote sensing techniques (MAX-DOAS, Pandora, etc) against the established techniques.</a:t>
            </a:r>
            <a:endParaRPr lang="x-none" sz="2800" dirty="0">
              <a:solidFill>
                <a:srgbClr val="00206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4E6560E-B4B6-C443-9424-5549090EFB79}"/>
              </a:ext>
            </a:extLst>
          </p:cNvPr>
          <p:cNvSpPr/>
          <p:nvPr/>
        </p:nvSpPr>
        <p:spPr>
          <a:xfrm>
            <a:off x="2543396" y="261609"/>
            <a:ext cx="62351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002060"/>
                </a:solidFill>
                <a:latin typeface="Cambria" panose="02040503050406030204" pitchFamily="18" charset="0"/>
              </a:rPr>
              <a:t>TOAR-II Workgroup</a:t>
            </a:r>
            <a:r>
              <a:rPr lang="en-GB" sz="3200" dirty="0">
                <a:solidFill>
                  <a:srgbClr val="002060"/>
                </a:solidFill>
                <a:latin typeface="Cambria" panose="02040503050406030204" pitchFamily="18" charset="0"/>
              </a:rPr>
              <a:t>: </a:t>
            </a:r>
            <a:r>
              <a:rPr lang="en-GB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HEGIFTOM</a:t>
            </a:r>
            <a:r>
              <a:rPr lang="en-GB" sz="3200" b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endParaRPr lang="x-none" sz="3200" dirty="0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51E3C2D3-DC64-6D4C-BECA-BB6B44381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48091" y="6544632"/>
            <a:ext cx="5164667" cy="365125"/>
          </a:xfrm>
        </p:spPr>
        <p:txBody>
          <a:bodyPr/>
          <a:lstStyle/>
          <a:p>
            <a:r>
              <a:rPr lang="en-GB" dirty="0"/>
              <a:t>HEGIFTOM: Introduction-HS &amp; RVM-</a:t>
            </a:r>
            <a:r>
              <a:rPr lang="en-GB" dirty="0" err="1"/>
              <a:t>Kick-OFF</a:t>
            </a:r>
            <a:r>
              <a:rPr lang="en-GB" dirty="0"/>
              <a:t> Meeting (22 March 2021)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214359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FDB93CDE-0F0D-3942-A384-330DA0E72E15}"/>
              </a:ext>
            </a:extLst>
          </p:cNvPr>
          <p:cNvGrpSpPr/>
          <p:nvPr/>
        </p:nvGrpSpPr>
        <p:grpSpPr>
          <a:xfrm>
            <a:off x="10195136" y="9990"/>
            <a:ext cx="2072940" cy="6848010"/>
            <a:chOff x="10195136" y="9990"/>
            <a:chExt cx="2072940" cy="6848010"/>
          </a:xfrm>
        </p:grpSpPr>
        <p:sp>
          <p:nvSpPr>
            <p:cNvPr id="3" name="Rechteck 7">
              <a:extLst>
                <a:ext uri="{FF2B5EF4-FFF2-40B4-BE49-F238E27FC236}">
                  <a16:creationId xmlns:a16="http://schemas.microsoft.com/office/drawing/2014/main" id="{4DFB090F-D62A-2E4C-AAAC-BA77D1EBBC57}"/>
                </a:ext>
              </a:extLst>
            </p:cNvPr>
            <p:cNvSpPr/>
            <p:nvPr/>
          </p:nvSpPr>
          <p:spPr>
            <a:xfrm>
              <a:off x="10269908" y="9990"/>
              <a:ext cx="1923393" cy="6848010"/>
            </a:xfrm>
            <a:prstGeom prst="rect">
              <a:avLst/>
            </a:prstGeom>
            <a:gradFill flip="none" rotWithShape="1">
              <a:gsLst>
                <a:gs pos="0">
                  <a:srgbClr val="1E73BC"/>
                </a:gs>
                <a:gs pos="100000">
                  <a:srgbClr val="373053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endParaRPr lang="de-DE" sz="2400" dirty="0" err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" name="Gruppieren 19">
              <a:extLst>
                <a:ext uri="{FF2B5EF4-FFF2-40B4-BE49-F238E27FC236}">
                  <a16:creationId xmlns:a16="http://schemas.microsoft.com/office/drawing/2014/main" id="{6A98064A-DD6B-CE45-8B4D-093A2C068F02}"/>
                </a:ext>
              </a:extLst>
            </p:cNvPr>
            <p:cNvGrpSpPr/>
            <p:nvPr/>
          </p:nvGrpSpPr>
          <p:grpSpPr>
            <a:xfrm>
              <a:off x="10493088" y="312048"/>
              <a:ext cx="1676822" cy="1579342"/>
              <a:chOff x="8700120" y="4080056"/>
              <a:chExt cx="1415475" cy="1318039"/>
            </a:xfrm>
          </p:grpSpPr>
          <p:grpSp>
            <p:nvGrpSpPr>
              <p:cNvPr id="6" name="Gruppieren 9">
                <a:extLst>
                  <a:ext uri="{FF2B5EF4-FFF2-40B4-BE49-F238E27FC236}">
                    <a16:creationId xmlns:a16="http://schemas.microsoft.com/office/drawing/2014/main" id="{9C107B52-9ABD-7F4E-AABA-170FA9241AEE}"/>
                  </a:ext>
                </a:extLst>
              </p:cNvPr>
              <p:cNvGrpSpPr/>
              <p:nvPr userDrawn="1"/>
            </p:nvGrpSpPr>
            <p:grpSpPr>
              <a:xfrm>
                <a:off x="8700120" y="4080056"/>
                <a:ext cx="1296144" cy="1318039"/>
                <a:chOff x="7008976" y="3865611"/>
                <a:chExt cx="1296144" cy="1318039"/>
              </a:xfrm>
            </p:grpSpPr>
            <p:sp>
              <p:nvSpPr>
                <p:cNvPr id="10" name="Rechteck 8">
                  <a:extLst>
                    <a:ext uri="{FF2B5EF4-FFF2-40B4-BE49-F238E27FC236}">
                      <a16:creationId xmlns:a16="http://schemas.microsoft.com/office/drawing/2014/main" id="{3F7D3EB7-78AC-5B40-871E-E0558EEE74B4}"/>
                    </a:ext>
                  </a:extLst>
                </p:cNvPr>
                <p:cNvSpPr/>
                <p:nvPr userDrawn="1"/>
              </p:nvSpPr>
              <p:spPr>
                <a:xfrm>
                  <a:off x="7008976" y="3865611"/>
                  <a:ext cx="1296144" cy="131803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5000"/>
                    </a:lnSpc>
                  </a:pPr>
                  <a:endParaRPr lang="de-DE" sz="2400" dirty="0" err="1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pic>
              <p:nvPicPr>
                <p:cNvPr id="11" name="Grafik 4">
                  <a:extLst>
                    <a:ext uri="{FF2B5EF4-FFF2-40B4-BE49-F238E27FC236}">
                      <a16:creationId xmlns:a16="http://schemas.microsoft.com/office/drawing/2014/main" id="{88EED1E8-6722-FF43-9C51-48111CC33D9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hq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096224" y="3937620"/>
                  <a:ext cx="1045934" cy="1044191"/>
                </a:xfrm>
                <a:prstGeom prst="rect">
                  <a:avLst/>
                </a:prstGeom>
              </p:spPr>
            </p:pic>
          </p:grpSp>
          <p:sp>
            <p:nvSpPr>
              <p:cNvPr id="7" name="Textfeld 11">
                <a:extLst>
                  <a:ext uri="{FF2B5EF4-FFF2-40B4-BE49-F238E27FC236}">
                    <a16:creationId xmlns:a16="http://schemas.microsoft.com/office/drawing/2014/main" id="{0A33C640-45F9-F744-A46B-FAA53863143C}"/>
                  </a:ext>
                </a:extLst>
              </p:cNvPr>
              <p:cNvSpPr txBox="1"/>
              <p:nvPr userDrawn="1"/>
            </p:nvSpPr>
            <p:spPr>
              <a:xfrm rot="20389573">
                <a:off x="9162815" y="5020111"/>
                <a:ext cx="952780" cy="2966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1800" b="1" i="1" dirty="0">
                    <a:solidFill>
                      <a:srgbClr val="78BA2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Phase-II</a:t>
                </a:r>
              </a:p>
            </p:txBody>
          </p:sp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E6461CC-6C3B-C44F-A7DA-48F3E3DA8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424000" y="5094041"/>
              <a:ext cx="1615208" cy="1633154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5608280-E12B-CE40-AF60-E1F0C8E0ED5D}"/>
                </a:ext>
              </a:extLst>
            </p:cNvPr>
            <p:cNvSpPr txBox="1"/>
            <p:nvPr/>
          </p:nvSpPr>
          <p:spPr>
            <a:xfrm>
              <a:off x="10195136" y="2906836"/>
              <a:ext cx="2072940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x-none" sz="2800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FWG:</a:t>
              </a:r>
            </a:p>
            <a:p>
              <a:pPr algn="ctr"/>
              <a:r>
                <a:rPr lang="x-none" sz="2800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HEGIFTOM</a:t>
              </a:r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968A58-B383-9841-B388-EE43139530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743200" cy="365125"/>
          </a:xfrm>
        </p:spPr>
        <p:txBody>
          <a:bodyPr/>
          <a:lstStyle/>
          <a:p>
            <a:fld id="{7F5B3229-A78E-0F45-BB07-CAA63BDBD925}" type="datetime1"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22.03.21</a:t>
            </a:fld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lide Number Placeholder 14">
            <a:extLst>
              <a:ext uri="{FF2B5EF4-FFF2-40B4-BE49-F238E27FC236}">
                <a16:creationId xmlns:a16="http://schemas.microsoft.com/office/drawing/2014/main" id="{22899C12-FD28-C942-ACA8-11AB1B3D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59664"/>
            <a:ext cx="2743200" cy="365125"/>
          </a:xfrm>
        </p:spPr>
        <p:txBody>
          <a:bodyPr/>
          <a:lstStyle/>
          <a:p>
            <a:fld id="{291BF145-AF19-F749-8A63-A2EC1618D0EB}" type="slidenum">
              <a:rPr lang="x-none" sz="1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x-none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5A639D2-357E-EE47-A159-8751EDAA18B7}"/>
              </a:ext>
            </a:extLst>
          </p:cNvPr>
          <p:cNvSpPr/>
          <p:nvPr/>
        </p:nvSpPr>
        <p:spPr>
          <a:xfrm>
            <a:off x="19080" y="103335"/>
            <a:ext cx="105976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HEGIFTOM: Ground-based Free Tropospheric Ozone Measuring Platforms  </a:t>
            </a:r>
            <a:endParaRPr lang="x-none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C9F62D5E-D2F7-B04C-8060-853638FE69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189952"/>
              </p:ext>
            </p:extLst>
          </p:nvPr>
        </p:nvGraphicFramePr>
        <p:xfrm>
          <a:off x="272880" y="718478"/>
          <a:ext cx="9803977" cy="43765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2400">
                  <a:extLst>
                    <a:ext uri="{9D8B030D-6E8A-4147-A177-3AD203B41FA5}">
                      <a16:colId xmlns:a16="http://schemas.microsoft.com/office/drawing/2014/main" val="731621246"/>
                    </a:ext>
                  </a:extLst>
                </a:gridCol>
                <a:gridCol w="1440489">
                  <a:extLst>
                    <a:ext uri="{9D8B030D-6E8A-4147-A177-3AD203B41FA5}">
                      <a16:colId xmlns:a16="http://schemas.microsoft.com/office/drawing/2014/main" val="528761250"/>
                    </a:ext>
                  </a:extLst>
                </a:gridCol>
                <a:gridCol w="3008382">
                  <a:extLst>
                    <a:ext uri="{9D8B030D-6E8A-4147-A177-3AD203B41FA5}">
                      <a16:colId xmlns:a16="http://schemas.microsoft.com/office/drawing/2014/main" val="3673913562"/>
                    </a:ext>
                  </a:extLst>
                </a:gridCol>
                <a:gridCol w="2932706">
                  <a:extLst>
                    <a:ext uri="{9D8B030D-6E8A-4147-A177-3AD203B41FA5}">
                      <a16:colId xmlns:a16="http://schemas.microsoft.com/office/drawing/2014/main" val="663685210"/>
                    </a:ext>
                  </a:extLst>
                </a:gridCol>
              </a:tblGrid>
              <a:tr h="1914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Instrument/Platform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Time period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Coverage/Network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Groups in HEGIFTOM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extLst>
                  <a:ext uri="{0D108BD9-81ED-4DB2-BD59-A6C34878D82A}">
                    <a16:rowId xmlns:a16="http://schemas.microsoft.com/office/drawing/2014/main" val="2681178436"/>
                  </a:ext>
                </a:extLst>
              </a:tr>
              <a:tr h="5482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Ozonesondes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1965 - present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&gt; 50 Sites</a:t>
                      </a:r>
                      <a:r>
                        <a:rPr lang="en-US" sz="1400" dirty="0">
                          <a:effectLst/>
                        </a:rPr>
                        <a:t> worldwide (GAW/WOUDC, NDACC, SHADOZ)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RMI (Belgium), FZJ (Germany), ECCC (Canada), NOAA (USA), NIWA (NZ), NASA (USA)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extLst>
                  <a:ext uri="{0D108BD9-81ED-4DB2-BD59-A6C34878D82A}">
                    <a16:rowId xmlns:a16="http://schemas.microsoft.com/office/drawing/2014/main" val="3805437878"/>
                  </a:ext>
                </a:extLst>
              </a:tr>
              <a:tr h="5482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MOZAIC/IAGOS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1994 - present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Cruise altitude (10-12 km) &amp; Airports worldwide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(100-250 Airports)</a:t>
                      </a:r>
                      <a:endParaRPr lang="x-none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CNRS (France) &amp; KIT (Germany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extLst>
                  <a:ext uri="{0D108BD9-81ED-4DB2-BD59-A6C34878D82A}">
                    <a16:rowId xmlns:a16="http://schemas.microsoft.com/office/drawing/2014/main" val="924265398"/>
                  </a:ext>
                </a:extLst>
              </a:tr>
              <a:tr h="5482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FTIR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1995 - present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NDACC,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13-15</a:t>
                      </a:r>
                      <a:r>
                        <a:rPr lang="en-US" sz="1400" dirty="0">
                          <a:effectLst/>
                        </a:rPr>
                        <a:t> sites having more than 10 years of data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BIRA (Belgium), NCAR (USA), AEMET (Spain)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extLst>
                  <a:ext uri="{0D108BD9-81ED-4DB2-BD59-A6C34878D82A}">
                    <a16:rowId xmlns:a16="http://schemas.microsoft.com/office/drawing/2014/main" val="85312276"/>
                  </a:ext>
                </a:extLst>
              </a:tr>
              <a:tr h="5482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Lidar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NDACC, TOLNET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(9-10 Sites)</a:t>
                      </a:r>
                      <a:endParaRPr lang="x-none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400" dirty="0">
                          <a:effectLst/>
                        </a:rPr>
                        <a:t>NASA (USA), LATMOS (France), UAH (USA)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extLst>
                  <a:ext uri="{0D108BD9-81ED-4DB2-BD59-A6C34878D82A}">
                    <a16:rowId xmlns:a16="http://schemas.microsoft.com/office/drawing/2014/main" val="1219167982"/>
                  </a:ext>
                </a:extLst>
              </a:tr>
              <a:tr h="8455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</a:rPr>
                        <a:t>Umkehr</a:t>
                      </a:r>
                      <a:r>
                        <a:rPr lang="en-US" sz="1400" dirty="0">
                          <a:effectLst/>
                        </a:rPr>
                        <a:t> (Dobson &amp; Brewer)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1956 - present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WOUDC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(&gt; Sites),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NEUBrew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EUBrew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(14 Sites)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endParaRPr lang="x-none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400" dirty="0">
                          <a:effectLst/>
                        </a:rPr>
                        <a:t>NOAA (USA), </a:t>
                      </a:r>
                      <a:r>
                        <a:rPr lang="de-CH" sz="1400" dirty="0" err="1">
                          <a:effectLst/>
                        </a:rPr>
                        <a:t>MeteoSwiss</a:t>
                      </a:r>
                      <a:r>
                        <a:rPr lang="de-CH" sz="1400" dirty="0">
                          <a:effectLst/>
                        </a:rPr>
                        <a:t> (</a:t>
                      </a:r>
                      <a:r>
                        <a:rPr lang="de-CH" sz="1400" dirty="0" err="1">
                          <a:effectLst/>
                        </a:rPr>
                        <a:t>Switzerland</a:t>
                      </a:r>
                      <a:r>
                        <a:rPr lang="de-CH" sz="1400" dirty="0">
                          <a:effectLst/>
                        </a:rPr>
                        <a:t>), </a:t>
                      </a:r>
                      <a:r>
                        <a:rPr lang="de-CH" sz="1400" dirty="0" err="1">
                          <a:effectLst/>
                        </a:rPr>
                        <a:t>BoM</a:t>
                      </a:r>
                      <a:r>
                        <a:rPr lang="de-CH" sz="1400" dirty="0">
                          <a:effectLst/>
                        </a:rPr>
                        <a:t> (</a:t>
                      </a:r>
                      <a:r>
                        <a:rPr lang="de-CH" sz="1400" dirty="0" err="1">
                          <a:effectLst/>
                        </a:rPr>
                        <a:t>Australia</a:t>
                      </a:r>
                      <a:r>
                        <a:rPr lang="de-CH" sz="1400" dirty="0">
                          <a:effectLst/>
                        </a:rPr>
                        <a:t>), NIWA (New </a:t>
                      </a:r>
                      <a:r>
                        <a:rPr lang="de-CH" sz="1400" dirty="0" err="1">
                          <a:effectLst/>
                        </a:rPr>
                        <a:t>Zealand</a:t>
                      </a:r>
                      <a:r>
                        <a:rPr lang="de-CH" sz="1400" dirty="0">
                          <a:effectLst/>
                        </a:rPr>
                        <a:t>), OHP (France), AEMET (Spain), Univ. Thessaloniki (</a:t>
                      </a:r>
                      <a:r>
                        <a:rPr lang="de-CH" sz="1400" dirty="0" err="1">
                          <a:effectLst/>
                        </a:rPr>
                        <a:t>Greece</a:t>
                      </a:r>
                      <a:r>
                        <a:rPr lang="de-CH" sz="1400" dirty="0">
                          <a:effectLst/>
                        </a:rPr>
                        <a:t>)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extLst>
                  <a:ext uri="{0D108BD9-81ED-4DB2-BD59-A6C34878D82A}">
                    <a16:rowId xmlns:a16="http://schemas.microsoft.com/office/drawing/2014/main" val="2123620661"/>
                  </a:ext>
                </a:extLst>
              </a:tr>
              <a:tr h="177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MAX-DOAS</a:t>
                      </a:r>
                      <a:endParaRPr lang="x-none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2010-present</a:t>
                      </a:r>
                      <a:endParaRPr lang="x-none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5-10  Sites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NDACC and associated sites</a:t>
                      </a:r>
                      <a:endParaRPr lang="x-non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BIRA (Belgium)</a:t>
                      </a:r>
                      <a:endParaRPr lang="x-none" sz="14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extLst>
                  <a:ext uri="{0D108BD9-81ED-4DB2-BD59-A6C34878D82A}">
                    <a16:rowId xmlns:a16="http://schemas.microsoft.com/office/drawing/2014/main" val="3541534579"/>
                  </a:ext>
                </a:extLst>
              </a:tr>
              <a:tr h="5482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Pandora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2012 - present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&gt; 40 sites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at 2020, </a:t>
                      </a:r>
                      <a:r>
                        <a:rPr lang="en-US" sz="1400" dirty="0" err="1">
                          <a:effectLst/>
                        </a:rPr>
                        <a:t>Pandonia</a:t>
                      </a:r>
                      <a:r>
                        <a:rPr lang="en-US" sz="1400" dirty="0">
                          <a:effectLst/>
                        </a:rPr>
                        <a:t> Global Network (PGN)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400" dirty="0">
                          <a:effectLst/>
                        </a:rPr>
                        <a:t>NASA (USA), VTU (USA), </a:t>
                      </a:r>
                      <a:r>
                        <a:rPr lang="de-CH" sz="1400" dirty="0" err="1">
                          <a:effectLst/>
                        </a:rPr>
                        <a:t>LuftBlick</a:t>
                      </a:r>
                      <a:r>
                        <a:rPr lang="de-CH" sz="1400" dirty="0">
                          <a:effectLst/>
                        </a:rPr>
                        <a:t> (Austria</a:t>
                      </a:r>
                      <a:r>
                        <a:rPr lang="de-CH" sz="1400" dirty="0">
                          <a:solidFill>
                            <a:srgbClr val="7030A0"/>
                          </a:solidFill>
                          <a:effectLst/>
                        </a:rPr>
                        <a:t>)</a:t>
                      </a:r>
                      <a:endParaRPr lang="x-none" sz="14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/>
                </a:tc>
                <a:extLst>
                  <a:ext uri="{0D108BD9-81ED-4DB2-BD59-A6C34878D82A}">
                    <a16:rowId xmlns:a16="http://schemas.microsoft.com/office/drawing/2014/main" val="4214196772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BA4EA221-F0D8-454D-BB70-AD565DD0BB35}"/>
              </a:ext>
            </a:extLst>
          </p:cNvPr>
          <p:cNvSpPr txBox="1"/>
          <p:nvPr/>
        </p:nvSpPr>
        <p:spPr>
          <a:xfrm>
            <a:off x="1923881" y="5461311"/>
            <a:ext cx="6140912" cy="1015663"/>
          </a:xfrm>
          <a:prstGeom prst="rect">
            <a:avLst/>
          </a:prstGeom>
          <a:solidFill>
            <a:srgbClr val="CDD7FF"/>
          </a:solidFill>
        </p:spPr>
        <p:txBody>
          <a:bodyPr wrap="none" rtlCol="0">
            <a:spAutoFit/>
          </a:bodyPr>
          <a:lstStyle/>
          <a:p>
            <a:r>
              <a:rPr lang="x-none" sz="2000" b="1" dirty="0">
                <a:solidFill>
                  <a:srgbClr val="002060"/>
                </a:solidFill>
              </a:rPr>
              <a:t>Data availability: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x-none" sz="2000">
                <a:solidFill>
                  <a:srgbClr val="002060"/>
                </a:solidFill>
              </a:rPr>
              <a:t>Individual </a:t>
            </a:r>
            <a:r>
              <a:rPr lang="x-none" sz="2000" dirty="0">
                <a:solidFill>
                  <a:srgbClr val="002060"/>
                </a:solidFill>
              </a:rPr>
              <a:t>platforms in their own data base(s)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x-none" sz="2000" dirty="0">
                <a:solidFill>
                  <a:srgbClr val="002060"/>
                </a:solidFill>
              </a:rPr>
              <a:t>Harmonised (gridded) data products to be determined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96F028-36EB-8140-A079-9A0B2096D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79132" y="6572102"/>
            <a:ext cx="6228023" cy="365125"/>
          </a:xfrm>
        </p:spPr>
        <p:txBody>
          <a:bodyPr/>
          <a:lstStyle/>
          <a:p>
            <a:r>
              <a:rPr lang="en-GB" dirty="0"/>
              <a:t>HEGIFTOM: Introduction-HS &amp; RVM-</a:t>
            </a:r>
            <a:r>
              <a:rPr lang="en-GB" dirty="0" err="1"/>
              <a:t>Kick-OFF</a:t>
            </a:r>
            <a:r>
              <a:rPr lang="en-GB" dirty="0"/>
              <a:t> Meeting (22 March 2021)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31652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FDB93CDE-0F0D-3942-A384-330DA0E72E15}"/>
              </a:ext>
            </a:extLst>
          </p:cNvPr>
          <p:cNvGrpSpPr/>
          <p:nvPr/>
        </p:nvGrpSpPr>
        <p:grpSpPr>
          <a:xfrm>
            <a:off x="10269908" y="9990"/>
            <a:ext cx="1923393" cy="6848010"/>
            <a:chOff x="10269908" y="9990"/>
            <a:chExt cx="1923393" cy="6848010"/>
          </a:xfrm>
        </p:grpSpPr>
        <p:sp>
          <p:nvSpPr>
            <p:cNvPr id="3" name="Rechteck 7">
              <a:extLst>
                <a:ext uri="{FF2B5EF4-FFF2-40B4-BE49-F238E27FC236}">
                  <a16:creationId xmlns:a16="http://schemas.microsoft.com/office/drawing/2014/main" id="{4DFB090F-D62A-2E4C-AAAC-BA77D1EBBC57}"/>
                </a:ext>
              </a:extLst>
            </p:cNvPr>
            <p:cNvSpPr/>
            <p:nvPr/>
          </p:nvSpPr>
          <p:spPr>
            <a:xfrm>
              <a:off x="10269908" y="9990"/>
              <a:ext cx="1923393" cy="6848010"/>
            </a:xfrm>
            <a:prstGeom prst="rect">
              <a:avLst/>
            </a:prstGeom>
            <a:gradFill flip="none" rotWithShape="1">
              <a:gsLst>
                <a:gs pos="0">
                  <a:srgbClr val="1E73BC"/>
                </a:gs>
                <a:gs pos="100000">
                  <a:srgbClr val="373053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endParaRPr lang="de-DE" sz="2400" dirty="0" err="1"/>
            </a:p>
          </p:txBody>
        </p:sp>
        <p:grpSp>
          <p:nvGrpSpPr>
            <p:cNvPr id="4" name="Gruppieren 19">
              <a:extLst>
                <a:ext uri="{FF2B5EF4-FFF2-40B4-BE49-F238E27FC236}">
                  <a16:creationId xmlns:a16="http://schemas.microsoft.com/office/drawing/2014/main" id="{6A98064A-DD6B-CE45-8B4D-093A2C068F02}"/>
                </a:ext>
              </a:extLst>
            </p:cNvPr>
            <p:cNvGrpSpPr/>
            <p:nvPr/>
          </p:nvGrpSpPr>
          <p:grpSpPr>
            <a:xfrm>
              <a:off x="10493084" y="312051"/>
              <a:ext cx="1698916" cy="1579343"/>
              <a:chOff x="8700120" y="4080056"/>
              <a:chExt cx="1434126" cy="1318039"/>
            </a:xfrm>
          </p:grpSpPr>
          <p:grpSp>
            <p:nvGrpSpPr>
              <p:cNvPr id="6" name="Gruppieren 9">
                <a:extLst>
                  <a:ext uri="{FF2B5EF4-FFF2-40B4-BE49-F238E27FC236}">
                    <a16:creationId xmlns:a16="http://schemas.microsoft.com/office/drawing/2014/main" id="{9C107B52-9ABD-7F4E-AABA-170FA9241AEE}"/>
                  </a:ext>
                </a:extLst>
              </p:cNvPr>
              <p:cNvGrpSpPr/>
              <p:nvPr userDrawn="1"/>
            </p:nvGrpSpPr>
            <p:grpSpPr>
              <a:xfrm>
                <a:off x="8700120" y="4080056"/>
                <a:ext cx="1296144" cy="1318039"/>
                <a:chOff x="7008976" y="3865611"/>
                <a:chExt cx="1296144" cy="1318039"/>
              </a:xfrm>
            </p:grpSpPr>
            <p:sp>
              <p:nvSpPr>
                <p:cNvPr id="10" name="Rechteck 8">
                  <a:extLst>
                    <a:ext uri="{FF2B5EF4-FFF2-40B4-BE49-F238E27FC236}">
                      <a16:creationId xmlns:a16="http://schemas.microsoft.com/office/drawing/2014/main" id="{3F7D3EB7-78AC-5B40-871E-E0558EEE74B4}"/>
                    </a:ext>
                  </a:extLst>
                </p:cNvPr>
                <p:cNvSpPr/>
                <p:nvPr userDrawn="1"/>
              </p:nvSpPr>
              <p:spPr>
                <a:xfrm>
                  <a:off x="7008976" y="3865611"/>
                  <a:ext cx="1296144" cy="131803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5000"/>
                    </a:lnSpc>
                  </a:pPr>
                  <a:endParaRPr lang="de-DE" sz="2400" dirty="0" err="1"/>
                </a:p>
              </p:txBody>
            </p:sp>
            <p:pic>
              <p:nvPicPr>
                <p:cNvPr id="11" name="Grafik 4">
                  <a:extLst>
                    <a:ext uri="{FF2B5EF4-FFF2-40B4-BE49-F238E27FC236}">
                      <a16:creationId xmlns:a16="http://schemas.microsoft.com/office/drawing/2014/main" id="{88EED1E8-6722-FF43-9C51-48111CC33D9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hq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096224" y="3937620"/>
                  <a:ext cx="1045934" cy="1044191"/>
                </a:xfrm>
                <a:prstGeom prst="rect">
                  <a:avLst/>
                </a:prstGeom>
              </p:spPr>
            </p:pic>
          </p:grpSp>
          <p:sp>
            <p:nvSpPr>
              <p:cNvPr id="7" name="Textfeld 11">
                <a:extLst>
                  <a:ext uri="{FF2B5EF4-FFF2-40B4-BE49-F238E27FC236}">
                    <a16:creationId xmlns:a16="http://schemas.microsoft.com/office/drawing/2014/main" id="{0A33C640-45F9-F744-A46B-FAA53863143C}"/>
                  </a:ext>
                </a:extLst>
              </p:cNvPr>
              <p:cNvSpPr txBox="1"/>
              <p:nvPr userDrawn="1"/>
            </p:nvSpPr>
            <p:spPr>
              <a:xfrm rot="20484441">
                <a:off x="9181466" y="5018205"/>
                <a:ext cx="952780" cy="3589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1800" b="1" dirty="0">
                    <a:solidFill>
                      <a:srgbClr val="78BA20"/>
                    </a:solidFill>
                    <a:latin typeface="Brush Script MT" panose="03060802040406070304" pitchFamily="66" charset="0"/>
                  </a:rPr>
                  <a:t>Phase</a:t>
                </a:r>
              </a:p>
            </p:txBody>
          </p:sp>
          <p:sp>
            <p:nvSpPr>
              <p:cNvPr id="8" name="Textfeld 16">
                <a:extLst>
                  <a:ext uri="{FF2B5EF4-FFF2-40B4-BE49-F238E27FC236}">
                    <a16:creationId xmlns:a16="http://schemas.microsoft.com/office/drawing/2014/main" id="{F5766A27-017E-C549-A9C4-70A8F34CCAD5}"/>
                  </a:ext>
                </a:extLst>
              </p:cNvPr>
              <p:cNvSpPr txBox="1"/>
              <p:nvPr userDrawn="1"/>
            </p:nvSpPr>
            <p:spPr>
              <a:xfrm>
                <a:off x="9682111" y="4939678"/>
                <a:ext cx="253596" cy="384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2000" dirty="0">
                    <a:solidFill>
                      <a:srgbClr val="78BA20"/>
                    </a:solidFill>
                    <a:latin typeface="Franklin Gothic Medium" panose="020B0603020102020204" pitchFamily="34" charset="0"/>
                  </a:rPr>
                  <a:t>I</a:t>
                </a:r>
              </a:p>
            </p:txBody>
          </p:sp>
          <p:sp>
            <p:nvSpPr>
              <p:cNvPr id="9" name="Textfeld 17">
                <a:extLst>
                  <a:ext uri="{FF2B5EF4-FFF2-40B4-BE49-F238E27FC236}">
                    <a16:creationId xmlns:a16="http://schemas.microsoft.com/office/drawing/2014/main" id="{2342E71F-0908-934D-880E-9367084EAB1B}"/>
                  </a:ext>
                </a:extLst>
              </p:cNvPr>
              <p:cNvSpPr txBox="1"/>
              <p:nvPr userDrawn="1"/>
            </p:nvSpPr>
            <p:spPr>
              <a:xfrm>
                <a:off x="9744652" y="4907357"/>
                <a:ext cx="253596" cy="384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2000" dirty="0">
                    <a:solidFill>
                      <a:srgbClr val="78BA20"/>
                    </a:solidFill>
                    <a:latin typeface="Franklin Gothic Medium" panose="020B0603020102020204" pitchFamily="34" charset="0"/>
                  </a:rPr>
                  <a:t>I</a:t>
                </a:r>
              </a:p>
            </p:txBody>
          </p:sp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E6461CC-6C3B-C44F-A7DA-48F3E3DA8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24000" y="5094041"/>
              <a:ext cx="1615208" cy="1633154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5608280-E12B-CE40-AF60-E1F0C8E0ED5D}"/>
                </a:ext>
              </a:extLst>
            </p:cNvPr>
            <p:cNvSpPr txBox="1"/>
            <p:nvPr/>
          </p:nvSpPr>
          <p:spPr>
            <a:xfrm>
              <a:off x="10333988" y="2906836"/>
              <a:ext cx="1795235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x-none" sz="2800" b="1" dirty="0">
                  <a:solidFill>
                    <a:srgbClr val="FFFF00"/>
                  </a:solidFill>
                </a:rPr>
                <a:t>WG:</a:t>
              </a:r>
            </a:p>
            <a:p>
              <a:pPr algn="ctr"/>
              <a:r>
                <a:rPr lang="x-none" sz="2800" b="1" dirty="0">
                  <a:solidFill>
                    <a:srgbClr val="FFFF00"/>
                  </a:solidFill>
                </a:rPr>
                <a:t>HEGIFTOM</a:t>
              </a:r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968A58-B383-9841-B388-EE43139530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056" y="6516770"/>
            <a:ext cx="2743200" cy="365125"/>
          </a:xfrm>
        </p:spPr>
        <p:txBody>
          <a:bodyPr/>
          <a:lstStyle/>
          <a:p>
            <a:fld id="{FE0722F5-7531-4F4A-952C-F976F67E5DB8}" type="datetime1">
              <a:rPr lang="de-DE" smtClean="0"/>
              <a:t>22.03.21</a:t>
            </a:fld>
            <a:endParaRPr lang="x-none"/>
          </a:p>
        </p:txBody>
      </p:sp>
      <p:sp>
        <p:nvSpPr>
          <p:cNvPr id="16" name="Slide Number Placeholder 14">
            <a:extLst>
              <a:ext uri="{FF2B5EF4-FFF2-40B4-BE49-F238E27FC236}">
                <a16:creationId xmlns:a16="http://schemas.microsoft.com/office/drawing/2014/main" id="{22899C12-FD28-C942-ACA8-11AB1B3D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59664"/>
            <a:ext cx="2743200" cy="365125"/>
          </a:xfrm>
        </p:spPr>
        <p:txBody>
          <a:bodyPr/>
          <a:lstStyle/>
          <a:p>
            <a:fld id="{291BF145-AF19-F749-8A63-A2EC1618D0EB}" type="slidenum">
              <a:rPr lang="x-none" sz="1800" smtClean="0">
                <a:solidFill>
                  <a:schemeClr val="bg1"/>
                </a:solidFill>
              </a:rPr>
              <a:t>4</a:t>
            </a:fld>
            <a:endParaRPr lang="x-none" sz="180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2E08F6E-8D81-8848-BEDE-ADAA748123D9}"/>
              </a:ext>
            </a:extLst>
          </p:cNvPr>
          <p:cNvSpPr/>
          <p:nvPr/>
        </p:nvSpPr>
        <p:spPr>
          <a:xfrm>
            <a:off x="609600" y="502414"/>
            <a:ext cx="9603075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TOAR-I (</a:t>
            </a:r>
            <a:r>
              <a:rPr lang="en-US" sz="2000" b="1" i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Gaudel</a:t>
            </a:r>
            <a:r>
              <a:rPr lang="en-US" sz="20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 al., 2018 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&amp; </a:t>
            </a:r>
            <a:r>
              <a:rPr lang="en-US" sz="2000" b="1" i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Tarasick</a:t>
            </a:r>
            <a:r>
              <a:rPr lang="en-US" sz="20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 al., 2019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on </a:t>
            </a:r>
          </a:p>
          <a:p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Free Tropospheric Ozone: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From sporadic measurements at a few locations to extensive, well-calibrated networks is not comprehensive. 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Each method of observation has its inherent advantages and limitations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different techniques will continue to complement and support each other. </a:t>
            </a:r>
          </a:p>
          <a:p>
            <a:pPr>
              <a:spcBef>
                <a:spcPts val="600"/>
              </a:spcBef>
            </a:pPr>
            <a:endParaRPr lang="en-US" sz="20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TOAR-II/FWG:HEGIFTOM (2020-2023):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International cooperation and </a:t>
            </a:r>
            <a:r>
              <a:rPr lang="en-US" sz="20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data sharing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will be of paramount importance. 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Need for a </a:t>
            </a:r>
            <a:r>
              <a:rPr lang="en-US" sz="20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comprehensive intercomparison and homogenization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tropospheric ozone measurement methods and the datasets produced by them. 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working group will </a:t>
            </a:r>
            <a:r>
              <a:rPr lang="en-US" sz="20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bring together different networks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ground-based instruments measuring free tropospheric ozone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en-US" sz="20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compare Quality Assurance/Quality Control (QA/QC) procedures and reports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and  harmonization efforts between the different networks</a:t>
            </a:r>
            <a:r>
              <a:rPr lang="x-none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x-none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8B7AC05-89E4-BD46-82B5-328F786A97A6}"/>
              </a:ext>
            </a:extLst>
          </p:cNvPr>
          <p:cNvSpPr/>
          <p:nvPr/>
        </p:nvSpPr>
        <p:spPr>
          <a:xfrm>
            <a:off x="1975487" y="26032"/>
            <a:ext cx="72510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HEGIFTOM: Where we are and where to go?</a:t>
            </a:r>
            <a:endParaRPr lang="x-none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102A13E7-06C4-6D49-8275-018E2E96F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93708" y="6544632"/>
            <a:ext cx="5834857" cy="365125"/>
          </a:xfrm>
        </p:spPr>
        <p:txBody>
          <a:bodyPr/>
          <a:lstStyle/>
          <a:p>
            <a:r>
              <a:rPr lang="en-GB" dirty="0"/>
              <a:t>HEGIFTOM: Introduction-HS &amp; RVM-</a:t>
            </a:r>
            <a:r>
              <a:rPr lang="en-GB" dirty="0" err="1"/>
              <a:t>Kick-OFF</a:t>
            </a:r>
            <a:r>
              <a:rPr lang="en-GB" dirty="0"/>
              <a:t> Meeting (22 March 2021)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05856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FDB93CDE-0F0D-3942-A384-330DA0E72E15}"/>
              </a:ext>
            </a:extLst>
          </p:cNvPr>
          <p:cNvGrpSpPr/>
          <p:nvPr/>
        </p:nvGrpSpPr>
        <p:grpSpPr>
          <a:xfrm>
            <a:off x="10276855" y="10512"/>
            <a:ext cx="1923393" cy="6848010"/>
            <a:chOff x="10269908" y="9990"/>
            <a:chExt cx="1923393" cy="6848010"/>
          </a:xfrm>
        </p:grpSpPr>
        <p:sp>
          <p:nvSpPr>
            <p:cNvPr id="3" name="Rechteck 7">
              <a:extLst>
                <a:ext uri="{FF2B5EF4-FFF2-40B4-BE49-F238E27FC236}">
                  <a16:creationId xmlns:a16="http://schemas.microsoft.com/office/drawing/2014/main" id="{4DFB090F-D62A-2E4C-AAAC-BA77D1EBBC57}"/>
                </a:ext>
              </a:extLst>
            </p:cNvPr>
            <p:cNvSpPr/>
            <p:nvPr/>
          </p:nvSpPr>
          <p:spPr>
            <a:xfrm>
              <a:off x="10269908" y="9990"/>
              <a:ext cx="1923393" cy="6848010"/>
            </a:xfrm>
            <a:prstGeom prst="rect">
              <a:avLst/>
            </a:prstGeom>
            <a:gradFill flip="none" rotWithShape="1">
              <a:gsLst>
                <a:gs pos="0">
                  <a:srgbClr val="1E73BC"/>
                </a:gs>
                <a:gs pos="100000">
                  <a:srgbClr val="373053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endParaRPr lang="de-DE" sz="2400" dirty="0" err="1"/>
            </a:p>
          </p:txBody>
        </p:sp>
        <p:grpSp>
          <p:nvGrpSpPr>
            <p:cNvPr id="4" name="Gruppieren 19">
              <a:extLst>
                <a:ext uri="{FF2B5EF4-FFF2-40B4-BE49-F238E27FC236}">
                  <a16:creationId xmlns:a16="http://schemas.microsoft.com/office/drawing/2014/main" id="{6A98064A-DD6B-CE45-8B4D-093A2C068F02}"/>
                </a:ext>
              </a:extLst>
            </p:cNvPr>
            <p:cNvGrpSpPr/>
            <p:nvPr/>
          </p:nvGrpSpPr>
          <p:grpSpPr>
            <a:xfrm>
              <a:off x="10493084" y="312051"/>
              <a:ext cx="1698916" cy="1579343"/>
              <a:chOff x="8700120" y="4080056"/>
              <a:chExt cx="1434126" cy="1318039"/>
            </a:xfrm>
          </p:grpSpPr>
          <p:grpSp>
            <p:nvGrpSpPr>
              <p:cNvPr id="6" name="Gruppieren 9">
                <a:extLst>
                  <a:ext uri="{FF2B5EF4-FFF2-40B4-BE49-F238E27FC236}">
                    <a16:creationId xmlns:a16="http://schemas.microsoft.com/office/drawing/2014/main" id="{9C107B52-9ABD-7F4E-AABA-170FA9241AEE}"/>
                  </a:ext>
                </a:extLst>
              </p:cNvPr>
              <p:cNvGrpSpPr/>
              <p:nvPr userDrawn="1"/>
            </p:nvGrpSpPr>
            <p:grpSpPr>
              <a:xfrm>
                <a:off x="8700120" y="4080056"/>
                <a:ext cx="1296144" cy="1318039"/>
                <a:chOff x="7008976" y="3865611"/>
                <a:chExt cx="1296144" cy="1318039"/>
              </a:xfrm>
            </p:grpSpPr>
            <p:sp>
              <p:nvSpPr>
                <p:cNvPr id="10" name="Rechteck 8">
                  <a:extLst>
                    <a:ext uri="{FF2B5EF4-FFF2-40B4-BE49-F238E27FC236}">
                      <a16:creationId xmlns:a16="http://schemas.microsoft.com/office/drawing/2014/main" id="{3F7D3EB7-78AC-5B40-871E-E0558EEE74B4}"/>
                    </a:ext>
                  </a:extLst>
                </p:cNvPr>
                <p:cNvSpPr/>
                <p:nvPr userDrawn="1"/>
              </p:nvSpPr>
              <p:spPr>
                <a:xfrm>
                  <a:off x="7008976" y="3865611"/>
                  <a:ext cx="1296144" cy="131803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5000"/>
                    </a:lnSpc>
                  </a:pPr>
                  <a:endParaRPr lang="de-DE" sz="2400" dirty="0" err="1"/>
                </a:p>
              </p:txBody>
            </p:sp>
            <p:pic>
              <p:nvPicPr>
                <p:cNvPr id="11" name="Grafik 4">
                  <a:extLst>
                    <a:ext uri="{FF2B5EF4-FFF2-40B4-BE49-F238E27FC236}">
                      <a16:creationId xmlns:a16="http://schemas.microsoft.com/office/drawing/2014/main" id="{88EED1E8-6722-FF43-9C51-48111CC33D9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hq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096224" y="3937620"/>
                  <a:ext cx="1045934" cy="1044191"/>
                </a:xfrm>
                <a:prstGeom prst="rect">
                  <a:avLst/>
                </a:prstGeom>
              </p:spPr>
            </p:pic>
          </p:grpSp>
          <p:sp>
            <p:nvSpPr>
              <p:cNvPr id="7" name="Textfeld 11">
                <a:extLst>
                  <a:ext uri="{FF2B5EF4-FFF2-40B4-BE49-F238E27FC236}">
                    <a16:creationId xmlns:a16="http://schemas.microsoft.com/office/drawing/2014/main" id="{0A33C640-45F9-F744-A46B-FAA53863143C}"/>
                  </a:ext>
                </a:extLst>
              </p:cNvPr>
              <p:cNvSpPr txBox="1"/>
              <p:nvPr userDrawn="1"/>
            </p:nvSpPr>
            <p:spPr>
              <a:xfrm rot="20484441">
                <a:off x="9181466" y="5018205"/>
                <a:ext cx="952780" cy="3589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1800" b="1" dirty="0">
                    <a:solidFill>
                      <a:srgbClr val="78BA20"/>
                    </a:solidFill>
                    <a:latin typeface="Brush Script MT" panose="03060802040406070304" pitchFamily="66" charset="0"/>
                  </a:rPr>
                  <a:t>Phase</a:t>
                </a:r>
              </a:p>
            </p:txBody>
          </p:sp>
          <p:sp>
            <p:nvSpPr>
              <p:cNvPr id="8" name="Textfeld 16">
                <a:extLst>
                  <a:ext uri="{FF2B5EF4-FFF2-40B4-BE49-F238E27FC236}">
                    <a16:creationId xmlns:a16="http://schemas.microsoft.com/office/drawing/2014/main" id="{F5766A27-017E-C549-A9C4-70A8F34CCAD5}"/>
                  </a:ext>
                </a:extLst>
              </p:cNvPr>
              <p:cNvSpPr txBox="1"/>
              <p:nvPr userDrawn="1"/>
            </p:nvSpPr>
            <p:spPr>
              <a:xfrm>
                <a:off x="9682111" y="4939678"/>
                <a:ext cx="253596" cy="384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2000" dirty="0">
                    <a:solidFill>
                      <a:srgbClr val="78BA20"/>
                    </a:solidFill>
                    <a:latin typeface="Franklin Gothic Medium" panose="020B0603020102020204" pitchFamily="34" charset="0"/>
                  </a:rPr>
                  <a:t>I</a:t>
                </a:r>
              </a:p>
            </p:txBody>
          </p:sp>
          <p:sp>
            <p:nvSpPr>
              <p:cNvPr id="9" name="Textfeld 17">
                <a:extLst>
                  <a:ext uri="{FF2B5EF4-FFF2-40B4-BE49-F238E27FC236}">
                    <a16:creationId xmlns:a16="http://schemas.microsoft.com/office/drawing/2014/main" id="{2342E71F-0908-934D-880E-9367084EAB1B}"/>
                  </a:ext>
                </a:extLst>
              </p:cNvPr>
              <p:cNvSpPr txBox="1"/>
              <p:nvPr userDrawn="1"/>
            </p:nvSpPr>
            <p:spPr>
              <a:xfrm>
                <a:off x="9744652" y="4907357"/>
                <a:ext cx="253596" cy="384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2000" dirty="0">
                    <a:solidFill>
                      <a:srgbClr val="78BA20"/>
                    </a:solidFill>
                    <a:latin typeface="Franklin Gothic Medium" panose="020B0603020102020204" pitchFamily="34" charset="0"/>
                  </a:rPr>
                  <a:t>I</a:t>
                </a:r>
              </a:p>
            </p:txBody>
          </p:sp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E6461CC-6C3B-C44F-A7DA-48F3E3DA8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24000" y="5094041"/>
              <a:ext cx="1615208" cy="1633154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5608280-E12B-CE40-AF60-E1F0C8E0ED5D}"/>
                </a:ext>
              </a:extLst>
            </p:cNvPr>
            <p:cNvSpPr txBox="1"/>
            <p:nvPr/>
          </p:nvSpPr>
          <p:spPr>
            <a:xfrm>
              <a:off x="10333988" y="2906836"/>
              <a:ext cx="1795235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x-none" sz="2800" b="1" dirty="0">
                  <a:solidFill>
                    <a:srgbClr val="FFFF00"/>
                  </a:solidFill>
                </a:rPr>
                <a:t>WG:</a:t>
              </a:r>
            </a:p>
            <a:p>
              <a:pPr algn="ctr"/>
              <a:r>
                <a:rPr lang="x-none" sz="2800" b="1" dirty="0">
                  <a:solidFill>
                    <a:srgbClr val="FFFF00"/>
                  </a:solidFill>
                </a:rPr>
                <a:t>HEGIFTOM</a:t>
              </a:r>
            </a:p>
          </p:txBody>
        </p:sp>
      </p:grp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FB406984-812C-F34F-A8A7-72588E58F3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2885"/>
            <a:ext cx="2743200" cy="365125"/>
          </a:xfrm>
        </p:spPr>
        <p:txBody>
          <a:bodyPr/>
          <a:lstStyle/>
          <a:p>
            <a:fld id="{8F548158-A461-0D4B-8468-ED120F46A530}" type="datetime1">
              <a:rPr lang="de-DE" smtClean="0"/>
              <a:t>22.03.21</a:t>
            </a:fld>
            <a:endParaRPr lang="x-none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AF3A07C4-4783-BB43-AA31-EFFB3E407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43705"/>
            <a:ext cx="2743200" cy="365125"/>
          </a:xfrm>
        </p:spPr>
        <p:txBody>
          <a:bodyPr/>
          <a:lstStyle/>
          <a:p>
            <a:fld id="{291BF145-AF19-F749-8A63-A2EC1618D0EB}" type="slidenum">
              <a:rPr lang="x-none" sz="1600" b="1" smtClean="0">
                <a:solidFill>
                  <a:schemeClr val="bg1"/>
                </a:solidFill>
              </a:rPr>
              <a:t>5</a:t>
            </a:fld>
            <a:endParaRPr lang="x-none" sz="1600" b="1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6D6175-4554-1D49-BC37-BE49C6F3C3F8}"/>
              </a:ext>
            </a:extLst>
          </p:cNvPr>
          <p:cNvSpPr/>
          <p:nvPr/>
        </p:nvSpPr>
        <p:spPr>
          <a:xfrm>
            <a:off x="319565" y="779990"/>
            <a:ext cx="9734242" cy="5885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Symbol" pitchFamily="2" charset="2"/>
              <a:buChar char=""/>
            </a:pP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Homogenized time series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measured tropospheric ozone with 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uncertainty estimates and quality flags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included.</a:t>
            </a:r>
            <a:endParaRPr lang="x-none" sz="2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Symbol" pitchFamily="2" charset="2"/>
              <a:buChar char=""/>
            </a:pP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Traceability to a common standard</a:t>
            </a:r>
            <a:r>
              <a:rPr lang="en-US" sz="2400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the different ground-based networks</a:t>
            </a:r>
            <a:endParaRPr lang="x-none" sz="2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Symbol" pitchFamily="2" charset="2"/>
              <a:buChar char=""/>
            </a:pP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Characterization and eventual correction of instrumental drifts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based on cross-comparisons between instruments at sites hosting different techniques or between instruments measuring identical air masses. </a:t>
            </a:r>
            <a:endParaRPr lang="x-none" sz="2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Symbol" pitchFamily="2" charset="2"/>
              <a:buChar char=""/>
            </a:pP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explorative tropospheric ozone datasets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from new UV-Vis instruments (Pandora &amp; MAX-DOAS)</a:t>
            </a:r>
            <a:endParaRPr lang="x-none" sz="2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Font typeface="Symbol" pitchFamily="2" charset="2"/>
              <a:buChar char="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collaboration with other TOAR-II focus working groups: 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assessment of the tropospheric ozone distribution and trends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tropospheric ozone.</a:t>
            </a:r>
            <a:endParaRPr lang="x-none" sz="2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09D725-6826-FE4D-8363-8D7D1C2AE152}"/>
              </a:ext>
            </a:extLst>
          </p:cNvPr>
          <p:cNvSpPr/>
          <p:nvPr/>
        </p:nvSpPr>
        <p:spPr>
          <a:xfrm>
            <a:off x="2117560" y="116041"/>
            <a:ext cx="70585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HEGIFTOM: Expected Outcomes</a:t>
            </a:r>
            <a:endParaRPr lang="x-none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05E8269F-1075-7548-B16E-122AEAE3F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73931" y="6569393"/>
            <a:ext cx="4927600" cy="365125"/>
          </a:xfrm>
        </p:spPr>
        <p:txBody>
          <a:bodyPr/>
          <a:lstStyle/>
          <a:p>
            <a:r>
              <a:rPr lang="en-GB" dirty="0"/>
              <a:t>HEGIFTOM: Introduction-HS &amp; RVM-</a:t>
            </a:r>
            <a:r>
              <a:rPr lang="en-GB" dirty="0" err="1"/>
              <a:t>Kick-OFF</a:t>
            </a:r>
            <a:r>
              <a:rPr lang="en-GB" dirty="0"/>
              <a:t> Meeting (22 March 2021)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81245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FDB93CDE-0F0D-3942-A384-330DA0E72E15}"/>
              </a:ext>
            </a:extLst>
          </p:cNvPr>
          <p:cNvGrpSpPr/>
          <p:nvPr/>
        </p:nvGrpSpPr>
        <p:grpSpPr>
          <a:xfrm>
            <a:off x="10269908" y="9990"/>
            <a:ext cx="1923393" cy="6848010"/>
            <a:chOff x="10269908" y="9990"/>
            <a:chExt cx="1923393" cy="6848010"/>
          </a:xfrm>
        </p:grpSpPr>
        <p:sp>
          <p:nvSpPr>
            <p:cNvPr id="3" name="Rechteck 7">
              <a:extLst>
                <a:ext uri="{FF2B5EF4-FFF2-40B4-BE49-F238E27FC236}">
                  <a16:creationId xmlns:a16="http://schemas.microsoft.com/office/drawing/2014/main" id="{4DFB090F-D62A-2E4C-AAAC-BA77D1EBBC57}"/>
                </a:ext>
              </a:extLst>
            </p:cNvPr>
            <p:cNvSpPr/>
            <p:nvPr/>
          </p:nvSpPr>
          <p:spPr>
            <a:xfrm>
              <a:off x="10269908" y="9990"/>
              <a:ext cx="1923393" cy="6848010"/>
            </a:xfrm>
            <a:prstGeom prst="rect">
              <a:avLst/>
            </a:prstGeom>
            <a:gradFill flip="none" rotWithShape="1">
              <a:gsLst>
                <a:gs pos="0">
                  <a:srgbClr val="1E73BC"/>
                </a:gs>
                <a:gs pos="100000">
                  <a:srgbClr val="373053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endParaRPr lang="de-DE" sz="2400" dirty="0" err="1"/>
            </a:p>
          </p:txBody>
        </p:sp>
        <p:grpSp>
          <p:nvGrpSpPr>
            <p:cNvPr id="4" name="Gruppieren 19">
              <a:extLst>
                <a:ext uri="{FF2B5EF4-FFF2-40B4-BE49-F238E27FC236}">
                  <a16:creationId xmlns:a16="http://schemas.microsoft.com/office/drawing/2014/main" id="{6A98064A-DD6B-CE45-8B4D-093A2C068F02}"/>
                </a:ext>
              </a:extLst>
            </p:cNvPr>
            <p:cNvGrpSpPr/>
            <p:nvPr/>
          </p:nvGrpSpPr>
          <p:grpSpPr>
            <a:xfrm>
              <a:off x="10493084" y="312051"/>
              <a:ext cx="1698916" cy="1579343"/>
              <a:chOff x="8700120" y="4080056"/>
              <a:chExt cx="1434126" cy="1318039"/>
            </a:xfrm>
          </p:grpSpPr>
          <p:grpSp>
            <p:nvGrpSpPr>
              <p:cNvPr id="6" name="Gruppieren 9">
                <a:extLst>
                  <a:ext uri="{FF2B5EF4-FFF2-40B4-BE49-F238E27FC236}">
                    <a16:creationId xmlns:a16="http://schemas.microsoft.com/office/drawing/2014/main" id="{9C107B52-9ABD-7F4E-AABA-170FA9241AEE}"/>
                  </a:ext>
                </a:extLst>
              </p:cNvPr>
              <p:cNvGrpSpPr/>
              <p:nvPr userDrawn="1"/>
            </p:nvGrpSpPr>
            <p:grpSpPr>
              <a:xfrm>
                <a:off x="8700120" y="4080056"/>
                <a:ext cx="1296144" cy="1318039"/>
                <a:chOff x="7008976" y="3865611"/>
                <a:chExt cx="1296144" cy="1318039"/>
              </a:xfrm>
            </p:grpSpPr>
            <p:sp>
              <p:nvSpPr>
                <p:cNvPr id="10" name="Rechteck 8">
                  <a:extLst>
                    <a:ext uri="{FF2B5EF4-FFF2-40B4-BE49-F238E27FC236}">
                      <a16:creationId xmlns:a16="http://schemas.microsoft.com/office/drawing/2014/main" id="{3F7D3EB7-78AC-5B40-871E-E0558EEE74B4}"/>
                    </a:ext>
                  </a:extLst>
                </p:cNvPr>
                <p:cNvSpPr/>
                <p:nvPr userDrawn="1"/>
              </p:nvSpPr>
              <p:spPr>
                <a:xfrm>
                  <a:off x="7008976" y="3865611"/>
                  <a:ext cx="1296144" cy="131803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5000"/>
                    </a:lnSpc>
                  </a:pPr>
                  <a:endParaRPr lang="de-DE" sz="2400" dirty="0" err="1"/>
                </a:p>
              </p:txBody>
            </p:sp>
            <p:pic>
              <p:nvPicPr>
                <p:cNvPr id="11" name="Grafik 4">
                  <a:extLst>
                    <a:ext uri="{FF2B5EF4-FFF2-40B4-BE49-F238E27FC236}">
                      <a16:creationId xmlns:a16="http://schemas.microsoft.com/office/drawing/2014/main" id="{88EED1E8-6722-FF43-9C51-48111CC33D9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hq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096224" y="3937620"/>
                  <a:ext cx="1045934" cy="1044191"/>
                </a:xfrm>
                <a:prstGeom prst="rect">
                  <a:avLst/>
                </a:prstGeom>
              </p:spPr>
            </p:pic>
          </p:grpSp>
          <p:sp>
            <p:nvSpPr>
              <p:cNvPr id="7" name="Textfeld 11">
                <a:extLst>
                  <a:ext uri="{FF2B5EF4-FFF2-40B4-BE49-F238E27FC236}">
                    <a16:creationId xmlns:a16="http://schemas.microsoft.com/office/drawing/2014/main" id="{0A33C640-45F9-F744-A46B-FAA53863143C}"/>
                  </a:ext>
                </a:extLst>
              </p:cNvPr>
              <p:cNvSpPr txBox="1"/>
              <p:nvPr userDrawn="1"/>
            </p:nvSpPr>
            <p:spPr>
              <a:xfrm rot="20484441">
                <a:off x="9181466" y="5018205"/>
                <a:ext cx="952780" cy="3589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1800" b="1" dirty="0">
                    <a:solidFill>
                      <a:srgbClr val="78BA20"/>
                    </a:solidFill>
                    <a:latin typeface="Brush Script MT" panose="03060802040406070304" pitchFamily="66" charset="0"/>
                  </a:rPr>
                  <a:t>Phase</a:t>
                </a:r>
              </a:p>
            </p:txBody>
          </p:sp>
          <p:sp>
            <p:nvSpPr>
              <p:cNvPr id="8" name="Textfeld 16">
                <a:extLst>
                  <a:ext uri="{FF2B5EF4-FFF2-40B4-BE49-F238E27FC236}">
                    <a16:creationId xmlns:a16="http://schemas.microsoft.com/office/drawing/2014/main" id="{F5766A27-017E-C549-A9C4-70A8F34CCAD5}"/>
                  </a:ext>
                </a:extLst>
              </p:cNvPr>
              <p:cNvSpPr txBox="1"/>
              <p:nvPr userDrawn="1"/>
            </p:nvSpPr>
            <p:spPr>
              <a:xfrm>
                <a:off x="9682111" y="4939678"/>
                <a:ext cx="253596" cy="384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2000" dirty="0">
                    <a:solidFill>
                      <a:srgbClr val="78BA20"/>
                    </a:solidFill>
                    <a:latin typeface="Franklin Gothic Medium" panose="020B0603020102020204" pitchFamily="34" charset="0"/>
                  </a:rPr>
                  <a:t>I</a:t>
                </a:r>
              </a:p>
            </p:txBody>
          </p:sp>
          <p:sp>
            <p:nvSpPr>
              <p:cNvPr id="9" name="Textfeld 17">
                <a:extLst>
                  <a:ext uri="{FF2B5EF4-FFF2-40B4-BE49-F238E27FC236}">
                    <a16:creationId xmlns:a16="http://schemas.microsoft.com/office/drawing/2014/main" id="{2342E71F-0908-934D-880E-9367084EAB1B}"/>
                  </a:ext>
                </a:extLst>
              </p:cNvPr>
              <p:cNvSpPr txBox="1"/>
              <p:nvPr userDrawn="1"/>
            </p:nvSpPr>
            <p:spPr>
              <a:xfrm>
                <a:off x="9744652" y="4907357"/>
                <a:ext cx="253596" cy="384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2000" dirty="0">
                    <a:solidFill>
                      <a:srgbClr val="78BA20"/>
                    </a:solidFill>
                    <a:latin typeface="Franklin Gothic Medium" panose="020B0603020102020204" pitchFamily="34" charset="0"/>
                  </a:rPr>
                  <a:t>I</a:t>
                </a:r>
              </a:p>
            </p:txBody>
          </p:sp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E6461CC-6C3B-C44F-A7DA-48F3E3DA8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24000" y="5094041"/>
              <a:ext cx="1615208" cy="1633154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5608280-E12B-CE40-AF60-E1F0C8E0ED5D}"/>
                </a:ext>
              </a:extLst>
            </p:cNvPr>
            <p:cNvSpPr txBox="1"/>
            <p:nvPr/>
          </p:nvSpPr>
          <p:spPr>
            <a:xfrm>
              <a:off x="10333988" y="2906836"/>
              <a:ext cx="1795235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x-none" sz="2800" b="1" dirty="0">
                  <a:solidFill>
                    <a:srgbClr val="FFFF00"/>
                  </a:solidFill>
                </a:rPr>
                <a:t>WG:</a:t>
              </a:r>
            </a:p>
            <a:p>
              <a:pPr algn="ctr"/>
              <a:r>
                <a:rPr lang="x-none" sz="2800" b="1" dirty="0">
                  <a:solidFill>
                    <a:srgbClr val="FFFF00"/>
                  </a:solidFill>
                </a:rPr>
                <a:t>HEGIFTOM</a:t>
              </a:r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968A58-B383-9841-B388-EE43139530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47083"/>
            <a:ext cx="2743200" cy="365125"/>
          </a:xfrm>
        </p:spPr>
        <p:txBody>
          <a:bodyPr/>
          <a:lstStyle/>
          <a:p>
            <a:fld id="{E294D1BB-EE5B-FC46-B4A1-4EC7643CEACD}" type="datetime1">
              <a:rPr lang="de-DE" smtClean="0"/>
              <a:t>22.03.21</a:t>
            </a:fld>
            <a:endParaRPr lang="x-none" dirty="0"/>
          </a:p>
        </p:txBody>
      </p:sp>
      <p:sp>
        <p:nvSpPr>
          <p:cNvPr id="16" name="Slide Number Placeholder 14">
            <a:extLst>
              <a:ext uri="{FF2B5EF4-FFF2-40B4-BE49-F238E27FC236}">
                <a16:creationId xmlns:a16="http://schemas.microsoft.com/office/drawing/2014/main" id="{22899C12-FD28-C942-ACA8-11AB1B3D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59664"/>
            <a:ext cx="2743200" cy="365125"/>
          </a:xfrm>
        </p:spPr>
        <p:txBody>
          <a:bodyPr/>
          <a:lstStyle/>
          <a:p>
            <a:fld id="{291BF145-AF19-F749-8A63-A2EC1618D0EB}" type="slidenum">
              <a:rPr lang="x-none" sz="1800" smtClean="0">
                <a:solidFill>
                  <a:schemeClr val="bg1"/>
                </a:solidFill>
              </a:rPr>
              <a:t>6</a:t>
            </a:fld>
            <a:endParaRPr lang="x-none" sz="1800">
              <a:solidFill>
                <a:schemeClr val="bg1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0EFD9AC-9D15-3543-AF45-A678B3438E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9316" y="203942"/>
            <a:ext cx="10633407" cy="6054813"/>
          </a:xfrm>
          <a:prstGeom prst="rect">
            <a:avLst/>
          </a:prstGeom>
        </p:spPr>
      </p:pic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20851C69-6406-CC43-A7B7-C4758C624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7292" y="6544632"/>
            <a:ext cx="4987713" cy="365125"/>
          </a:xfrm>
        </p:spPr>
        <p:txBody>
          <a:bodyPr/>
          <a:lstStyle/>
          <a:p>
            <a:r>
              <a:rPr lang="en-GB"/>
              <a:t>HEGIFTOM: Introduction-HS &amp; RVM-Kick-OFF Meeting (22 March 2021)</a:t>
            </a:r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39162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FDB93CDE-0F0D-3942-A384-330DA0E72E15}"/>
              </a:ext>
            </a:extLst>
          </p:cNvPr>
          <p:cNvGrpSpPr/>
          <p:nvPr/>
        </p:nvGrpSpPr>
        <p:grpSpPr>
          <a:xfrm>
            <a:off x="10269908" y="9990"/>
            <a:ext cx="1923393" cy="6848010"/>
            <a:chOff x="10269908" y="9990"/>
            <a:chExt cx="1923393" cy="6848010"/>
          </a:xfrm>
        </p:grpSpPr>
        <p:sp>
          <p:nvSpPr>
            <p:cNvPr id="3" name="Rechteck 7">
              <a:extLst>
                <a:ext uri="{FF2B5EF4-FFF2-40B4-BE49-F238E27FC236}">
                  <a16:creationId xmlns:a16="http://schemas.microsoft.com/office/drawing/2014/main" id="{4DFB090F-D62A-2E4C-AAAC-BA77D1EBBC57}"/>
                </a:ext>
              </a:extLst>
            </p:cNvPr>
            <p:cNvSpPr/>
            <p:nvPr/>
          </p:nvSpPr>
          <p:spPr>
            <a:xfrm>
              <a:off x="10269908" y="9990"/>
              <a:ext cx="1923393" cy="6848010"/>
            </a:xfrm>
            <a:prstGeom prst="rect">
              <a:avLst/>
            </a:prstGeom>
            <a:gradFill flip="none" rotWithShape="1">
              <a:gsLst>
                <a:gs pos="0">
                  <a:srgbClr val="1E73BC"/>
                </a:gs>
                <a:gs pos="100000">
                  <a:srgbClr val="373053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endParaRPr lang="de-DE" sz="2400" dirty="0" err="1"/>
            </a:p>
          </p:txBody>
        </p:sp>
        <p:grpSp>
          <p:nvGrpSpPr>
            <p:cNvPr id="4" name="Gruppieren 19">
              <a:extLst>
                <a:ext uri="{FF2B5EF4-FFF2-40B4-BE49-F238E27FC236}">
                  <a16:creationId xmlns:a16="http://schemas.microsoft.com/office/drawing/2014/main" id="{6A98064A-DD6B-CE45-8B4D-093A2C068F02}"/>
                </a:ext>
              </a:extLst>
            </p:cNvPr>
            <p:cNvGrpSpPr/>
            <p:nvPr/>
          </p:nvGrpSpPr>
          <p:grpSpPr>
            <a:xfrm>
              <a:off x="10493084" y="312051"/>
              <a:ext cx="1698916" cy="1579343"/>
              <a:chOff x="8700120" y="4080056"/>
              <a:chExt cx="1434126" cy="1318039"/>
            </a:xfrm>
          </p:grpSpPr>
          <p:grpSp>
            <p:nvGrpSpPr>
              <p:cNvPr id="6" name="Gruppieren 9">
                <a:extLst>
                  <a:ext uri="{FF2B5EF4-FFF2-40B4-BE49-F238E27FC236}">
                    <a16:creationId xmlns:a16="http://schemas.microsoft.com/office/drawing/2014/main" id="{9C107B52-9ABD-7F4E-AABA-170FA9241AEE}"/>
                  </a:ext>
                </a:extLst>
              </p:cNvPr>
              <p:cNvGrpSpPr/>
              <p:nvPr userDrawn="1"/>
            </p:nvGrpSpPr>
            <p:grpSpPr>
              <a:xfrm>
                <a:off x="8700120" y="4080056"/>
                <a:ext cx="1296144" cy="1318039"/>
                <a:chOff x="7008976" y="3865611"/>
                <a:chExt cx="1296144" cy="1318039"/>
              </a:xfrm>
            </p:grpSpPr>
            <p:sp>
              <p:nvSpPr>
                <p:cNvPr id="10" name="Rechteck 8">
                  <a:extLst>
                    <a:ext uri="{FF2B5EF4-FFF2-40B4-BE49-F238E27FC236}">
                      <a16:creationId xmlns:a16="http://schemas.microsoft.com/office/drawing/2014/main" id="{3F7D3EB7-78AC-5B40-871E-E0558EEE74B4}"/>
                    </a:ext>
                  </a:extLst>
                </p:cNvPr>
                <p:cNvSpPr/>
                <p:nvPr userDrawn="1"/>
              </p:nvSpPr>
              <p:spPr>
                <a:xfrm>
                  <a:off x="7008976" y="3865611"/>
                  <a:ext cx="1296144" cy="131803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5000"/>
                    </a:lnSpc>
                  </a:pPr>
                  <a:endParaRPr lang="de-DE" sz="2400" dirty="0" err="1"/>
                </a:p>
              </p:txBody>
            </p:sp>
            <p:pic>
              <p:nvPicPr>
                <p:cNvPr id="11" name="Grafik 4">
                  <a:extLst>
                    <a:ext uri="{FF2B5EF4-FFF2-40B4-BE49-F238E27FC236}">
                      <a16:creationId xmlns:a16="http://schemas.microsoft.com/office/drawing/2014/main" id="{88EED1E8-6722-FF43-9C51-48111CC33D9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hq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096224" y="3937620"/>
                  <a:ext cx="1045934" cy="1044191"/>
                </a:xfrm>
                <a:prstGeom prst="rect">
                  <a:avLst/>
                </a:prstGeom>
              </p:spPr>
            </p:pic>
          </p:grpSp>
          <p:sp>
            <p:nvSpPr>
              <p:cNvPr id="7" name="Textfeld 11">
                <a:extLst>
                  <a:ext uri="{FF2B5EF4-FFF2-40B4-BE49-F238E27FC236}">
                    <a16:creationId xmlns:a16="http://schemas.microsoft.com/office/drawing/2014/main" id="{0A33C640-45F9-F744-A46B-FAA53863143C}"/>
                  </a:ext>
                </a:extLst>
              </p:cNvPr>
              <p:cNvSpPr txBox="1"/>
              <p:nvPr userDrawn="1"/>
            </p:nvSpPr>
            <p:spPr>
              <a:xfrm rot="20484441">
                <a:off x="9181466" y="5018205"/>
                <a:ext cx="952780" cy="3589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1800" b="1" dirty="0">
                    <a:solidFill>
                      <a:srgbClr val="78BA20"/>
                    </a:solidFill>
                    <a:latin typeface="Brush Script MT" panose="03060802040406070304" pitchFamily="66" charset="0"/>
                  </a:rPr>
                  <a:t>Phase</a:t>
                </a:r>
              </a:p>
            </p:txBody>
          </p:sp>
          <p:sp>
            <p:nvSpPr>
              <p:cNvPr id="8" name="Textfeld 16">
                <a:extLst>
                  <a:ext uri="{FF2B5EF4-FFF2-40B4-BE49-F238E27FC236}">
                    <a16:creationId xmlns:a16="http://schemas.microsoft.com/office/drawing/2014/main" id="{F5766A27-017E-C549-A9C4-70A8F34CCAD5}"/>
                  </a:ext>
                </a:extLst>
              </p:cNvPr>
              <p:cNvSpPr txBox="1"/>
              <p:nvPr userDrawn="1"/>
            </p:nvSpPr>
            <p:spPr>
              <a:xfrm>
                <a:off x="9682111" y="4939678"/>
                <a:ext cx="253596" cy="384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2000" dirty="0">
                    <a:solidFill>
                      <a:srgbClr val="78BA20"/>
                    </a:solidFill>
                    <a:latin typeface="Franklin Gothic Medium" panose="020B0603020102020204" pitchFamily="34" charset="0"/>
                  </a:rPr>
                  <a:t>I</a:t>
                </a:r>
              </a:p>
            </p:txBody>
          </p:sp>
          <p:sp>
            <p:nvSpPr>
              <p:cNvPr id="9" name="Textfeld 17">
                <a:extLst>
                  <a:ext uri="{FF2B5EF4-FFF2-40B4-BE49-F238E27FC236}">
                    <a16:creationId xmlns:a16="http://schemas.microsoft.com/office/drawing/2014/main" id="{2342E71F-0908-934D-880E-9367084EAB1B}"/>
                  </a:ext>
                </a:extLst>
              </p:cNvPr>
              <p:cNvSpPr txBox="1"/>
              <p:nvPr userDrawn="1"/>
            </p:nvSpPr>
            <p:spPr>
              <a:xfrm>
                <a:off x="9744652" y="4907357"/>
                <a:ext cx="253596" cy="384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2000" dirty="0">
                    <a:solidFill>
                      <a:srgbClr val="78BA20"/>
                    </a:solidFill>
                    <a:latin typeface="Franklin Gothic Medium" panose="020B0603020102020204" pitchFamily="34" charset="0"/>
                  </a:rPr>
                  <a:t>I</a:t>
                </a:r>
              </a:p>
            </p:txBody>
          </p:sp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E6461CC-6C3B-C44F-A7DA-48F3E3DA8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24000" y="5094041"/>
              <a:ext cx="1615208" cy="1633154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5608280-E12B-CE40-AF60-E1F0C8E0ED5D}"/>
                </a:ext>
              </a:extLst>
            </p:cNvPr>
            <p:cNvSpPr txBox="1"/>
            <p:nvPr/>
          </p:nvSpPr>
          <p:spPr>
            <a:xfrm>
              <a:off x="10333988" y="2906836"/>
              <a:ext cx="1795235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x-none" sz="2800" b="1" dirty="0">
                  <a:solidFill>
                    <a:srgbClr val="FFFF00"/>
                  </a:solidFill>
                </a:rPr>
                <a:t>WG:</a:t>
              </a:r>
            </a:p>
            <a:p>
              <a:pPr algn="ctr"/>
              <a:r>
                <a:rPr lang="x-none" sz="2800" b="1" dirty="0">
                  <a:solidFill>
                    <a:srgbClr val="FFFF00"/>
                  </a:solidFill>
                </a:rPr>
                <a:t>HEGIFTOM</a:t>
              </a:r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968A58-B383-9841-B388-EE43139530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743200" cy="365125"/>
          </a:xfrm>
        </p:spPr>
        <p:txBody>
          <a:bodyPr/>
          <a:lstStyle/>
          <a:p>
            <a:fld id="{FCF58050-E425-2F4E-AD4F-9568A14C94A4}" type="datetime1">
              <a:rPr lang="de-DE" smtClean="0"/>
              <a:t>22.03.21</a:t>
            </a:fld>
            <a:endParaRPr lang="x-none" dirty="0"/>
          </a:p>
        </p:txBody>
      </p:sp>
      <p:sp>
        <p:nvSpPr>
          <p:cNvPr id="16" name="Slide Number Placeholder 14">
            <a:extLst>
              <a:ext uri="{FF2B5EF4-FFF2-40B4-BE49-F238E27FC236}">
                <a16:creationId xmlns:a16="http://schemas.microsoft.com/office/drawing/2014/main" id="{22899C12-FD28-C942-ACA8-11AB1B3D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59664"/>
            <a:ext cx="2743200" cy="365125"/>
          </a:xfrm>
        </p:spPr>
        <p:txBody>
          <a:bodyPr/>
          <a:lstStyle/>
          <a:p>
            <a:fld id="{291BF145-AF19-F749-8A63-A2EC1618D0EB}" type="slidenum">
              <a:rPr lang="x-none" sz="1800" smtClean="0">
                <a:solidFill>
                  <a:schemeClr val="bg1"/>
                </a:solidFill>
              </a:rPr>
              <a:t>7</a:t>
            </a:fld>
            <a:endParaRPr lang="x-none" sz="1800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56AFF22-F74D-4F4B-B8D9-24C9934258A2}"/>
              </a:ext>
            </a:extLst>
          </p:cNvPr>
          <p:cNvSpPr/>
          <p:nvPr/>
        </p:nvSpPr>
        <p:spPr>
          <a:xfrm>
            <a:off x="1726673" y="136525"/>
            <a:ext cx="70585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HEGIFTOM: Timeline &amp; Agenda</a:t>
            </a:r>
            <a:endParaRPr lang="x-none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82D44C2-A9AA-A44C-A108-3AA97928F6D9}"/>
              </a:ext>
            </a:extLst>
          </p:cNvPr>
          <p:cNvSpPr txBox="1"/>
          <p:nvPr/>
        </p:nvSpPr>
        <p:spPr>
          <a:xfrm>
            <a:off x="531026" y="834170"/>
            <a:ext cx="944982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x-non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YEAR#01=2021 (M01-M12): </a:t>
            </a:r>
            <a:r>
              <a:rPr lang="x-none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 consistency</a:t>
            </a:r>
            <a:r>
              <a:rPr lang="x-non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 each network+ Preparation of Year#02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x-non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YEAR#02=2022 (M13-M24): </a:t>
            </a:r>
            <a:r>
              <a:rPr lang="x-none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Representativeness</a:t>
            </a:r>
            <a:r>
              <a:rPr lang="x-non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&amp; </a:t>
            </a:r>
            <a:r>
              <a:rPr lang="x-none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 consistency</a:t>
            </a:r>
            <a:r>
              <a:rPr lang="x-non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among the networks through intercomparisons</a:t>
            </a:r>
            <a:endParaRPr lang="x-none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x-non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YEAR#03=2023 (M25-M33): </a:t>
            </a:r>
            <a:r>
              <a:rPr lang="x-non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Exploitation of data sets</a:t>
            </a:r>
            <a:r>
              <a:rPr lang="x-non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(e.g. Trends) with other TOAR-II WG’s &amp; Preparation of Publications</a:t>
            </a:r>
          </a:p>
          <a:p>
            <a:endParaRPr lang="x-non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x-none" sz="20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Kick Off Meeting Schedule: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x-none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Day#1 (22/03):</a:t>
            </a:r>
            <a:r>
              <a:rPr lang="x-none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 Consistency </a:t>
            </a:r>
            <a:r>
              <a:rPr lang="x-none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(Harmonization, Uncertainties: Random &amp; Systematic), &amp; Data Flagging (Year#01)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x-none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Day#2 (25/03):</a:t>
            </a:r>
            <a:r>
              <a:rPr lang="x-none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Representativeness</a:t>
            </a:r>
            <a:r>
              <a:rPr lang="x-none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Time and Space: Collaborations with Satelites-, Numerical Models (Chemical Assimilation- or CTM-) FWG’s  and SPARC-OCTAV/UTLS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x-none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Day#3 (29/03): External Consistency </a:t>
            </a:r>
            <a:r>
              <a:rPr lang="x-none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(Year#2) and </a:t>
            </a:r>
            <a:r>
              <a:rPr lang="x-none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Exploitation of Data </a:t>
            </a:r>
            <a:r>
              <a:rPr lang="x-none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(Year#03) </a:t>
            </a:r>
            <a:endParaRPr lang="x-non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09C698AE-A710-0C4C-AB63-CE1A19AB0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83932" y="6578707"/>
            <a:ext cx="5672667" cy="365125"/>
          </a:xfrm>
        </p:spPr>
        <p:txBody>
          <a:bodyPr/>
          <a:lstStyle/>
          <a:p>
            <a:r>
              <a:rPr lang="en-GB" dirty="0"/>
              <a:t>HEGIFTOM: Introduction-HS &amp; RVM-</a:t>
            </a:r>
            <a:r>
              <a:rPr lang="en-GB" dirty="0" err="1"/>
              <a:t>Kick-OFF</a:t>
            </a:r>
            <a:r>
              <a:rPr lang="en-GB" dirty="0"/>
              <a:t> Meeting (22 March 2021)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73872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FDB93CDE-0F0D-3942-A384-330DA0E72E15}"/>
              </a:ext>
            </a:extLst>
          </p:cNvPr>
          <p:cNvGrpSpPr/>
          <p:nvPr/>
        </p:nvGrpSpPr>
        <p:grpSpPr>
          <a:xfrm>
            <a:off x="10269908" y="9990"/>
            <a:ext cx="1923393" cy="6848010"/>
            <a:chOff x="10269908" y="9990"/>
            <a:chExt cx="1923393" cy="6848010"/>
          </a:xfrm>
        </p:grpSpPr>
        <p:sp>
          <p:nvSpPr>
            <p:cNvPr id="3" name="Rechteck 7">
              <a:extLst>
                <a:ext uri="{FF2B5EF4-FFF2-40B4-BE49-F238E27FC236}">
                  <a16:creationId xmlns:a16="http://schemas.microsoft.com/office/drawing/2014/main" id="{4DFB090F-D62A-2E4C-AAAC-BA77D1EBBC57}"/>
                </a:ext>
              </a:extLst>
            </p:cNvPr>
            <p:cNvSpPr/>
            <p:nvPr/>
          </p:nvSpPr>
          <p:spPr>
            <a:xfrm>
              <a:off x="10269908" y="9990"/>
              <a:ext cx="1923393" cy="6848010"/>
            </a:xfrm>
            <a:prstGeom prst="rect">
              <a:avLst/>
            </a:prstGeom>
            <a:gradFill flip="none" rotWithShape="1">
              <a:gsLst>
                <a:gs pos="0">
                  <a:srgbClr val="1E73BC"/>
                </a:gs>
                <a:gs pos="100000">
                  <a:srgbClr val="373053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endParaRPr lang="de-DE" sz="2400" dirty="0" err="1"/>
            </a:p>
          </p:txBody>
        </p:sp>
        <p:grpSp>
          <p:nvGrpSpPr>
            <p:cNvPr id="4" name="Gruppieren 19">
              <a:extLst>
                <a:ext uri="{FF2B5EF4-FFF2-40B4-BE49-F238E27FC236}">
                  <a16:creationId xmlns:a16="http://schemas.microsoft.com/office/drawing/2014/main" id="{6A98064A-DD6B-CE45-8B4D-093A2C068F02}"/>
                </a:ext>
              </a:extLst>
            </p:cNvPr>
            <p:cNvGrpSpPr/>
            <p:nvPr/>
          </p:nvGrpSpPr>
          <p:grpSpPr>
            <a:xfrm>
              <a:off x="10493084" y="312051"/>
              <a:ext cx="1698916" cy="1579343"/>
              <a:chOff x="8700120" y="4080056"/>
              <a:chExt cx="1434126" cy="1318039"/>
            </a:xfrm>
          </p:grpSpPr>
          <p:grpSp>
            <p:nvGrpSpPr>
              <p:cNvPr id="6" name="Gruppieren 9">
                <a:extLst>
                  <a:ext uri="{FF2B5EF4-FFF2-40B4-BE49-F238E27FC236}">
                    <a16:creationId xmlns:a16="http://schemas.microsoft.com/office/drawing/2014/main" id="{9C107B52-9ABD-7F4E-AABA-170FA9241AEE}"/>
                  </a:ext>
                </a:extLst>
              </p:cNvPr>
              <p:cNvGrpSpPr/>
              <p:nvPr userDrawn="1"/>
            </p:nvGrpSpPr>
            <p:grpSpPr>
              <a:xfrm>
                <a:off x="8700120" y="4080056"/>
                <a:ext cx="1296144" cy="1318039"/>
                <a:chOff x="7008976" y="3865611"/>
                <a:chExt cx="1296144" cy="1318039"/>
              </a:xfrm>
            </p:grpSpPr>
            <p:sp>
              <p:nvSpPr>
                <p:cNvPr id="10" name="Rechteck 8">
                  <a:extLst>
                    <a:ext uri="{FF2B5EF4-FFF2-40B4-BE49-F238E27FC236}">
                      <a16:creationId xmlns:a16="http://schemas.microsoft.com/office/drawing/2014/main" id="{3F7D3EB7-78AC-5B40-871E-E0558EEE74B4}"/>
                    </a:ext>
                  </a:extLst>
                </p:cNvPr>
                <p:cNvSpPr/>
                <p:nvPr userDrawn="1"/>
              </p:nvSpPr>
              <p:spPr>
                <a:xfrm>
                  <a:off x="7008976" y="3865611"/>
                  <a:ext cx="1296144" cy="131803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5000"/>
                    </a:lnSpc>
                  </a:pPr>
                  <a:endParaRPr lang="de-DE" sz="2400" dirty="0" err="1"/>
                </a:p>
              </p:txBody>
            </p:sp>
            <p:pic>
              <p:nvPicPr>
                <p:cNvPr id="11" name="Grafik 4">
                  <a:extLst>
                    <a:ext uri="{FF2B5EF4-FFF2-40B4-BE49-F238E27FC236}">
                      <a16:creationId xmlns:a16="http://schemas.microsoft.com/office/drawing/2014/main" id="{88EED1E8-6722-FF43-9C51-48111CC33D9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hq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096224" y="3937620"/>
                  <a:ext cx="1045934" cy="1044191"/>
                </a:xfrm>
                <a:prstGeom prst="rect">
                  <a:avLst/>
                </a:prstGeom>
              </p:spPr>
            </p:pic>
          </p:grpSp>
          <p:sp>
            <p:nvSpPr>
              <p:cNvPr id="7" name="Textfeld 11">
                <a:extLst>
                  <a:ext uri="{FF2B5EF4-FFF2-40B4-BE49-F238E27FC236}">
                    <a16:creationId xmlns:a16="http://schemas.microsoft.com/office/drawing/2014/main" id="{0A33C640-45F9-F744-A46B-FAA53863143C}"/>
                  </a:ext>
                </a:extLst>
              </p:cNvPr>
              <p:cNvSpPr txBox="1"/>
              <p:nvPr userDrawn="1"/>
            </p:nvSpPr>
            <p:spPr>
              <a:xfrm rot="20484441">
                <a:off x="9181466" y="5018205"/>
                <a:ext cx="952780" cy="3589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1800" b="1" dirty="0">
                    <a:solidFill>
                      <a:srgbClr val="78BA20"/>
                    </a:solidFill>
                    <a:latin typeface="Brush Script MT" panose="03060802040406070304" pitchFamily="66" charset="0"/>
                  </a:rPr>
                  <a:t>Phase</a:t>
                </a:r>
              </a:p>
            </p:txBody>
          </p:sp>
          <p:sp>
            <p:nvSpPr>
              <p:cNvPr id="8" name="Textfeld 16">
                <a:extLst>
                  <a:ext uri="{FF2B5EF4-FFF2-40B4-BE49-F238E27FC236}">
                    <a16:creationId xmlns:a16="http://schemas.microsoft.com/office/drawing/2014/main" id="{F5766A27-017E-C549-A9C4-70A8F34CCAD5}"/>
                  </a:ext>
                </a:extLst>
              </p:cNvPr>
              <p:cNvSpPr txBox="1"/>
              <p:nvPr userDrawn="1"/>
            </p:nvSpPr>
            <p:spPr>
              <a:xfrm>
                <a:off x="9682111" y="4939678"/>
                <a:ext cx="253596" cy="384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2000" dirty="0">
                    <a:solidFill>
                      <a:srgbClr val="78BA20"/>
                    </a:solidFill>
                    <a:latin typeface="Franklin Gothic Medium" panose="020B0603020102020204" pitchFamily="34" charset="0"/>
                  </a:rPr>
                  <a:t>I</a:t>
                </a:r>
              </a:p>
            </p:txBody>
          </p:sp>
          <p:sp>
            <p:nvSpPr>
              <p:cNvPr id="9" name="Textfeld 17">
                <a:extLst>
                  <a:ext uri="{FF2B5EF4-FFF2-40B4-BE49-F238E27FC236}">
                    <a16:creationId xmlns:a16="http://schemas.microsoft.com/office/drawing/2014/main" id="{2342E71F-0908-934D-880E-9367084EAB1B}"/>
                  </a:ext>
                </a:extLst>
              </p:cNvPr>
              <p:cNvSpPr txBox="1"/>
              <p:nvPr userDrawn="1"/>
            </p:nvSpPr>
            <p:spPr>
              <a:xfrm>
                <a:off x="9744652" y="4907357"/>
                <a:ext cx="253596" cy="384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2000" dirty="0">
                    <a:solidFill>
                      <a:srgbClr val="78BA20"/>
                    </a:solidFill>
                    <a:latin typeface="Franklin Gothic Medium" panose="020B0603020102020204" pitchFamily="34" charset="0"/>
                  </a:rPr>
                  <a:t>I</a:t>
                </a:r>
              </a:p>
            </p:txBody>
          </p:sp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E6461CC-6C3B-C44F-A7DA-48F3E3DA8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24000" y="5094041"/>
              <a:ext cx="1615208" cy="1633154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5608280-E12B-CE40-AF60-E1F0C8E0ED5D}"/>
                </a:ext>
              </a:extLst>
            </p:cNvPr>
            <p:cNvSpPr txBox="1"/>
            <p:nvPr/>
          </p:nvSpPr>
          <p:spPr>
            <a:xfrm>
              <a:off x="10333988" y="2906836"/>
              <a:ext cx="1795235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x-none" sz="2800" b="1" dirty="0">
                  <a:solidFill>
                    <a:srgbClr val="FFFF00"/>
                  </a:solidFill>
                </a:rPr>
                <a:t>WG:</a:t>
              </a:r>
            </a:p>
            <a:p>
              <a:pPr algn="ctr"/>
              <a:r>
                <a:rPr lang="x-none" sz="2800" b="1" dirty="0">
                  <a:solidFill>
                    <a:srgbClr val="FFFF00"/>
                  </a:solidFill>
                </a:rPr>
                <a:t>HEGIFTOM</a:t>
              </a:r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968A58-B383-9841-B388-EE43139530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59664"/>
            <a:ext cx="2743200" cy="365125"/>
          </a:xfrm>
        </p:spPr>
        <p:txBody>
          <a:bodyPr/>
          <a:lstStyle/>
          <a:p>
            <a:fld id="{AB3FFDDD-C8D6-1644-8242-A9D2811C47DC}" type="datetime1">
              <a:rPr lang="de-DE" smtClean="0"/>
              <a:t>22.03.21</a:t>
            </a:fld>
            <a:endParaRPr lang="x-none" dirty="0"/>
          </a:p>
        </p:txBody>
      </p:sp>
      <p:sp>
        <p:nvSpPr>
          <p:cNvPr id="16" name="Slide Number Placeholder 14">
            <a:extLst>
              <a:ext uri="{FF2B5EF4-FFF2-40B4-BE49-F238E27FC236}">
                <a16:creationId xmlns:a16="http://schemas.microsoft.com/office/drawing/2014/main" id="{22899C12-FD28-C942-ACA8-11AB1B3D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59664"/>
            <a:ext cx="2743200" cy="365125"/>
          </a:xfrm>
        </p:spPr>
        <p:txBody>
          <a:bodyPr/>
          <a:lstStyle/>
          <a:p>
            <a:fld id="{291BF145-AF19-F749-8A63-A2EC1618D0EB}" type="slidenum">
              <a:rPr lang="x-none" sz="1800" smtClean="0">
                <a:solidFill>
                  <a:schemeClr val="bg1"/>
                </a:solidFill>
              </a:rPr>
              <a:t>8</a:t>
            </a:fld>
            <a:endParaRPr lang="x-none" sz="180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05F229-CE41-D048-B785-7F59D3D2140F}"/>
              </a:ext>
            </a:extLst>
          </p:cNvPr>
          <p:cNvSpPr txBox="1"/>
          <p:nvPr/>
        </p:nvSpPr>
        <p:spPr>
          <a:xfrm>
            <a:off x="3784730" y="2364828"/>
            <a:ext cx="31409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4000" dirty="0"/>
              <a:t>Reserve Slides</a:t>
            </a:r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A54DA309-725E-FD4A-B348-E98C34A6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10392" y="6544632"/>
            <a:ext cx="5689600" cy="365125"/>
          </a:xfrm>
        </p:spPr>
        <p:txBody>
          <a:bodyPr/>
          <a:lstStyle/>
          <a:p>
            <a:r>
              <a:rPr lang="en-GB" dirty="0"/>
              <a:t>HEGIFTOM: Introduction-HS &amp; RVM-</a:t>
            </a:r>
            <a:r>
              <a:rPr lang="en-GB" dirty="0" err="1"/>
              <a:t>Kick-OFF</a:t>
            </a:r>
            <a:r>
              <a:rPr lang="en-GB" dirty="0"/>
              <a:t> Meeting (22 March 2021)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066743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FDB93CDE-0F0D-3942-A384-330DA0E72E15}"/>
              </a:ext>
            </a:extLst>
          </p:cNvPr>
          <p:cNvGrpSpPr/>
          <p:nvPr/>
        </p:nvGrpSpPr>
        <p:grpSpPr>
          <a:xfrm>
            <a:off x="10269908" y="9990"/>
            <a:ext cx="1923393" cy="6848010"/>
            <a:chOff x="10269908" y="9990"/>
            <a:chExt cx="1923393" cy="6848010"/>
          </a:xfrm>
        </p:grpSpPr>
        <p:sp>
          <p:nvSpPr>
            <p:cNvPr id="3" name="Rechteck 7">
              <a:extLst>
                <a:ext uri="{FF2B5EF4-FFF2-40B4-BE49-F238E27FC236}">
                  <a16:creationId xmlns:a16="http://schemas.microsoft.com/office/drawing/2014/main" id="{4DFB090F-D62A-2E4C-AAAC-BA77D1EBBC57}"/>
                </a:ext>
              </a:extLst>
            </p:cNvPr>
            <p:cNvSpPr/>
            <p:nvPr/>
          </p:nvSpPr>
          <p:spPr>
            <a:xfrm>
              <a:off x="10269908" y="9990"/>
              <a:ext cx="1923393" cy="6848010"/>
            </a:xfrm>
            <a:prstGeom prst="rect">
              <a:avLst/>
            </a:prstGeom>
            <a:gradFill flip="none" rotWithShape="1">
              <a:gsLst>
                <a:gs pos="0">
                  <a:srgbClr val="1E73BC"/>
                </a:gs>
                <a:gs pos="100000">
                  <a:srgbClr val="373053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endParaRPr lang="de-DE" sz="2400" dirty="0" err="1"/>
            </a:p>
          </p:txBody>
        </p:sp>
        <p:grpSp>
          <p:nvGrpSpPr>
            <p:cNvPr id="4" name="Gruppieren 19">
              <a:extLst>
                <a:ext uri="{FF2B5EF4-FFF2-40B4-BE49-F238E27FC236}">
                  <a16:creationId xmlns:a16="http://schemas.microsoft.com/office/drawing/2014/main" id="{6A98064A-DD6B-CE45-8B4D-093A2C068F02}"/>
                </a:ext>
              </a:extLst>
            </p:cNvPr>
            <p:cNvGrpSpPr/>
            <p:nvPr/>
          </p:nvGrpSpPr>
          <p:grpSpPr>
            <a:xfrm>
              <a:off x="10493084" y="312051"/>
              <a:ext cx="1698916" cy="1579343"/>
              <a:chOff x="8700120" y="4080056"/>
              <a:chExt cx="1434126" cy="1318039"/>
            </a:xfrm>
          </p:grpSpPr>
          <p:grpSp>
            <p:nvGrpSpPr>
              <p:cNvPr id="6" name="Gruppieren 9">
                <a:extLst>
                  <a:ext uri="{FF2B5EF4-FFF2-40B4-BE49-F238E27FC236}">
                    <a16:creationId xmlns:a16="http://schemas.microsoft.com/office/drawing/2014/main" id="{9C107B52-9ABD-7F4E-AABA-170FA9241AEE}"/>
                  </a:ext>
                </a:extLst>
              </p:cNvPr>
              <p:cNvGrpSpPr/>
              <p:nvPr userDrawn="1"/>
            </p:nvGrpSpPr>
            <p:grpSpPr>
              <a:xfrm>
                <a:off x="8700120" y="4080056"/>
                <a:ext cx="1296144" cy="1318039"/>
                <a:chOff x="7008976" y="3865611"/>
                <a:chExt cx="1296144" cy="1318039"/>
              </a:xfrm>
            </p:grpSpPr>
            <p:sp>
              <p:nvSpPr>
                <p:cNvPr id="10" name="Rechteck 8">
                  <a:extLst>
                    <a:ext uri="{FF2B5EF4-FFF2-40B4-BE49-F238E27FC236}">
                      <a16:creationId xmlns:a16="http://schemas.microsoft.com/office/drawing/2014/main" id="{3F7D3EB7-78AC-5B40-871E-E0558EEE74B4}"/>
                    </a:ext>
                  </a:extLst>
                </p:cNvPr>
                <p:cNvSpPr/>
                <p:nvPr userDrawn="1"/>
              </p:nvSpPr>
              <p:spPr>
                <a:xfrm>
                  <a:off x="7008976" y="3865611"/>
                  <a:ext cx="1296144" cy="131803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5000"/>
                    </a:lnSpc>
                  </a:pPr>
                  <a:endParaRPr lang="de-DE" sz="2400" dirty="0" err="1"/>
                </a:p>
              </p:txBody>
            </p:sp>
            <p:pic>
              <p:nvPicPr>
                <p:cNvPr id="11" name="Grafik 4">
                  <a:extLst>
                    <a:ext uri="{FF2B5EF4-FFF2-40B4-BE49-F238E27FC236}">
                      <a16:creationId xmlns:a16="http://schemas.microsoft.com/office/drawing/2014/main" id="{88EED1E8-6722-FF43-9C51-48111CC33D9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hq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096224" y="3937620"/>
                  <a:ext cx="1045934" cy="1044191"/>
                </a:xfrm>
                <a:prstGeom prst="rect">
                  <a:avLst/>
                </a:prstGeom>
              </p:spPr>
            </p:pic>
          </p:grpSp>
          <p:sp>
            <p:nvSpPr>
              <p:cNvPr id="7" name="Textfeld 11">
                <a:extLst>
                  <a:ext uri="{FF2B5EF4-FFF2-40B4-BE49-F238E27FC236}">
                    <a16:creationId xmlns:a16="http://schemas.microsoft.com/office/drawing/2014/main" id="{0A33C640-45F9-F744-A46B-FAA53863143C}"/>
                  </a:ext>
                </a:extLst>
              </p:cNvPr>
              <p:cNvSpPr txBox="1"/>
              <p:nvPr userDrawn="1"/>
            </p:nvSpPr>
            <p:spPr>
              <a:xfrm rot="20484441">
                <a:off x="9181466" y="5018205"/>
                <a:ext cx="952780" cy="3589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1800" b="1" dirty="0">
                    <a:solidFill>
                      <a:srgbClr val="78BA20"/>
                    </a:solidFill>
                    <a:latin typeface="Brush Script MT" panose="03060802040406070304" pitchFamily="66" charset="0"/>
                  </a:rPr>
                  <a:t>Phase</a:t>
                </a:r>
              </a:p>
            </p:txBody>
          </p:sp>
          <p:sp>
            <p:nvSpPr>
              <p:cNvPr id="8" name="Textfeld 16">
                <a:extLst>
                  <a:ext uri="{FF2B5EF4-FFF2-40B4-BE49-F238E27FC236}">
                    <a16:creationId xmlns:a16="http://schemas.microsoft.com/office/drawing/2014/main" id="{F5766A27-017E-C549-A9C4-70A8F34CCAD5}"/>
                  </a:ext>
                </a:extLst>
              </p:cNvPr>
              <p:cNvSpPr txBox="1"/>
              <p:nvPr userDrawn="1"/>
            </p:nvSpPr>
            <p:spPr>
              <a:xfrm>
                <a:off x="9682111" y="4939678"/>
                <a:ext cx="253596" cy="384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2000" dirty="0">
                    <a:solidFill>
                      <a:srgbClr val="78BA20"/>
                    </a:solidFill>
                    <a:latin typeface="Franklin Gothic Medium" panose="020B0603020102020204" pitchFamily="34" charset="0"/>
                  </a:rPr>
                  <a:t>I</a:t>
                </a:r>
              </a:p>
            </p:txBody>
          </p:sp>
          <p:sp>
            <p:nvSpPr>
              <p:cNvPr id="9" name="Textfeld 17">
                <a:extLst>
                  <a:ext uri="{FF2B5EF4-FFF2-40B4-BE49-F238E27FC236}">
                    <a16:creationId xmlns:a16="http://schemas.microsoft.com/office/drawing/2014/main" id="{2342E71F-0908-934D-880E-9367084EAB1B}"/>
                  </a:ext>
                </a:extLst>
              </p:cNvPr>
              <p:cNvSpPr txBox="1"/>
              <p:nvPr userDrawn="1"/>
            </p:nvSpPr>
            <p:spPr>
              <a:xfrm>
                <a:off x="9744652" y="4907357"/>
                <a:ext cx="253596" cy="384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:r>
                  <a:rPr lang="de-DE" sz="2000" dirty="0">
                    <a:solidFill>
                      <a:srgbClr val="78BA20"/>
                    </a:solidFill>
                    <a:latin typeface="Franklin Gothic Medium" panose="020B0603020102020204" pitchFamily="34" charset="0"/>
                  </a:rPr>
                  <a:t>I</a:t>
                </a:r>
              </a:p>
            </p:txBody>
          </p:sp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E6461CC-6C3B-C44F-A7DA-48F3E3DA8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24000" y="5094041"/>
              <a:ext cx="1615208" cy="1633154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5608280-E12B-CE40-AF60-E1F0C8E0ED5D}"/>
                </a:ext>
              </a:extLst>
            </p:cNvPr>
            <p:cNvSpPr txBox="1"/>
            <p:nvPr/>
          </p:nvSpPr>
          <p:spPr>
            <a:xfrm>
              <a:off x="10333988" y="2906836"/>
              <a:ext cx="1795235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x-none" sz="2800" b="1" dirty="0">
                  <a:solidFill>
                    <a:srgbClr val="FFFF00"/>
                  </a:solidFill>
                </a:rPr>
                <a:t>WG:</a:t>
              </a:r>
            </a:p>
            <a:p>
              <a:pPr algn="ctr"/>
              <a:r>
                <a:rPr lang="x-none" sz="2800" b="1" dirty="0">
                  <a:solidFill>
                    <a:srgbClr val="FFFF00"/>
                  </a:solidFill>
                </a:rPr>
                <a:t>HEGIFTOM</a:t>
              </a:r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968A58-B383-9841-B388-EE43139530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695" y="6477909"/>
            <a:ext cx="2743200" cy="365125"/>
          </a:xfrm>
        </p:spPr>
        <p:txBody>
          <a:bodyPr/>
          <a:lstStyle/>
          <a:p>
            <a:fld id="{A2B2AEA0-55EB-8941-B2CC-999C4B370914}" type="datetime1">
              <a:rPr lang="de-DE" smtClean="0"/>
              <a:t>22.03.21</a:t>
            </a:fld>
            <a:endParaRPr lang="x-none" dirty="0"/>
          </a:p>
        </p:txBody>
      </p:sp>
      <p:sp>
        <p:nvSpPr>
          <p:cNvPr id="16" name="Slide Number Placeholder 14">
            <a:extLst>
              <a:ext uri="{FF2B5EF4-FFF2-40B4-BE49-F238E27FC236}">
                <a16:creationId xmlns:a16="http://schemas.microsoft.com/office/drawing/2014/main" id="{22899C12-FD28-C942-ACA8-11AB1B3D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59664"/>
            <a:ext cx="2743200" cy="365125"/>
          </a:xfrm>
        </p:spPr>
        <p:txBody>
          <a:bodyPr/>
          <a:lstStyle/>
          <a:p>
            <a:fld id="{291BF145-AF19-F749-8A63-A2EC1618D0EB}" type="slidenum">
              <a:rPr lang="x-none" sz="1800" smtClean="0">
                <a:solidFill>
                  <a:schemeClr val="bg1"/>
                </a:solidFill>
              </a:rPr>
              <a:t>9</a:t>
            </a:fld>
            <a:endParaRPr lang="x-none" sz="1800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CD6BCE2-1898-B24E-B055-14C30DCACEBA}"/>
              </a:ext>
            </a:extLst>
          </p:cNvPr>
          <p:cNvSpPr/>
          <p:nvPr/>
        </p:nvSpPr>
        <p:spPr>
          <a:xfrm>
            <a:off x="733701" y="576527"/>
            <a:ext cx="9343155" cy="5952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</a:pP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YEAR#01=2021 (M01-M12):Internal consistency within each network+ Preparation of Year#02</a:t>
            </a: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March 2021: Kick-Off Meeting</a:t>
            </a: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Summer 2021: Inventory of operation procedures, practices, and data correction algorithms that are presently in use at the different sites/instruments within each network</a:t>
            </a: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Summer 2021: Concept (strategy) for cross intercomparison among different networks (incl. inventory of sites with co-located techniques and identification of identical air masses for in-situ measurements) &gt;&gt;&gt;&gt;&gt; HEGIFTOM Meeting</a:t>
            </a:r>
            <a:endParaRPr lang="x-none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Nov-Dec. 2021: harmonized and documented datasets as input of the cross-comparison between different ground-based techniques and focus working groups of satellites, models, statistics and other interests.</a:t>
            </a:r>
          </a:p>
          <a:p>
            <a:pPr>
              <a:lnSpc>
                <a:spcPct val="115000"/>
              </a:lnSpc>
              <a:spcBef>
                <a:spcPts val="600"/>
              </a:spcBef>
            </a:pP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YEAR#02=2022 (M13-M24):External consistency among the networks through intercomparisons</a:t>
            </a:r>
            <a:endParaRPr lang="en-US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 intercomparison among different networks</a:t>
            </a: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characterization and evaluation of instrumental drifts among the different datasets.</a:t>
            </a: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Representativeness ground based observation platform-stations</a:t>
            </a:r>
          </a:p>
          <a:p>
            <a:pPr>
              <a:lnSpc>
                <a:spcPct val="115000"/>
              </a:lnSpc>
              <a:spcBef>
                <a:spcPts val="600"/>
              </a:spcBef>
            </a:pP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YEAR#03=2023 (M25-M33): Exploitation of data sets with other TOAR-II WG’s &amp; Preparation od publications </a:t>
            </a:r>
          </a:p>
        </p:txBody>
      </p:sp>
      <p:sp>
        <p:nvSpPr>
          <p:cNvPr id="18" name="Textfeld 58">
            <a:extLst>
              <a:ext uri="{FF2B5EF4-FFF2-40B4-BE49-F238E27FC236}">
                <a16:creationId xmlns:a16="http://schemas.microsoft.com/office/drawing/2014/main" id="{469E3B2A-8F77-4A49-A988-549D1A870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95" y="61590"/>
            <a:ext cx="102633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37931725" indent="-37474525" eaLnBrk="0" hangingPunct="0">
              <a:defRPr sz="8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 sz="8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 sz="8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 sz="8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/>
            <a:r>
              <a:rPr lang="en-US" altLang="en-US" sz="3200" b="1" dirty="0">
                <a:solidFill>
                  <a:srgbClr val="002060"/>
                </a:solidFill>
                <a:latin typeface="+mn-lt"/>
              </a:rPr>
              <a:t>HEGIFTOM: Workplan + Timeline</a:t>
            </a:r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03EFA184-0344-FB43-8BDA-188DD1A55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79895" y="6544632"/>
            <a:ext cx="5740400" cy="365125"/>
          </a:xfrm>
        </p:spPr>
        <p:txBody>
          <a:bodyPr/>
          <a:lstStyle/>
          <a:p>
            <a:r>
              <a:rPr lang="en-GB" dirty="0"/>
              <a:t>HEGIFTOM: Introduction-HS &amp; RVM-</a:t>
            </a:r>
            <a:r>
              <a:rPr lang="en-GB" dirty="0" err="1"/>
              <a:t>Kick-OFF</a:t>
            </a:r>
            <a:r>
              <a:rPr lang="en-GB" dirty="0"/>
              <a:t> Meeting (22 March 2021)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083324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1285</Words>
  <Application>Microsoft Macintosh PowerPoint</Application>
  <PresentationFormat>Widescreen</PresentationFormat>
  <Paragraphs>189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Arial</vt:lpstr>
      <vt:lpstr>Brush Script MT</vt:lpstr>
      <vt:lpstr>Calibri</vt:lpstr>
      <vt:lpstr>Calibri Light</vt:lpstr>
      <vt:lpstr>Cambria</vt:lpstr>
      <vt:lpstr>Franklin Gothic Medium</vt:lpstr>
      <vt:lpstr>inherit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Herman Smit</dc:creator>
  <cp:lastModifiedBy>Herman Smit</cp:lastModifiedBy>
  <cp:revision>40</cp:revision>
  <dcterms:created xsi:type="dcterms:W3CDTF">2020-11-23T20:03:52Z</dcterms:created>
  <dcterms:modified xsi:type="dcterms:W3CDTF">2021-03-22T15:14:48Z</dcterms:modified>
</cp:coreProperties>
</file>