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</p:sldMasterIdLst>
  <p:notesMasterIdLst>
    <p:notesMasterId r:id="rId9"/>
  </p:notesMasterIdLst>
  <p:handoutMasterIdLst>
    <p:handoutMasterId r:id="rId10"/>
  </p:handoutMasterIdLst>
  <p:sldIdLst>
    <p:sldId id="256" r:id="rId2"/>
    <p:sldId id="282" r:id="rId3"/>
    <p:sldId id="280" r:id="rId4"/>
    <p:sldId id="284" r:id="rId5"/>
    <p:sldId id="258" r:id="rId6"/>
    <p:sldId id="272" r:id="rId7"/>
    <p:sldId id="283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3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F"/>
    <a:srgbClr val="2C353D"/>
    <a:srgbClr val="9900FF"/>
    <a:srgbClr val="266EBF"/>
    <a:srgbClr val="FF9900"/>
    <a:srgbClr val="0033A0"/>
    <a:srgbClr val="FFFFFF"/>
    <a:srgbClr val="50A6E0"/>
    <a:srgbClr val="58697A"/>
    <a:srgbClr val="5F6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77" autoAdjust="0"/>
    <p:restoredTop sz="94422" autoAdjust="0"/>
  </p:normalViewPr>
  <p:slideViewPr>
    <p:cSldViewPr snapToGrid="0" snapToObjects="1">
      <p:cViewPr>
        <p:scale>
          <a:sx n="105" d="100"/>
          <a:sy n="105" d="100"/>
        </p:scale>
        <p:origin x="-96" y="-180"/>
      </p:cViewPr>
      <p:guideLst>
        <p:guide orient="horz" pos="233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21" d="100"/>
          <a:sy n="121" d="100"/>
        </p:scale>
        <p:origin x="757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601800" y="8506800"/>
            <a:ext cx="2700000" cy="3600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200"/>
            </a:lvl1pPr>
          </a:lstStyle>
          <a:p>
            <a:fld id="{B2B4E666-D715-AD48-99EC-80D1C3222789}" type="slidenum">
              <a:rPr lang="nl-NL" smtClean="0">
                <a:solidFill>
                  <a:srgbClr val="0033A0"/>
                </a:solidFill>
              </a:rPr>
              <a:t>‹#›</a:t>
            </a:fld>
            <a:endParaRPr lang="nl-NL" dirty="0">
              <a:solidFill>
                <a:srgbClr val="0033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63963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537000" y="8280000"/>
            <a:ext cx="2700000" cy="360000"/>
          </a:xfrm>
          <a:prstGeom prst="rect">
            <a:avLst/>
          </a:prstGeom>
        </p:spPr>
        <p:txBody>
          <a:bodyPr vert="horz" lIns="90000" tIns="45720" rIns="91440" bIns="45720" rtlCol="0" anchor="ctr" anchorCtr="0"/>
          <a:lstStyle>
            <a:lvl1pPr algn="r">
              <a:defRPr sz="900">
                <a:solidFill>
                  <a:srgbClr val="FF5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fld id="{9FDDC29C-F309-0C44-B1DF-48E28FDE6E4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8" name="Slide Image Placeholder 7">
            <a:extLst>
              <a:ext uri="{FF2B5EF4-FFF2-40B4-BE49-F238E27FC236}">
                <a16:creationId xmlns="" xmlns:a16="http://schemas.microsoft.com/office/drawing/2014/main" id="{C57F25C8-A4E0-4E95-A951-AEE218B96F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476898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et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 10"/>
          <p:cNvSpPr/>
          <p:nvPr userDrawn="1"/>
        </p:nvSpPr>
        <p:spPr>
          <a:xfrm>
            <a:off x="14515399" y="205186"/>
            <a:ext cx="5456232" cy="14159428"/>
          </a:xfrm>
          <a:custGeom>
            <a:avLst/>
            <a:gdLst>
              <a:gd name="connsiteX0" fmla="*/ 0 w 1935678"/>
              <a:gd name="connsiteY0" fmla="*/ 0 h 5023262"/>
              <a:gd name="connsiteX1" fmla="*/ 1935678 w 1935678"/>
              <a:gd name="connsiteY1" fmla="*/ 0 h 5023262"/>
              <a:gd name="connsiteX2" fmla="*/ 1935678 w 1935678"/>
              <a:gd name="connsiteY2" fmla="*/ 5023262 h 5023262"/>
              <a:gd name="connsiteX3" fmla="*/ 0 w 1935678"/>
              <a:gd name="connsiteY3" fmla="*/ 0 h 502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5023262">
                <a:moveTo>
                  <a:pt x="0" y="0"/>
                </a:moveTo>
                <a:lnTo>
                  <a:pt x="1935678" y="0"/>
                </a:lnTo>
                <a:lnTo>
                  <a:pt x="1935678" y="502326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Vrije vorm 39"/>
          <p:cNvSpPr/>
          <p:nvPr userDrawn="1"/>
        </p:nvSpPr>
        <p:spPr>
          <a:xfrm>
            <a:off x="5820937" y="0"/>
            <a:ext cx="6371062" cy="6843010"/>
          </a:xfrm>
          <a:custGeom>
            <a:avLst/>
            <a:gdLst>
              <a:gd name="connsiteX0" fmla="*/ 0 w 1935678"/>
              <a:gd name="connsiteY0" fmla="*/ 0 h 5023262"/>
              <a:gd name="connsiteX1" fmla="*/ 1935678 w 1935678"/>
              <a:gd name="connsiteY1" fmla="*/ 0 h 5023262"/>
              <a:gd name="connsiteX2" fmla="*/ 1935678 w 1935678"/>
              <a:gd name="connsiteY2" fmla="*/ 5023262 h 5023262"/>
              <a:gd name="connsiteX3" fmla="*/ 0 w 1935678"/>
              <a:gd name="connsiteY3" fmla="*/ 0 h 502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5023262">
                <a:moveTo>
                  <a:pt x="0" y="0"/>
                </a:moveTo>
                <a:lnTo>
                  <a:pt x="1935678" y="0"/>
                </a:lnTo>
                <a:lnTo>
                  <a:pt x="1935678" y="5023262"/>
                </a:lnTo>
                <a:lnTo>
                  <a:pt x="0" y="0"/>
                </a:lnTo>
                <a:close/>
              </a:path>
            </a:pathLst>
          </a:custGeom>
          <a:solidFill>
            <a:srgbClr val="266E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681340" y="344334"/>
            <a:ext cx="40511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Koninklijk</a:t>
            </a:r>
            <a:r>
              <a:rPr lang="en-US" b="1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Meteorologisch</a:t>
            </a:r>
            <a:r>
              <a:rPr lang="en-US" b="1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Instituut</a:t>
            </a:r>
            <a:endParaRPr lang="en-US" b="1" dirty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r"/>
            <a:r>
              <a:rPr lang="en-US" b="1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Institut</a:t>
            </a:r>
            <a:r>
              <a:rPr lang="en-US" b="1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Royal </a:t>
            </a:r>
            <a:r>
              <a:rPr lang="en-US" b="1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Météorologique</a:t>
            </a:r>
            <a:endParaRPr lang="en-US" b="1" dirty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r"/>
            <a:r>
              <a:rPr lang="en-US" sz="1800" b="1" kern="1200" baseline="0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Königliche</a:t>
            </a:r>
            <a:r>
              <a:rPr lang="en-US" sz="1800" b="1" kern="1200" baseline="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en-US" sz="1800" b="1" kern="1200" baseline="0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Meteorologische</a:t>
            </a:r>
            <a:r>
              <a:rPr lang="en-US" sz="1800" b="1" kern="1200" baseline="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en-US" sz="1800" b="1" kern="1200" baseline="0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Institut</a:t>
            </a:r>
            <a:r>
              <a:rPr lang="nl-NL" sz="1800" b="1" kern="1200" baseline="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/>
            </a:r>
            <a:br>
              <a:rPr lang="nl-NL" sz="1800" b="1" kern="1200" baseline="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</a:br>
            <a:r>
              <a:rPr lang="nl-NL" sz="1800" b="1" kern="1200" baseline="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 </a:t>
            </a:r>
            <a:endParaRPr lang="en-US" sz="1800" b="1" kern="1200" baseline="0" dirty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r"/>
            <a:r>
              <a:rPr lang="en-US" sz="1800" b="1" kern="1200" baseline="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Royal Meteorological </a:t>
            </a:r>
            <a:r>
              <a:rPr lang="en-US" b="1" baseline="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Institute</a:t>
            </a:r>
            <a:endParaRPr lang="en-US" b="1" dirty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16" name="Tijdelijke aanduiding voor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687995" y="3204267"/>
            <a:ext cx="5895685" cy="786384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4000">
                <a:solidFill>
                  <a:srgbClr val="266EBF"/>
                </a:solidFill>
                <a:latin typeface="+mj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 of the presentation</a:t>
            </a:r>
          </a:p>
        </p:txBody>
      </p:sp>
      <p:sp>
        <p:nvSpPr>
          <p:cNvPr id="17" name="Tijdelijke aanduiding voor tekst 3"/>
          <p:cNvSpPr>
            <a:spLocks noGrp="1"/>
          </p:cNvSpPr>
          <p:nvPr>
            <p:ph type="body" sz="quarter" idx="14" hasCustomPrompt="1"/>
          </p:nvPr>
        </p:nvSpPr>
        <p:spPr>
          <a:xfrm>
            <a:off x="687995" y="5124506"/>
            <a:ext cx="5895685" cy="1175709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Author</a:t>
            </a:r>
          </a:p>
          <a:p>
            <a:pPr lvl="0"/>
            <a:r>
              <a:rPr lang="en-US" dirty="0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6" y="470264"/>
            <a:ext cx="780977" cy="104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1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3 vierkante topics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12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57304" y="1874520"/>
            <a:ext cx="3108556" cy="3109856"/>
          </a:xfrm>
          <a:prstGeom prst="rect">
            <a:avLst/>
          </a:prstGeom>
          <a:ln w="4445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47350" y="1874520"/>
            <a:ext cx="3108556" cy="3109856"/>
          </a:xfrm>
          <a:prstGeom prst="rect">
            <a:avLst/>
          </a:prstGeom>
          <a:ln w="4445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37396" y="1874520"/>
            <a:ext cx="3108556" cy="3109856"/>
          </a:xfrm>
          <a:prstGeom prst="rect">
            <a:avLst/>
          </a:prstGeom>
          <a:ln w="4445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ronde topics - gr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93880" y="1895114"/>
            <a:ext cx="2815200" cy="2814942"/>
          </a:xfrm>
          <a:prstGeom prst="ellipse">
            <a:avLst/>
          </a:prstGeom>
          <a:ln w="5080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latin typeface="+mn-lt"/>
              </a:defRPr>
            </a:lvl1pPr>
            <a:lvl2pPr marL="17463" indent="0" algn="ctr">
              <a:buNone/>
              <a:tabLst/>
              <a:defRPr sz="1600">
                <a:latin typeface="+mn-lt"/>
              </a:defRPr>
            </a:lvl2pPr>
            <a:lvl3pPr marL="17463" indent="0" algn="ctr">
              <a:buNone/>
              <a:tabLst/>
              <a:defRPr sz="1600">
                <a:latin typeface="+mn-lt"/>
              </a:defRPr>
            </a:lvl3pPr>
            <a:lvl4pPr marL="17463" indent="0" algn="ctr">
              <a:buNone/>
              <a:tabLst/>
              <a:defRPr sz="1600">
                <a:latin typeface="+mn-lt"/>
              </a:defRPr>
            </a:lvl4pPr>
            <a:lvl5pPr marL="17463" indent="0" algn="ctr">
              <a:buNone/>
              <a:tabLst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83926" y="1895114"/>
            <a:ext cx="2815200" cy="2814942"/>
          </a:xfrm>
          <a:prstGeom prst="ellipse">
            <a:avLst/>
          </a:prstGeom>
          <a:ln w="5080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latin typeface="+mn-lt"/>
              </a:defRPr>
            </a:lvl1pPr>
            <a:lvl2pPr marL="17463" indent="0" algn="ctr">
              <a:buNone/>
              <a:tabLst/>
              <a:defRPr sz="1600">
                <a:latin typeface="+mn-lt"/>
              </a:defRPr>
            </a:lvl2pPr>
            <a:lvl3pPr marL="17463" indent="0" algn="ctr">
              <a:buNone/>
              <a:tabLst/>
              <a:defRPr sz="1600">
                <a:latin typeface="+mn-lt"/>
              </a:defRPr>
            </a:lvl3pPr>
            <a:lvl4pPr marL="17463" indent="0" algn="ctr">
              <a:buNone/>
              <a:tabLst/>
              <a:defRPr sz="1600">
                <a:latin typeface="+mn-lt"/>
              </a:defRPr>
            </a:lvl4pPr>
            <a:lvl5pPr marL="17463" indent="0" algn="ctr">
              <a:buNone/>
              <a:tabLst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73972" y="1895114"/>
            <a:ext cx="2815200" cy="2814942"/>
          </a:xfrm>
          <a:prstGeom prst="ellipse">
            <a:avLst/>
          </a:prstGeom>
          <a:ln w="5080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latin typeface="+mn-lt"/>
              </a:defRPr>
            </a:lvl1pPr>
            <a:lvl2pPr marL="17463" indent="0" algn="ctr">
              <a:buNone/>
              <a:tabLst/>
              <a:defRPr sz="1600">
                <a:latin typeface="+mn-lt"/>
              </a:defRPr>
            </a:lvl2pPr>
            <a:lvl3pPr marL="17463" indent="0" algn="ctr">
              <a:buNone/>
              <a:tabLst/>
              <a:defRPr sz="1600">
                <a:latin typeface="+mn-lt"/>
              </a:defRPr>
            </a:lvl3pPr>
            <a:lvl4pPr marL="17463" indent="0" algn="ctr">
              <a:buNone/>
              <a:tabLst/>
              <a:defRPr sz="1600">
                <a:latin typeface="+mn-lt"/>
              </a:defRPr>
            </a:lvl4pPr>
            <a:lvl5pPr marL="17463" indent="0" algn="ctr">
              <a:buNone/>
              <a:tabLst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ronde topics -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15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93880" y="1895114"/>
            <a:ext cx="2815200" cy="2814942"/>
          </a:xfrm>
          <a:prstGeom prst="ellipse">
            <a:avLst/>
          </a:prstGeom>
          <a:ln w="50800">
            <a:solidFill>
              <a:srgbClr val="266EBF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83926" y="1895114"/>
            <a:ext cx="2815200" cy="2814942"/>
          </a:xfrm>
          <a:prstGeom prst="ellipse">
            <a:avLst/>
          </a:prstGeom>
          <a:ln w="50800">
            <a:solidFill>
              <a:srgbClr val="266EBF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73972" y="1895114"/>
            <a:ext cx="2815200" cy="2814942"/>
          </a:xfrm>
          <a:prstGeom prst="ellipse">
            <a:avLst/>
          </a:prstGeom>
          <a:ln w="50800">
            <a:solidFill>
              <a:srgbClr val="266EBF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7884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-gr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160000" y="1686513"/>
            <a:ext cx="7560000" cy="2386973"/>
          </a:xfrm>
          <a:prstGeom prst="wedgeRectCallout">
            <a:avLst>
              <a:gd name="adj1" fmla="val -33309"/>
              <a:gd name="adj2" fmla="val 66900"/>
            </a:avLst>
          </a:prstGeom>
          <a:solidFill>
            <a:schemeClr val="tx1"/>
          </a:solidFill>
          <a:ln w="44450">
            <a:solidFill>
              <a:schemeClr val="tx1"/>
            </a:solidFill>
            <a:miter lim="800000"/>
          </a:ln>
        </p:spPr>
        <p:txBody>
          <a:bodyPr wrap="square" lIns="360000" tIns="360000" rIns="324000" bIns="360000" anchor="ctr">
            <a:spAutoFit/>
          </a:bodyPr>
          <a:lstStyle>
            <a:lvl1pPr marL="0" indent="0" algn="l">
              <a:buClr>
                <a:schemeClr val="bg1"/>
              </a:buClr>
              <a:buFont typeface="Arial" panose="020B0604020202020204" pitchFamily="34" charset="0"/>
              <a:buNone/>
              <a:defRPr sz="3600">
                <a:solidFill>
                  <a:schemeClr val="bg1"/>
                </a:solidFill>
                <a:latin typeface="+mn-lt"/>
              </a:defRPr>
            </a:lvl1pPr>
            <a:lvl2pPr marL="296863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sz="3200">
                <a:solidFill>
                  <a:schemeClr val="bg1"/>
                </a:solidFill>
                <a:latin typeface="+mn-lt"/>
              </a:defRPr>
            </a:lvl2pPr>
            <a:lvl3pPr marL="736600" indent="-285750">
              <a:buClr>
                <a:schemeClr val="bg1"/>
              </a:buClr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+mn-lt"/>
              </a:defRPr>
            </a:lvl3pPr>
            <a:lvl4pPr marL="854075" indent="0">
              <a:buClr>
                <a:schemeClr val="bg1"/>
              </a:buClr>
              <a:buNone/>
              <a:defRPr sz="1600">
                <a:solidFill>
                  <a:schemeClr val="bg1"/>
                </a:solidFill>
              </a:defRPr>
            </a:lvl4pPr>
            <a:lvl5pPr>
              <a:defRPr sz="1600"/>
            </a:lvl5pPr>
          </a:lstStyle>
          <a:p>
            <a:pPr lvl="0"/>
            <a:r>
              <a:rPr lang="nl-BE" dirty="0"/>
              <a:t>Quote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-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160000" y="1686513"/>
            <a:ext cx="7560000" cy="2386973"/>
          </a:xfrm>
          <a:prstGeom prst="wedgeRectCallout">
            <a:avLst>
              <a:gd name="adj1" fmla="val -33309"/>
              <a:gd name="adj2" fmla="val 66900"/>
            </a:avLst>
          </a:prstGeom>
          <a:solidFill>
            <a:srgbClr val="266EBF"/>
          </a:solidFill>
          <a:ln w="44450">
            <a:solidFill>
              <a:schemeClr val="accent2"/>
            </a:solidFill>
            <a:miter lim="800000"/>
          </a:ln>
        </p:spPr>
        <p:txBody>
          <a:bodyPr wrap="square" lIns="360000" tIns="360000" rIns="324000" bIns="360000" anchor="ctr">
            <a:spAutoFit/>
          </a:bodyPr>
          <a:lstStyle>
            <a:lvl1pPr marL="0" indent="0" algn="l">
              <a:buClr>
                <a:schemeClr val="bg1"/>
              </a:buClr>
              <a:buFont typeface="Arial" panose="020B0604020202020204" pitchFamily="34" charset="0"/>
              <a:buNone/>
              <a:defRPr sz="3600">
                <a:solidFill>
                  <a:schemeClr val="bg1"/>
                </a:solidFill>
                <a:latin typeface="+mn-lt"/>
              </a:defRPr>
            </a:lvl1pPr>
            <a:lvl2pPr marL="296863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sz="3200">
                <a:solidFill>
                  <a:schemeClr val="bg1"/>
                </a:solidFill>
                <a:latin typeface="+mn-lt"/>
              </a:defRPr>
            </a:lvl2pPr>
            <a:lvl3pPr marL="736600" indent="-285750">
              <a:buClr>
                <a:schemeClr val="bg1"/>
              </a:buClr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+mn-lt"/>
              </a:defRPr>
            </a:lvl3pPr>
            <a:lvl4pPr marL="854075" indent="0">
              <a:buClr>
                <a:schemeClr val="bg1"/>
              </a:buClr>
              <a:buNone/>
              <a:defRPr sz="1600">
                <a:solidFill>
                  <a:schemeClr val="bg1"/>
                </a:solidFill>
              </a:defRPr>
            </a:lvl4pPr>
            <a:lvl5pPr>
              <a:defRPr sz="1600"/>
            </a:lvl5pPr>
          </a:lstStyle>
          <a:p>
            <a:pPr lvl="0"/>
            <a:r>
              <a:rPr lang="nl-BE" dirty="0"/>
              <a:t>Quote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3"/>
          <p:cNvSpPr txBox="1">
            <a:spLocks/>
          </p:cNvSpPr>
          <p:nvPr userDrawn="1"/>
        </p:nvSpPr>
        <p:spPr>
          <a:xfrm>
            <a:off x="719999" y="720000"/>
            <a:ext cx="4578393" cy="784249"/>
          </a:xfrm>
          <a:prstGeom prst="rect">
            <a:avLst/>
          </a:prstGeom>
          <a:solidFill>
            <a:schemeClr val="accent1"/>
          </a:solidFill>
        </p:spPr>
        <p:txBody>
          <a:bodyPr tIns="3600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strike="noStrik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3350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</a:pPr>
            <a:r>
              <a:rPr lang="nl-NL" sz="5400" strike="noStrike" kern="1200" cap="none" baseline="0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THANK YOU  </a:t>
            </a:r>
          </a:p>
        </p:txBody>
      </p:sp>
      <p:sp>
        <p:nvSpPr>
          <p:cNvPr id="4" name="Vrije vorm 39"/>
          <p:cNvSpPr/>
          <p:nvPr userDrawn="1"/>
        </p:nvSpPr>
        <p:spPr>
          <a:xfrm>
            <a:off x="5820937" y="0"/>
            <a:ext cx="6371062" cy="6843010"/>
          </a:xfrm>
          <a:custGeom>
            <a:avLst/>
            <a:gdLst>
              <a:gd name="connsiteX0" fmla="*/ 0 w 1935678"/>
              <a:gd name="connsiteY0" fmla="*/ 0 h 5023262"/>
              <a:gd name="connsiteX1" fmla="*/ 1935678 w 1935678"/>
              <a:gd name="connsiteY1" fmla="*/ 0 h 5023262"/>
              <a:gd name="connsiteX2" fmla="*/ 1935678 w 1935678"/>
              <a:gd name="connsiteY2" fmla="*/ 5023262 h 5023262"/>
              <a:gd name="connsiteX3" fmla="*/ 0 w 1935678"/>
              <a:gd name="connsiteY3" fmla="*/ 0 h 502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5023262">
                <a:moveTo>
                  <a:pt x="0" y="0"/>
                </a:moveTo>
                <a:lnTo>
                  <a:pt x="1935678" y="0"/>
                </a:lnTo>
                <a:lnTo>
                  <a:pt x="1935678" y="5023262"/>
                </a:lnTo>
                <a:lnTo>
                  <a:pt x="0" y="0"/>
                </a:lnTo>
                <a:close/>
              </a:path>
            </a:pathLst>
          </a:custGeom>
          <a:solidFill>
            <a:srgbClr val="266E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Vrije vorm 3"/>
          <p:cNvSpPr/>
          <p:nvPr userDrawn="1"/>
        </p:nvSpPr>
        <p:spPr>
          <a:xfrm>
            <a:off x="3384815" y="2175408"/>
            <a:ext cx="294232" cy="4234421"/>
          </a:xfrm>
          <a:custGeom>
            <a:avLst/>
            <a:gdLst>
              <a:gd name="connsiteX0" fmla="*/ 177800 w 184150"/>
              <a:gd name="connsiteY0" fmla="*/ 0 h 1771650"/>
              <a:gd name="connsiteX1" fmla="*/ 177800 w 184150"/>
              <a:gd name="connsiteY1" fmla="*/ 454025 h 1771650"/>
              <a:gd name="connsiteX2" fmla="*/ 0 w 184150"/>
              <a:gd name="connsiteY2" fmla="*/ 454025 h 1771650"/>
              <a:gd name="connsiteX3" fmla="*/ 184150 w 184150"/>
              <a:gd name="connsiteY3" fmla="*/ 898525 h 1771650"/>
              <a:gd name="connsiteX4" fmla="*/ 184150 w 184150"/>
              <a:gd name="connsiteY4" fmla="*/ 1771650 h 1771650"/>
              <a:gd name="connsiteX0" fmla="*/ 177800 w 189210"/>
              <a:gd name="connsiteY0" fmla="*/ 0 h 1771650"/>
              <a:gd name="connsiteX1" fmla="*/ 177800 w 189210"/>
              <a:gd name="connsiteY1" fmla="*/ 454025 h 1771650"/>
              <a:gd name="connsiteX2" fmla="*/ 0 w 189210"/>
              <a:gd name="connsiteY2" fmla="*/ 454025 h 1771650"/>
              <a:gd name="connsiteX3" fmla="*/ 189210 w 189210"/>
              <a:gd name="connsiteY3" fmla="*/ 898525 h 1771650"/>
              <a:gd name="connsiteX4" fmla="*/ 184150 w 189210"/>
              <a:gd name="connsiteY4" fmla="*/ 1771650 h 1771650"/>
              <a:gd name="connsiteX0" fmla="*/ 177800 w 191740"/>
              <a:gd name="connsiteY0" fmla="*/ 0 h 1771650"/>
              <a:gd name="connsiteX1" fmla="*/ 177800 w 191740"/>
              <a:gd name="connsiteY1" fmla="*/ 454025 h 1771650"/>
              <a:gd name="connsiteX2" fmla="*/ 0 w 191740"/>
              <a:gd name="connsiteY2" fmla="*/ 454025 h 1771650"/>
              <a:gd name="connsiteX3" fmla="*/ 191740 w 191740"/>
              <a:gd name="connsiteY3" fmla="*/ 802382 h 1771650"/>
              <a:gd name="connsiteX4" fmla="*/ 184150 w 191740"/>
              <a:gd name="connsiteY4" fmla="*/ 1771650 h 1771650"/>
              <a:gd name="connsiteX0" fmla="*/ 177800 w 186680"/>
              <a:gd name="connsiteY0" fmla="*/ 0 h 1771650"/>
              <a:gd name="connsiteX1" fmla="*/ 177800 w 186680"/>
              <a:gd name="connsiteY1" fmla="*/ 454025 h 1771650"/>
              <a:gd name="connsiteX2" fmla="*/ 0 w 186680"/>
              <a:gd name="connsiteY2" fmla="*/ 454025 h 1771650"/>
              <a:gd name="connsiteX3" fmla="*/ 186680 w 186680"/>
              <a:gd name="connsiteY3" fmla="*/ 802382 h 1771650"/>
              <a:gd name="connsiteX4" fmla="*/ 184150 w 186680"/>
              <a:gd name="connsiteY4" fmla="*/ 1771650 h 1771650"/>
              <a:gd name="connsiteX0" fmla="*/ 177800 w 184150"/>
              <a:gd name="connsiteY0" fmla="*/ 0 h 1771650"/>
              <a:gd name="connsiteX1" fmla="*/ 177800 w 184150"/>
              <a:gd name="connsiteY1" fmla="*/ 454025 h 1771650"/>
              <a:gd name="connsiteX2" fmla="*/ 0 w 184150"/>
              <a:gd name="connsiteY2" fmla="*/ 454025 h 1771650"/>
              <a:gd name="connsiteX3" fmla="*/ 184150 w 184150"/>
              <a:gd name="connsiteY3" fmla="*/ 804912 h 1771650"/>
              <a:gd name="connsiteX4" fmla="*/ 184150 w 184150"/>
              <a:gd name="connsiteY4" fmla="*/ 1771650 h 1771650"/>
              <a:gd name="connsiteX0" fmla="*/ 205601 w 211951"/>
              <a:gd name="connsiteY0" fmla="*/ 0 h 1771650"/>
              <a:gd name="connsiteX1" fmla="*/ 205601 w 211951"/>
              <a:gd name="connsiteY1" fmla="*/ 454025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205601 w 211951"/>
              <a:gd name="connsiteY0" fmla="*/ 0 h 1771650"/>
              <a:gd name="connsiteX1" fmla="*/ 202125 w 211951"/>
              <a:gd name="connsiteY1" fmla="*/ 120420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205601 w 216025"/>
              <a:gd name="connsiteY0" fmla="*/ 0 h 1771650"/>
              <a:gd name="connsiteX1" fmla="*/ 216025 w 216025"/>
              <a:gd name="connsiteY1" fmla="*/ 113470 h 1771650"/>
              <a:gd name="connsiteX2" fmla="*/ 0 w 216025"/>
              <a:gd name="connsiteY2" fmla="*/ 106521 h 1771650"/>
              <a:gd name="connsiteX3" fmla="*/ 211951 w 216025"/>
              <a:gd name="connsiteY3" fmla="*/ 804912 h 1771650"/>
              <a:gd name="connsiteX4" fmla="*/ 211951 w 216025"/>
              <a:gd name="connsiteY4" fmla="*/ 1771650 h 1771650"/>
              <a:gd name="connsiteX0" fmla="*/ 205601 w 211951"/>
              <a:gd name="connsiteY0" fmla="*/ 0 h 1771650"/>
              <a:gd name="connsiteX1" fmla="*/ 202125 w 211951"/>
              <a:gd name="connsiteY1" fmla="*/ 116945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205601 w 211951"/>
              <a:gd name="connsiteY0" fmla="*/ 0 h 1771650"/>
              <a:gd name="connsiteX1" fmla="*/ 209075 w 211951"/>
              <a:gd name="connsiteY1" fmla="*/ 120420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195176 w 201526"/>
              <a:gd name="connsiteY0" fmla="*/ 0 h 1771650"/>
              <a:gd name="connsiteX1" fmla="*/ 198650 w 201526"/>
              <a:gd name="connsiteY1" fmla="*/ 120420 h 1771650"/>
              <a:gd name="connsiteX2" fmla="*/ 0 w 201526"/>
              <a:gd name="connsiteY2" fmla="*/ 116947 h 1771650"/>
              <a:gd name="connsiteX3" fmla="*/ 201526 w 201526"/>
              <a:gd name="connsiteY3" fmla="*/ 804912 h 1771650"/>
              <a:gd name="connsiteX4" fmla="*/ 201526 w 201526"/>
              <a:gd name="connsiteY4" fmla="*/ 1771650 h 1771650"/>
              <a:gd name="connsiteX0" fmla="*/ 195176 w 201526"/>
              <a:gd name="connsiteY0" fmla="*/ 0 h 1771650"/>
              <a:gd name="connsiteX1" fmla="*/ 198650 w 201526"/>
              <a:gd name="connsiteY1" fmla="*/ 120420 h 1771650"/>
              <a:gd name="connsiteX2" fmla="*/ 0 w 201526"/>
              <a:gd name="connsiteY2" fmla="*/ 106521 h 1771650"/>
              <a:gd name="connsiteX3" fmla="*/ 201526 w 201526"/>
              <a:gd name="connsiteY3" fmla="*/ 804912 h 1771650"/>
              <a:gd name="connsiteX4" fmla="*/ 201526 w 201526"/>
              <a:gd name="connsiteY4" fmla="*/ 1771650 h 1771650"/>
              <a:gd name="connsiteX0" fmla="*/ 191701 w 198051"/>
              <a:gd name="connsiteY0" fmla="*/ 0 h 1771650"/>
              <a:gd name="connsiteX1" fmla="*/ 195175 w 198051"/>
              <a:gd name="connsiteY1" fmla="*/ 120420 h 1771650"/>
              <a:gd name="connsiteX2" fmla="*/ 0 w 198051"/>
              <a:gd name="connsiteY2" fmla="*/ 116947 h 1771650"/>
              <a:gd name="connsiteX3" fmla="*/ 198051 w 198051"/>
              <a:gd name="connsiteY3" fmla="*/ 804912 h 1771650"/>
              <a:gd name="connsiteX4" fmla="*/ 198051 w 198051"/>
              <a:gd name="connsiteY4" fmla="*/ 1771650 h 1771650"/>
              <a:gd name="connsiteX0" fmla="*/ 191701 w 198051"/>
              <a:gd name="connsiteY0" fmla="*/ 0 h 1771650"/>
              <a:gd name="connsiteX1" fmla="*/ 190902 w 198051"/>
              <a:gd name="connsiteY1" fmla="*/ 122556 h 1771650"/>
              <a:gd name="connsiteX2" fmla="*/ 0 w 198051"/>
              <a:gd name="connsiteY2" fmla="*/ 116947 h 1771650"/>
              <a:gd name="connsiteX3" fmla="*/ 198051 w 198051"/>
              <a:gd name="connsiteY3" fmla="*/ 804912 h 1771650"/>
              <a:gd name="connsiteX4" fmla="*/ 198051 w 198051"/>
              <a:gd name="connsiteY4" fmla="*/ 1771650 h 1771650"/>
              <a:gd name="connsiteX0" fmla="*/ 155380 w 161730"/>
              <a:gd name="connsiteY0" fmla="*/ 0 h 1771650"/>
              <a:gd name="connsiteX1" fmla="*/ 154581 w 161730"/>
              <a:gd name="connsiteY1" fmla="*/ 122556 h 1771650"/>
              <a:gd name="connsiteX2" fmla="*/ 0 w 161730"/>
              <a:gd name="connsiteY2" fmla="*/ 116947 h 1771650"/>
              <a:gd name="connsiteX3" fmla="*/ 161730 w 161730"/>
              <a:gd name="connsiteY3" fmla="*/ 804912 h 1771650"/>
              <a:gd name="connsiteX4" fmla="*/ 161730 w 161730"/>
              <a:gd name="connsiteY4" fmla="*/ 1771650 h 1771650"/>
              <a:gd name="connsiteX0" fmla="*/ 140425 w 146775"/>
              <a:gd name="connsiteY0" fmla="*/ 0 h 1771650"/>
              <a:gd name="connsiteX1" fmla="*/ 139626 w 146775"/>
              <a:gd name="connsiteY1" fmla="*/ 122556 h 1771650"/>
              <a:gd name="connsiteX2" fmla="*/ 0 w 146775"/>
              <a:gd name="connsiteY2" fmla="*/ 116947 h 1771650"/>
              <a:gd name="connsiteX3" fmla="*/ 146775 w 146775"/>
              <a:gd name="connsiteY3" fmla="*/ 804912 h 1771650"/>
              <a:gd name="connsiteX4" fmla="*/ 146775 w 146775"/>
              <a:gd name="connsiteY4" fmla="*/ 1771650 h 1771650"/>
              <a:gd name="connsiteX0" fmla="*/ 138289 w 144639"/>
              <a:gd name="connsiteY0" fmla="*/ 0 h 1771650"/>
              <a:gd name="connsiteX1" fmla="*/ 137490 w 144639"/>
              <a:gd name="connsiteY1" fmla="*/ 122556 h 1771650"/>
              <a:gd name="connsiteX2" fmla="*/ 0 w 144639"/>
              <a:gd name="connsiteY2" fmla="*/ 121220 h 1771650"/>
              <a:gd name="connsiteX3" fmla="*/ 144639 w 144639"/>
              <a:gd name="connsiteY3" fmla="*/ 804912 h 1771650"/>
              <a:gd name="connsiteX4" fmla="*/ 144639 w 144639"/>
              <a:gd name="connsiteY4" fmla="*/ 1771650 h 1771650"/>
              <a:gd name="connsiteX0" fmla="*/ 138289 w 144639"/>
              <a:gd name="connsiteY0" fmla="*/ 0 h 1771650"/>
              <a:gd name="connsiteX1" fmla="*/ 137490 w 144639"/>
              <a:gd name="connsiteY1" fmla="*/ 122556 h 1771650"/>
              <a:gd name="connsiteX2" fmla="*/ 0 w 144639"/>
              <a:gd name="connsiteY2" fmla="*/ 121220 h 1771650"/>
              <a:gd name="connsiteX3" fmla="*/ 140366 w 144639"/>
              <a:gd name="connsiteY3" fmla="*/ 339153 h 1771650"/>
              <a:gd name="connsiteX4" fmla="*/ 144639 w 144639"/>
              <a:gd name="connsiteY4" fmla="*/ 1771650 h 1771650"/>
              <a:gd name="connsiteX0" fmla="*/ 138289 w 147034"/>
              <a:gd name="connsiteY0" fmla="*/ 0 h 1771650"/>
              <a:gd name="connsiteX1" fmla="*/ 137490 w 147034"/>
              <a:gd name="connsiteY1" fmla="*/ 122556 h 1771650"/>
              <a:gd name="connsiteX2" fmla="*/ 0 w 147034"/>
              <a:gd name="connsiteY2" fmla="*/ 121220 h 1771650"/>
              <a:gd name="connsiteX3" fmla="*/ 146776 w 147034"/>
              <a:gd name="connsiteY3" fmla="*/ 364791 h 1771650"/>
              <a:gd name="connsiteX4" fmla="*/ 144639 w 147034"/>
              <a:gd name="connsiteY4" fmla="*/ 1771650 h 1771650"/>
              <a:gd name="connsiteX0" fmla="*/ 138289 w 144639"/>
              <a:gd name="connsiteY0" fmla="*/ 0 h 1771650"/>
              <a:gd name="connsiteX1" fmla="*/ 137490 w 144639"/>
              <a:gd name="connsiteY1" fmla="*/ 122556 h 1771650"/>
              <a:gd name="connsiteX2" fmla="*/ 0 w 144639"/>
              <a:gd name="connsiteY2" fmla="*/ 121220 h 1771650"/>
              <a:gd name="connsiteX3" fmla="*/ 140366 w 144639"/>
              <a:gd name="connsiteY3" fmla="*/ 362655 h 1771650"/>
              <a:gd name="connsiteX4" fmla="*/ 144639 w 144639"/>
              <a:gd name="connsiteY4" fmla="*/ 1771650 h 1771650"/>
              <a:gd name="connsiteX0" fmla="*/ 138289 w 145050"/>
              <a:gd name="connsiteY0" fmla="*/ 0 h 1771650"/>
              <a:gd name="connsiteX1" fmla="*/ 137490 w 145050"/>
              <a:gd name="connsiteY1" fmla="*/ 122556 h 1771650"/>
              <a:gd name="connsiteX2" fmla="*/ 0 w 145050"/>
              <a:gd name="connsiteY2" fmla="*/ 121220 h 1771650"/>
              <a:gd name="connsiteX3" fmla="*/ 144640 w 145050"/>
              <a:gd name="connsiteY3" fmla="*/ 360518 h 1771650"/>
              <a:gd name="connsiteX4" fmla="*/ 144639 w 145050"/>
              <a:gd name="connsiteY4" fmla="*/ 177165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050" h="1771650">
                <a:moveTo>
                  <a:pt x="138289" y="0"/>
                </a:moveTo>
                <a:cubicBezTo>
                  <a:pt x="138023" y="40852"/>
                  <a:pt x="137756" y="81704"/>
                  <a:pt x="137490" y="122556"/>
                </a:cubicBezTo>
                <a:lnTo>
                  <a:pt x="0" y="121220"/>
                </a:lnTo>
                <a:lnTo>
                  <a:pt x="144640" y="360518"/>
                </a:lnTo>
                <a:cubicBezTo>
                  <a:pt x="146064" y="838017"/>
                  <a:pt x="143215" y="1294151"/>
                  <a:pt x="144639" y="1771650"/>
                </a:cubicBezTo>
              </a:path>
            </a:pathLst>
          </a:cu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</a:t>
            </a:r>
          </a:p>
        </p:txBody>
      </p:sp>
      <p:sp>
        <p:nvSpPr>
          <p:cNvPr id="6" name="Tijdelijke aanduiding voor tekst 33"/>
          <p:cNvSpPr txBox="1">
            <a:spLocks/>
          </p:cNvSpPr>
          <p:nvPr userDrawn="1"/>
        </p:nvSpPr>
        <p:spPr>
          <a:xfrm>
            <a:off x="683424" y="2175408"/>
            <a:ext cx="2557894" cy="4234421"/>
          </a:xfrm>
          <a:prstGeom prst="rect">
            <a:avLst/>
          </a:prstGeom>
        </p:spPr>
        <p:txBody>
          <a:bodyPr>
            <a:noAutofit/>
          </a:bodyPr>
          <a:lstStyle>
            <a:lvl1pPr marL="108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600" b="1" i="0" kern="1200" cap="none" baseline="0" dirty="0" smtClean="0">
                <a:solidFill>
                  <a:srgbClr val="266EBF"/>
                </a:solidFill>
                <a:latin typeface="+mj-lt"/>
                <a:ea typeface="Verdana" charset="0"/>
                <a:cs typeface="Verdana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Het </a:t>
            </a:r>
            <a:r>
              <a:rPr lang="en-US" sz="14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Koninklijk</a:t>
            </a:r>
            <a:r>
              <a:rPr lang="en-US" sz="1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Meteorologisch</a:t>
            </a:r>
            <a:r>
              <a:rPr lang="en-US" sz="1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Instituut</a:t>
            </a:r>
            <a:endParaRPr lang="en-US" sz="14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L’Institut</a:t>
            </a:r>
            <a:r>
              <a:rPr lang="en-US" sz="1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Royal </a:t>
            </a:r>
            <a:r>
              <a:rPr lang="en-US" sz="14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Météorologique</a:t>
            </a:r>
            <a:endParaRPr lang="en-US" sz="14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US" sz="1400" b="1" i="0" kern="1200" cap="none" baseline="0" dirty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Das </a:t>
            </a:r>
            <a:r>
              <a:rPr lang="en-US" sz="1400" b="1" i="0" kern="1200" cap="none" baseline="0" dirty="0" err="1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Königliche</a:t>
            </a:r>
            <a:r>
              <a:rPr lang="en-US" sz="1400" b="1" i="0" kern="1200" cap="none" baseline="0" dirty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b="1" i="0" kern="1200" cap="none" baseline="0" dirty="0" err="1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Meteorologische</a:t>
            </a:r>
            <a:r>
              <a:rPr lang="en-US" sz="1400" b="1" i="0" kern="1200" cap="none" baseline="0" dirty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b="1" i="0" kern="1200" cap="none" baseline="0" dirty="0" err="1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Institut</a:t>
            </a:r>
            <a:endParaRPr lang="en-US" sz="1400" b="1" i="0" kern="1200" cap="none" baseline="0" dirty="0">
              <a:solidFill>
                <a:srgbClr val="266EB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US" sz="1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Royal Meteorological</a:t>
            </a:r>
            <a:r>
              <a:rPr lang="en-US" sz="1400" baseline="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Institute</a:t>
            </a:r>
            <a:endParaRPr lang="en-US" sz="14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Tijdelijke aanduiding voor tekst 3"/>
          <p:cNvSpPr txBox="1">
            <a:spLocks/>
          </p:cNvSpPr>
          <p:nvPr userDrawn="1"/>
        </p:nvSpPr>
        <p:spPr>
          <a:xfrm>
            <a:off x="3961319" y="2175408"/>
            <a:ext cx="3737930" cy="418711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377" rtl="0" eaLnBrk="1" fontAlgn="auto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Verdana" charset="0"/>
                <a:cs typeface="Verdana" charset="0"/>
              </a:rPr>
              <a:t>The RMI provides reliable public service realized by empowered staff and based on research, innovation and continuity.</a:t>
            </a:r>
            <a:endParaRPr lang="fr-FR" sz="1200" kern="1200" baseline="0">
              <a:solidFill>
                <a:schemeClr val="tx1"/>
              </a:solidFill>
              <a:latin typeface="+mn-lt"/>
              <a:ea typeface="Verdana" charset="0"/>
              <a:cs typeface="Verdana" charset="0"/>
            </a:endParaRPr>
          </a:p>
          <a:p>
            <a: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Font typeface="+mj-lt"/>
              <a:buNone/>
            </a:pPr>
            <a:r>
              <a:rPr lang="nl-NL" sz="1200" kern="1200" baseline="0">
                <a:solidFill>
                  <a:schemeClr val="tx1"/>
                </a:solidFill>
                <a:latin typeface="+mn-lt"/>
                <a:ea typeface="Verdana" charset="0"/>
                <a:cs typeface="Verdana" charset="0"/>
              </a:rPr>
              <a:t>Het 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Verdana" charset="0"/>
                <a:cs typeface="Verdana" charset="0"/>
              </a:rPr>
              <a:t>KMI verleent een betrouwbare dienstverlening aan het publiek en de overheid gebaseerd op onderzoek, innovatie en continuïteit.</a:t>
            </a:r>
          </a:p>
          <a:p>
            <a: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Font typeface="+mj-lt"/>
              <a:buNone/>
            </a:pPr>
            <a:r>
              <a:rPr lang="fr-FR" sz="1200" kern="1200" baseline="0" dirty="0">
                <a:solidFill>
                  <a:schemeClr val="tx1"/>
                </a:solidFill>
                <a:latin typeface="+mn-lt"/>
                <a:ea typeface="Verdana" charset="0"/>
                <a:cs typeface="Verdana" charset="0"/>
              </a:rPr>
              <a:t>L'IRM fournit un service fiable basé sur la recherche, l'innovation et la continuité au public et aux autorités.</a:t>
            </a:r>
          </a:p>
          <a:p>
            <a: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Font typeface="+mj-lt"/>
              <a:buNone/>
            </a:pPr>
            <a:r>
              <a:rPr lang="de-DE" dirty="0"/>
              <a:t>Vertrauenswürdige Dienstleistungen für Öffentlichkeit und Behörden begründet auf Forschung, Innovation und Kontinuität.</a:t>
            </a:r>
            <a:endParaRPr lang="fr-FR" sz="1200" kern="1200" baseline="0" dirty="0">
              <a:solidFill>
                <a:schemeClr val="tx1"/>
              </a:solidFill>
              <a:latin typeface="+mn-lt"/>
              <a:ea typeface="Verdana" charset="0"/>
              <a:cs typeface="Verdana" charset="0"/>
            </a:endParaRPr>
          </a:p>
          <a:p>
            <a: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Font typeface="+mj-lt"/>
              <a:buNone/>
            </a:pPr>
            <a:endParaRPr lang="en-US" sz="1200" kern="1200" baseline="0" dirty="0">
              <a:solidFill>
                <a:schemeClr val="tx1"/>
              </a:solidFill>
              <a:latin typeface="+mn-lt"/>
              <a:ea typeface="Verdana" charset="0"/>
              <a:cs typeface="Verdana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E1BE1A8-55D5-42B2-B627-035B7283EB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3" y="5533599"/>
            <a:ext cx="621691" cy="82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03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ofdstuk -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-4293" y="9144"/>
            <a:ext cx="12196294" cy="5984875"/>
          </a:xfrm>
          <a:prstGeom prst="rect">
            <a:avLst/>
          </a:prstGeom>
        </p:spPr>
        <p:txBody>
          <a:bodyPr lIns="2880000" tIns="756000" rIns="2880000" anchor="t" anchorCtr="0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nl-NL" dirty="0"/>
          </a:p>
        </p:txBody>
      </p:sp>
      <p:sp>
        <p:nvSpPr>
          <p:cNvPr id="12" name="Titel 3"/>
          <p:cNvSpPr>
            <a:spLocks noGrp="1"/>
          </p:cNvSpPr>
          <p:nvPr>
            <p:ph type="title" hasCustomPrompt="1"/>
          </p:nvPr>
        </p:nvSpPr>
        <p:spPr>
          <a:xfrm>
            <a:off x="720000" y="2206826"/>
            <a:ext cx="4023042" cy="590349"/>
          </a:xfrm>
          <a:prstGeom prst="rect">
            <a:avLst/>
          </a:prstGeom>
        </p:spPr>
        <p:txBody>
          <a:bodyPr tIns="36000" bIns="0"/>
          <a:lstStyle>
            <a:lvl1pPr>
              <a:defRPr sz="4000" strike="noStrike" baseline="0">
                <a:latin typeface="+mj-lt"/>
              </a:defRPr>
            </a:lvl1pPr>
          </a:lstStyle>
          <a:p>
            <a:r>
              <a:rPr lang="nl-NL" dirty="0"/>
              <a:t>Chapter title</a:t>
            </a:r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20000" y="1399032"/>
            <a:ext cx="10620000" cy="405820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>
            <a:lvl1pPr>
              <a:defRPr/>
            </a:lvl1pPr>
          </a:lstStyle>
          <a:p>
            <a:r>
              <a:rPr lang="nl-NL" dirty="0"/>
              <a:t>Title of the slide</a:t>
            </a:r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foto in grijs 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702552" y="0"/>
            <a:ext cx="5489448" cy="5849957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err="1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7404848" y="271686"/>
            <a:ext cx="3935152" cy="5083296"/>
          </a:xfrm>
          <a:prstGeom prst="rect">
            <a:avLst/>
          </a:prstGeom>
        </p:spPr>
        <p:txBody>
          <a:bodyPr tIns="144000"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5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4703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20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20000" y="1399032"/>
            <a:ext cx="5452200" cy="405820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2 fot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7404848" y="1399032"/>
            <a:ext cx="3732544" cy="1965960"/>
          </a:xfrm>
          <a:prstGeom prst="rect">
            <a:avLst/>
          </a:prstGeom>
        </p:spPr>
        <p:txBody>
          <a:bodyPr tIns="144000"/>
          <a:lstStyle>
            <a:lvl1pPr algn="ctr"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19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20000" y="1399032"/>
            <a:ext cx="6586056" cy="405820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0" name="Tijdelijke aanduiding voor afbeelding 2"/>
          <p:cNvSpPr>
            <a:spLocks noGrp="1"/>
          </p:cNvSpPr>
          <p:nvPr>
            <p:ph type="pic" sz="quarter" idx="15"/>
          </p:nvPr>
        </p:nvSpPr>
        <p:spPr>
          <a:xfrm>
            <a:off x="7404848" y="3491280"/>
            <a:ext cx="3732544" cy="1965960"/>
          </a:xfrm>
          <a:prstGeom prst="rect">
            <a:avLst/>
          </a:prstGeom>
        </p:spPr>
        <p:txBody>
          <a:bodyPr tIns="144000"/>
          <a:lstStyle>
            <a:lvl1pPr algn="ctr"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achtergron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-18255" y="1"/>
            <a:ext cx="12196294" cy="5797296"/>
          </a:xfrm>
          <a:prstGeom prst="rect">
            <a:avLst/>
          </a:prstGeom>
        </p:spPr>
        <p:txBody>
          <a:bodyPr lIns="2880000" tIns="1475999" rIns="2880000" anchor="t" anchorCtr="0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nl-NL" dirty="0"/>
          </a:p>
        </p:txBody>
      </p:sp>
      <p:sp>
        <p:nvSpPr>
          <p:cNvPr id="7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8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grafiek 4"/>
          <p:cNvSpPr>
            <a:spLocks noGrp="1"/>
          </p:cNvSpPr>
          <p:nvPr>
            <p:ph type="chart" sz="quarter" idx="14"/>
          </p:nvPr>
        </p:nvSpPr>
        <p:spPr>
          <a:xfrm>
            <a:off x="5636302" y="1399031"/>
            <a:ext cx="5717498" cy="405820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7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16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20000" y="1399032"/>
            <a:ext cx="4748112" cy="405820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3 vierkante topics gr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57304" y="1874520"/>
            <a:ext cx="3108556" cy="3109856"/>
          </a:xfrm>
          <a:prstGeom prst="rect">
            <a:avLst/>
          </a:prstGeom>
          <a:ln w="4445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chemeClr val="accent1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47350" y="1874520"/>
            <a:ext cx="3108556" cy="3109856"/>
          </a:xfrm>
          <a:prstGeom prst="rect">
            <a:avLst/>
          </a:prstGeom>
          <a:ln w="4445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chemeClr val="accent1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37396" y="1874520"/>
            <a:ext cx="3108556" cy="3109856"/>
          </a:xfrm>
          <a:prstGeom prst="rect">
            <a:avLst/>
          </a:prstGeom>
          <a:ln w="4445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chemeClr val="accent1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="" xmlns:a16="http://schemas.microsoft.com/office/drawing/2014/main" id="{58CCFB04-B637-478E-8086-46400E9AF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itel 1"/>
          <p:cNvSpPr>
            <a:spLocks noGrp="1"/>
          </p:cNvSpPr>
          <p:nvPr>
            <p:ph type="title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Titel van de slide</a:t>
            </a:r>
          </a:p>
        </p:txBody>
      </p:sp>
      <p:sp>
        <p:nvSpPr>
          <p:cNvPr id="12" name="Rechthoek 11"/>
          <p:cNvSpPr/>
          <p:nvPr userDrawn="1"/>
        </p:nvSpPr>
        <p:spPr>
          <a:xfrm>
            <a:off x="0" y="5870448"/>
            <a:ext cx="12192000" cy="973165"/>
          </a:xfrm>
          <a:prstGeom prst="rect">
            <a:avLst/>
          </a:prstGeom>
          <a:noFill/>
          <a:ln>
            <a:noFill/>
          </a:ln>
          <a:effectLst>
            <a:outerShdw blurRad="50800" dist="38100" dir="16200000" algn="ctr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1860921" y="197963"/>
            <a:ext cx="0" cy="181937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10001839" y="3327662"/>
            <a:ext cx="21021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Author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Function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Institute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7" y="254595"/>
            <a:ext cx="501252" cy="66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9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703" r:id="rId2"/>
    <p:sldLayoutId id="2147483706" r:id="rId3"/>
    <p:sldLayoutId id="2147483709" r:id="rId4"/>
    <p:sldLayoutId id="2147483710" r:id="rId5"/>
    <p:sldLayoutId id="2147483704" r:id="rId6"/>
    <p:sldLayoutId id="2147483718" r:id="rId7"/>
    <p:sldLayoutId id="2147483725" r:id="rId8"/>
    <p:sldLayoutId id="2147483708" r:id="rId9"/>
    <p:sldLayoutId id="2147483711" r:id="rId10"/>
    <p:sldLayoutId id="2147483712" r:id="rId11"/>
    <p:sldLayoutId id="2147483723" r:id="rId12"/>
    <p:sldLayoutId id="2147483713" r:id="rId13"/>
    <p:sldLayoutId id="2147483714" r:id="rId14"/>
    <p:sldLayoutId id="2147483720" r:id="rId15"/>
    <p:sldLayoutId id="2147483727" r:id="rId16"/>
  </p:sldLayoutIdLst>
  <p:hf hdr="0" dt="0"/>
  <p:txStyles>
    <p:titleStyle>
      <a:lvl1pPr marL="133350" indent="0" algn="l" defTabSz="914377" rtl="0" eaLnBrk="1" latinLnBrk="0" hangingPunct="1">
        <a:lnSpc>
          <a:spcPct val="90000"/>
        </a:lnSpc>
        <a:spcBef>
          <a:spcPct val="0"/>
        </a:spcBef>
        <a:buNone/>
        <a:tabLst/>
        <a:defRPr sz="4000" kern="1200" cap="none" baseline="0">
          <a:solidFill>
            <a:schemeClr val="bg1"/>
          </a:solidFill>
          <a:latin typeface="+mj-lt"/>
          <a:ea typeface="Verdana" charset="0"/>
          <a:cs typeface="Verdana" charset="0"/>
        </a:defRPr>
      </a:lvl1pPr>
    </p:titleStyle>
    <p:bodyStyle>
      <a:lvl1pPr marL="0" indent="0" algn="l" defTabSz="914377" rtl="0" eaLnBrk="1" latinLnBrk="0" hangingPunct="1">
        <a:lnSpc>
          <a:spcPct val="95000"/>
        </a:lnSpc>
        <a:spcBef>
          <a:spcPts val="1000"/>
        </a:spcBef>
        <a:spcAft>
          <a:spcPts val="10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Verdana" charset="0"/>
          <a:cs typeface="Verdana" charset="0"/>
        </a:defRPr>
      </a:lvl1pPr>
      <a:lvl2pPr marL="296863" indent="-285750" algn="l" defTabSz="914377" rtl="0" eaLnBrk="1" latinLnBrk="0" hangingPunct="1">
        <a:lnSpc>
          <a:spcPct val="95000"/>
        </a:lnSpc>
        <a:spcBef>
          <a:spcPts val="500"/>
        </a:spcBef>
        <a:buClr>
          <a:schemeClr val="accent1"/>
        </a:buClr>
        <a:buSzPct val="90000"/>
        <a:buFont typeface="Wingdings" panose="05000000000000000000" pitchFamily="2" charset="2"/>
        <a:buChar char="§"/>
        <a:tabLst/>
        <a:defRPr sz="18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2pPr>
      <a:lvl3pPr marL="736600" indent="-285750" algn="l" defTabSz="914377" rtl="0" eaLnBrk="1" latinLnBrk="0" hangingPunct="1">
        <a:lnSpc>
          <a:spcPct val="95000"/>
        </a:lnSpc>
        <a:spcBef>
          <a:spcPts val="500"/>
        </a:spcBef>
        <a:buClr>
          <a:schemeClr val="bg1">
            <a:lumMod val="50000"/>
          </a:schemeClr>
        </a:buClr>
        <a:buSzPct val="90000"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3pPr>
      <a:lvl4pPr marL="1139825" indent="-285750" algn="l" defTabSz="914377" rtl="0" eaLnBrk="1" latinLnBrk="0" hangingPunct="1">
        <a:lnSpc>
          <a:spcPct val="95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tabLst/>
        <a:defRPr lang="nl-NL" sz="1400" kern="1200" dirty="0" smtClean="0">
          <a:solidFill>
            <a:schemeClr val="tx1"/>
          </a:solidFill>
          <a:latin typeface="Verdana" charset="0"/>
          <a:ea typeface="Verdana" charset="0"/>
          <a:cs typeface="Verdana" charset="0"/>
        </a:defRPr>
      </a:lvl4pPr>
      <a:lvl5pPr marL="1244600" indent="0" algn="l" defTabSz="914377" rtl="0" eaLnBrk="1" latinLnBrk="0" hangingPunct="1">
        <a:lnSpc>
          <a:spcPct val="95000"/>
        </a:lnSpc>
        <a:spcBef>
          <a:spcPts val="500"/>
        </a:spcBef>
        <a:buClr>
          <a:schemeClr val="bg1">
            <a:lumMod val="50000"/>
          </a:schemeClr>
        </a:buClr>
        <a:buFont typeface="Arial"/>
        <a:buNone/>
        <a:tabLst/>
        <a:defRPr sz="12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D1595A3-D788-4FBB-BC3B-0D02462DCD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8920" y="2023166"/>
            <a:ext cx="7455880" cy="2739333"/>
          </a:xfrm>
        </p:spPr>
        <p:txBody>
          <a:bodyPr/>
          <a:lstStyle/>
          <a:p>
            <a:r>
              <a:rPr lang="en-US" dirty="0"/>
              <a:t>Global </a:t>
            </a:r>
            <a:r>
              <a:rPr lang="en-US" dirty="0" err="1"/>
              <a:t>ozonesonde</a:t>
            </a:r>
            <a:r>
              <a:rPr lang="en-US" dirty="0"/>
              <a:t> network: status of QA/QC and homogenization activity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BE391BA-553A-4C60-802A-F6E77BE23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7994" y="5124506"/>
            <a:ext cx="9903805" cy="1175709"/>
          </a:xfrm>
        </p:spPr>
        <p:txBody>
          <a:bodyPr/>
          <a:lstStyle/>
          <a:p>
            <a:r>
              <a:rPr lang="en-US" dirty="0"/>
              <a:t>R. Van Malderen, H. G. J. Smit, and ASOPOS panel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3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Ozonesonde</a:t>
            </a:r>
            <a:r>
              <a:rPr lang="en-US" dirty="0"/>
              <a:t> network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r>
              <a:rPr lang="nl-NL"/>
              <a:t> </a:t>
            </a:r>
            <a:fld id="{2DAB09C5-3251-4B47-B002-D03712DC64C3}" type="slidenum">
              <a:rPr lang="nl-NL" smtClean="0"/>
              <a:pPr algn="r"/>
              <a:t>2</a:t>
            </a:fld>
            <a:endParaRPr lang="nl-NL" dirty="0"/>
          </a:p>
        </p:txBody>
      </p:sp>
      <p:pic>
        <p:nvPicPr>
          <p:cNvPr id="5" name="image12.png" descr="A close up of a map&#10;&#10;Description automatically generated"/>
          <p:cNvPicPr/>
          <p:nvPr/>
        </p:nvPicPr>
        <p:blipFill>
          <a:blip r:embed="rId2"/>
          <a:srcRect l="2090" r="-664"/>
          <a:stretch>
            <a:fillRect/>
          </a:stretch>
        </p:blipFill>
        <p:spPr>
          <a:xfrm>
            <a:off x="-664358" y="1674900"/>
            <a:ext cx="8314570" cy="4663238"/>
          </a:xfrm>
          <a:prstGeom prst="rect">
            <a:avLst/>
          </a:prstGeom>
          <a:ln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8439" y="2216528"/>
            <a:ext cx="444817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1"/>
          <p:cNvSpPr txBox="1">
            <a:spLocks/>
          </p:cNvSpPr>
          <p:nvPr/>
        </p:nvSpPr>
        <p:spPr>
          <a:xfrm>
            <a:off x="479855" y="1122638"/>
            <a:ext cx="6265261" cy="5190702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Network of </a:t>
            </a:r>
            <a:r>
              <a:rPr lang="en-US" sz="2000" b="1" dirty="0" err="1"/>
              <a:t>ozonesonde</a:t>
            </a:r>
            <a:r>
              <a:rPr lang="en-US" sz="2000" b="1" dirty="0"/>
              <a:t> stations</a:t>
            </a:r>
            <a:endParaRPr lang="en-US" sz="2000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6109131" y="1127527"/>
            <a:ext cx="6600631" cy="5339714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World Calibration Centre of </a:t>
            </a:r>
            <a:r>
              <a:rPr lang="en-US" sz="2000" b="1" dirty="0" err="1"/>
              <a:t>Ozonesondes</a:t>
            </a:r>
            <a:r>
              <a:rPr lang="en-US" sz="2000" b="1" dirty="0"/>
              <a:t>  </a:t>
            </a:r>
          </a:p>
          <a:p>
            <a:pPr algn="ctr"/>
            <a:r>
              <a:rPr lang="en-US" sz="1800" b="1" dirty="0">
                <a:solidFill>
                  <a:srgbClr val="00003F"/>
                </a:solidFill>
              </a:rPr>
              <a:t>(at </a:t>
            </a:r>
            <a:r>
              <a:rPr lang="en-US" sz="1800" b="1" dirty="0" err="1">
                <a:solidFill>
                  <a:srgbClr val="00003F"/>
                </a:solidFill>
              </a:rPr>
              <a:t>Forschungszentrum</a:t>
            </a:r>
            <a:r>
              <a:rPr lang="en-US" sz="1800" b="1" dirty="0">
                <a:solidFill>
                  <a:srgbClr val="00003F"/>
                </a:solidFill>
              </a:rPr>
              <a:t> </a:t>
            </a:r>
            <a:r>
              <a:rPr lang="en-US" sz="1800" b="1" dirty="0" err="1">
                <a:solidFill>
                  <a:srgbClr val="00003F"/>
                </a:solidFill>
              </a:rPr>
              <a:t>Jülich</a:t>
            </a:r>
            <a:r>
              <a:rPr lang="en-US" sz="1800" b="1" dirty="0">
                <a:solidFill>
                  <a:srgbClr val="00003F"/>
                </a:solidFill>
              </a:rPr>
              <a:t>, PI: Herman Smit)</a:t>
            </a:r>
            <a:endParaRPr lang="en-US" sz="1800" dirty="0">
              <a:solidFill>
                <a:srgbClr val="00003F"/>
              </a:solidFill>
            </a:endParaRPr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528563" y="5703681"/>
            <a:ext cx="9183676" cy="679722"/>
          </a:xfrm>
          <a:prstGeom prst="rect">
            <a:avLst/>
          </a:prstGeom>
          <a:solidFill>
            <a:schemeClr val="bg1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err="1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6237851" y="5049637"/>
            <a:ext cx="6020550" cy="1831125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9763" lvl="1" indent="-342900">
              <a:lnSpc>
                <a:spcPct val="100000"/>
              </a:lnSpc>
            </a:pPr>
            <a:r>
              <a:rPr lang="en-US" sz="1600" dirty="0" err="1"/>
              <a:t>intercomparison</a:t>
            </a:r>
            <a:r>
              <a:rPr lang="en-US" sz="1600" dirty="0"/>
              <a:t> campaigns (JOSIE) in simulation chamber</a:t>
            </a:r>
          </a:p>
          <a:p>
            <a:pPr marL="639763" lvl="1" indent="-342900">
              <a:lnSpc>
                <a:spcPct val="100000"/>
              </a:lnSpc>
            </a:pPr>
            <a:r>
              <a:rPr lang="en-US" sz="1600" dirty="0"/>
              <a:t>reference instrument (UV-absorption spectrometer, OPM)</a:t>
            </a:r>
          </a:p>
          <a:p>
            <a:pPr marL="639763" lvl="1" indent="-342900">
              <a:lnSpc>
                <a:spcPct val="100000"/>
              </a:lnSpc>
            </a:pPr>
            <a:r>
              <a:rPr lang="en-US" sz="1600" dirty="0"/>
              <a:t>panel for the Assessment of Standard Operating Procedures for Ozone </a:t>
            </a:r>
            <a:r>
              <a:rPr lang="en-US" sz="1600" dirty="0" err="1"/>
              <a:t>Sondes</a:t>
            </a:r>
            <a:r>
              <a:rPr lang="en-US" sz="1600" dirty="0"/>
              <a:t> (ASOPOS)</a:t>
            </a:r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12" name="Text Placeholder 1"/>
          <p:cNvSpPr txBox="1">
            <a:spLocks/>
          </p:cNvSpPr>
          <p:nvPr/>
        </p:nvSpPr>
        <p:spPr>
          <a:xfrm>
            <a:off x="1167883" y="5854886"/>
            <a:ext cx="5839485" cy="509634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0">
              <a:lnSpc>
                <a:spcPct val="100000"/>
              </a:lnSpc>
              <a:buNone/>
            </a:pPr>
            <a:r>
              <a:rPr lang="en-US" sz="1600" dirty="0"/>
              <a:t>about 60 active </a:t>
            </a:r>
            <a:r>
              <a:rPr lang="en-US" sz="1600" dirty="0" err="1"/>
              <a:t>ozonesonde</a:t>
            </a:r>
            <a:r>
              <a:rPr lang="en-US" sz="1600" dirty="0"/>
              <a:t> stations</a:t>
            </a:r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7" name="Curved Down Arrow 6"/>
          <p:cNvSpPr/>
          <p:nvPr/>
        </p:nvSpPr>
        <p:spPr>
          <a:xfrm>
            <a:off x="6346487" y="2888068"/>
            <a:ext cx="977763" cy="568569"/>
          </a:xfrm>
          <a:prstGeom prst="curvedDownArrow">
            <a:avLst/>
          </a:prstGeom>
          <a:solidFill>
            <a:schemeClr val="bg1"/>
          </a:solidFill>
          <a:ln w="4445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err="1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4" name="Curved Down Arrow 13"/>
          <p:cNvSpPr/>
          <p:nvPr/>
        </p:nvSpPr>
        <p:spPr>
          <a:xfrm rot="10800000">
            <a:off x="6299721" y="3601754"/>
            <a:ext cx="977763" cy="568569"/>
          </a:xfrm>
          <a:prstGeom prst="curvedDownArrow">
            <a:avLst/>
          </a:prstGeom>
          <a:solidFill>
            <a:schemeClr val="bg1"/>
          </a:solidFill>
          <a:ln w="4445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err="1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7424" y="2136626"/>
            <a:ext cx="344072" cy="338554"/>
          </a:xfrm>
          <a:prstGeom prst="rect">
            <a:avLst/>
          </a:prstGeom>
          <a:noFill/>
          <a:ln w="25400">
            <a:solidFill>
              <a:srgbClr val="2C353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C353D"/>
                </a:solidFill>
                <a:latin typeface="Arial" panose="020B0604020202020204" pitchFamily="34" charset="0"/>
                <a:ea typeface="Verdana" charset="0"/>
                <a:cs typeface="Arial" panose="020B0604020202020204" pitchFamily="34" charset="0"/>
              </a:rPr>
              <a:t>a</a:t>
            </a:r>
            <a:endParaRPr lang="fr-FR" sz="1600" b="1" dirty="0" smtClean="0">
              <a:solidFill>
                <a:srgbClr val="2C353D"/>
              </a:solidFill>
              <a:latin typeface="Arial" panose="020B0604020202020204" pitchFamily="34" charset="0"/>
              <a:ea typeface="Verdana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47212" y="6304287"/>
            <a:ext cx="176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ea typeface="Verdana" charset="0"/>
                <a:cs typeface="Verdana" charset="0"/>
              </a:rPr>
              <a:t>TRACEABILITY</a:t>
            </a:r>
            <a:endParaRPr lang="fr-FR" dirty="0" smtClean="0">
              <a:solidFill>
                <a:srgbClr val="FF0000"/>
              </a:solidFill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73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1D0B7B31-0ABF-40D4-8E8B-4C7D90706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276437"/>
            <a:ext cx="9959256" cy="626701"/>
          </a:xfr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en-US" dirty="0"/>
              <a:t>Internal </a:t>
            </a:r>
            <a:r>
              <a:rPr lang="en-US" dirty="0" smtClean="0"/>
              <a:t>consistency: </a:t>
            </a:r>
            <a:r>
              <a:rPr lang="en-US" sz="2400" dirty="0" smtClean="0"/>
              <a:t>small changes -&gt; significant effects 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5E04595-9BFB-4F03-B9B6-FC4FF70DB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DAB09C5-3251-4B47-B002-D03712DC64C3}" type="slidenum">
              <a:rPr lang="nl-NL" smtClean="0"/>
              <a:pPr algn="r"/>
              <a:t>3</a:t>
            </a:fld>
            <a:endParaRPr lang="nl-NL" dirty="0"/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171644" y="1036997"/>
            <a:ext cx="10683461" cy="5339714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Standard Operating Procedures (SOPs)</a:t>
            </a:r>
            <a:endParaRPr lang="en-US" b="1" dirty="0"/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Standards for </a:t>
            </a:r>
            <a:r>
              <a:rPr lang="en-US" dirty="0" err="1" smtClean="0"/>
              <a:t>sonde</a:t>
            </a:r>
            <a:r>
              <a:rPr lang="en-US" dirty="0" smtClean="0"/>
              <a:t> type – solution strength combinations</a:t>
            </a:r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preparing </a:t>
            </a:r>
            <a:r>
              <a:rPr lang="en-US" dirty="0" err="1" smtClean="0"/>
              <a:t>ozonesondes</a:t>
            </a:r>
            <a:endParaRPr lang="en-US" dirty="0"/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d</a:t>
            </a:r>
            <a:r>
              <a:rPr lang="en-US" dirty="0" smtClean="0"/>
              <a:t>ata correction methods</a:t>
            </a:r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g</a:t>
            </a:r>
            <a:r>
              <a:rPr lang="en-US" dirty="0" smtClean="0"/>
              <a:t>uidelines for data format and metadata reporting</a:t>
            </a:r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g</a:t>
            </a:r>
            <a:r>
              <a:rPr lang="en-US" b="1" dirty="0" smtClean="0"/>
              <a:t>uidelines for </a:t>
            </a:r>
            <a:r>
              <a:rPr lang="en-US" b="1" dirty="0" smtClean="0"/>
              <a:t>transferring long-term </a:t>
            </a:r>
            <a:r>
              <a:rPr lang="en-US" b="1" dirty="0" smtClean="0"/>
              <a:t>data to these </a:t>
            </a:r>
            <a:r>
              <a:rPr lang="en-US" b="1" dirty="0" smtClean="0"/>
              <a:t>standards (“harmonization”) and resolving artifacts (biases)</a:t>
            </a: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EEA399C3-4BD9-7E40-A055-7D84CE836A9E}"/>
              </a:ext>
            </a:extLst>
          </p:cNvPr>
          <p:cNvSpPr txBox="1"/>
          <p:nvPr/>
        </p:nvSpPr>
        <p:spPr>
          <a:xfrm>
            <a:off x="578069" y="3369751"/>
            <a:ext cx="75043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x-none" b="1" dirty="0">
              <a:solidFill>
                <a:srgbClr val="00003F"/>
              </a:solidFill>
              <a:latin typeface="Arial"/>
            </a:endParaRPr>
          </a:p>
          <a:p>
            <a:r>
              <a:rPr lang="en-US" b="1" dirty="0" smtClean="0">
                <a:solidFill>
                  <a:srgbClr val="00003F"/>
                </a:solidFill>
                <a:latin typeface="Arial"/>
              </a:rPr>
              <a:t>------------------------------------------------------------------------------------------------</a:t>
            </a:r>
          </a:p>
          <a:p>
            <a:endParaRPr lang="x-none" sz="800" b="1" dirty="0">
              <a:solidFill>
                <a:srgbClr val="00003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116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1D0B7B31-0ABF-40D4-8E8B-4C7D90706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276437"/>
            <a:ext cx="9959256" cy="626701"/>
          </a:xfr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en-US" dirty="0"/>
              <a:t>Internal consistency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5E04595-9BFB-4F03-B9B6-FC4FF70DB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DAB09C5-3251-4B47-B002-D03712DC64C3}" type="slidenum">
              <a:rPr lang="nl-NL" smtClean="0"/>
              <a:pPr algn="r"/>
              <a:t>4</a:t>
            </a:fld>
            <a:endParaRPr lang="nl-NL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EA399C3-4BD9-7E40-A055-7D84CE836A9E}"/>
              </a:ext>
            </a:extLst>
          </p:cNvPr>
          <p:cNvSpPr txBox="1"/>
          <p:nvPr/>
        </p:nvSpPr>
        <p:spPr>
          <a:xfrm>
            <a:off x="578069" y="1124607"/>
            <a:ext cx="750438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b="1" dirty="0">
                <a:solidFill>
                  <a:srgbClr val="00B050"/>
                </a:solidFill>
              </a:rPr>
              <a:t>ASOPOS 1.0: Establishing SOP 1.0 (GAW Report#201)</a:t>
            </a:r>
          </a:p>
          <a:p>
            <a:pPr lvl="1"/>
            <a:r>
              <a:rPr lang="en-US" dirty="0" smtClean="0">
                <a:solidFill>
                  <a:srgbClr val="266EBF"/>
                </a:solidFill>
              </a:rPr>
              <a:t>SOPs based on JOSIE and balloon (BESOS) experiments</a:t>
            </a:r>
            <a:endParaRPr lang="x-none" dirty="0">
              <a:solidFill>
                <a:srgbClr val="266EBF"/>
              </a:solidFill>
            </a:endParaRPr>
          </a:p>
          <a:p>
            <a:pPr lvl="1"/>
            <a:r>
              <a:rPr lang="x-none" dirty="0">
                <a:solidFill>
                  <a:srgbClr val="FF0000"/>
                </a:solidFill>
              </a:rPr>
              <a:t>Achievement: 10 % uncertainty in the </a:t>
            </a:r>
            <a:r>
              <a:rPr lang="x-none">
                <a:solidFill>
                  <a:srgbClr val="FF0000"/>
                </a:solidFill>
              </a:rPr>
              <a:t>global </a:t>
            </a:r>
            <a:r>
              <a:rPr lang="x-none" smtClean="0">
                <a:solidFill>
                  <a:srgbClr val="FF0000"/>
                </a:solidFill>
              </a:rPr>
              <a:t>network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x-none" sz="2400" b="1" dirty="0">
              <a:solidFill>
                <a:prstClr val="black"/>
              </a:solidFill>
              <a:latin typeface="Arial"/>
            </a:endParaRPr>
          </a:p>
          <a:p>
            <a:r>
              <a:rPr lang="x-none" b="1">
                <a:solidFill>
                  <a:srgbClr val="00B050"/>
                </a:solidFill>
              </a:rPr>
              <a:t>ASOPOS </a:t>
            </a:r>
            <a:r>
              <a:rPr lang="en-US" b="1" dirty="0" smtClean="0">
                <a:solidFill>
                  <a:srgbClr val="00B050"/>
                </a:solidFill>
              </a:rPr>
              <a:t>2</a:t>
            </a:r>
            <a:r>
              <a:rPr lang="x-none" b="1" smtClean="0">
                <a:solidFill>
                  <a:srgbClr val="00B050"/>
                </a:solidFill>
              </a:rPr>
              <a:t>.0</a:t>
            </a:r>
            <a:r>
              <a:rPr lang="x-none" b="1">
                <a:solidFill>
                  <a:srgbClr val="00B050"/>
                </a:solidFill>
              </a:rPr>
              <a:t>: Establishing </a:t>
            </a:r>
            <a:r>
              <a:rPr lang="en-US" b="1" dirty="0" smtClean="0">
                <a:solidFill>
                  <a:srgbClr val="00B050"/>
                </a:solidFill>
              </a:rPr>
              <a:t> new </a:t>
            </a:r>
            <a:r>
              <a:rPr lang="x-none" b="1" smtClean="0">
                <a:solidFill>
                  <a:srgbClr val="00B050"/>
                </a:solidFill>
              </a:rPr>
              <a:t>SOP </a:t>
            </a:r>
            <a:r>
              <a:rPr lang="en-US" b="1" dirty="0" smtClean="0">
                <a:solidFill>
                  <a:srgbClr val="00B050"/>
                </a:solidFill>
              </a:rPr>
              <a:t>2</a:t>
            </a:r>
            <a:r>
              <a:rPr lang="x-none" b="1" smtClean="0">
                <a:solidFill>
                  <a:srgbClr val="00B050"/>
                </a:solidFill>
              </a:rPr>
              <a:t>.0 </a:t>
            </a:r>
            <a:r>
              <a:rPr lang="x-none" b="1">
                <a:solidFill>
                  <a:srgbClr val="00B050"/>
                </a:solidFill>
              </a:rPr>
              <a:t>(GAW </a:t>
            </a:r>
            <a:r>
              <a:rPr lang="x-none" b="1" smtClean="0">
                <a:solidFill>
                  <a:srgbClr val="00B050"/>
                </a:solidFill>
              </a:rPr>
              <a:t>Report#</a:t>
            </a:r>
            <a:r>
              <a:rPr lang="en-US" b="1" dirty="0" smtClean="0">
                <a:solidFill>
                  <a:srgbClr val="00B050"/>
                </a:solidFill>
              </a:rPr>
              <a:t>xxx</a:t>
            </a:r>
            <a:r>
              <a:rPr lang="x-none" b="1" smtClean="0">
                <a:solidFill>
                  <a:srgbClr val="00B050"/>
                </a:solidFill>
              </a:rPr>
              <a:t>)</a:t>
            </a:r>
            <a:endParaRPr lang="x-none" b="1">
              <a:solidFill>
                <a:srgbClr val="00B050"/>
              </a:solidFill>
            </a:endParaRPr>
          </a:p>
          <a:p>
            <a:pPr lvl="1"/>
            <a:r>
              <a:rPr lang="x-none" smtClean="0">
                <a:solidFill>
                  <a:srgbClr val="FF0000"/>
                </a:solidFill>
              </a:rPr>
              <a:t>Uncertainty </a:t>
            </a:r>
            <a:r>
              <a:rPr lang="x-none">
                <a:solidFill>
                  <a:srgbClr val="FF0000"/>
                </a:solidFill>
              </a:rPr>
              <a:t>of 5 % </a:t>
            </a:r>
            <a:r>
              <a:rPr lang="x-none">
                <a:solidFill>
                  <a:srgbClr val="266EBF"/>
                </a:solidFill>
              </a:rPr>
              <a:t>in the global network through the use of </a:t>
            </a:r>
            <a:r>
              <a:rPr lang="en-US" dirty="0" smtClean="0">
                <a:solidFill>
                  <a:srgbClr val="266EBF"/>
                </a:solidFill>
              </a:rPr>
              <a:t>                     </a:t>
            </a:r>
            <a:r>
              <a:rPr lang="x-none" smtClean="0">
                <a:solidFill>
                  <a:srgbClr val="266EBF"/>
                </a:solidFill>
              </a:rPr>
              <a:t>a </a:t>
            </a:r>
            <a:r>
              <a:rPr lang="x-none" b="1">
                <a:solidFill>
                  <a:srgbClr val="266EBF"/>
                </a:solidFill>
              </a:rPr>
              <a:t>single coherent set of </a:t>
            </a:r>
            <a:r>
              <a:rPr lang="x-none" b="1" smtClean="0">
                <a:solidFill>
                  <a:srgbClr val="266EBF"/>
                </a:solidFill>
              </a:rPr>
              <a:t>SOPs </a:t>
            </a:r>
            <a:r>
              <a:rPr lang="x-none" b="1">
                <a:solidFill>
                  <a:srgbClr val="266EBF"/>
                </a:solidFill>
              </a:rPr>
              <a:t>on preparation, </a:t>
            </a:r>
            <a:r>
              <a:rPr lang="en-US" dirty="0" smtClean="0">
                <a:solidFill>
                  <a:srgbClr val="FF0000"/>
                </a:solidFill>
              </a:rPr>
              <a:t>METADATA </a:t>
            </a:r>
            <a:r>
              <a:rPr lang="x-none" b="1" smtClean="0">
                <a:solidFill>
                  <a:srgbClr val="266EBF"/>
                </a:solidFill>
              </a:rPr>
              <a:t>&amp; </a:t>
            </a:r>
            <a:r>
              <a:rPr lang="en-US" b="1" dirty="0" smtClean="0">
                <a:solidFill>
                  <a:srgbClr val="266EBF"/>
                </a:solidFill>
              </a:rPr>
              <a:t>                                  </a:t>
            </a:r>
            <a:r>
              <a:rPr lang="x-none" b="1" smtClean="0">
                <a:solidFill>
                  <a:srgbClr val="266EBF"/>
                </a:solidFill>
              </a:rPr>
              <a:t>data</a:t>
            </a:r>
            <a:r>
              <a:rPr lang="en-US" b="1" dirty="0" smtClean="0">
                <a:solidFill>
                  <a:srgbClr val="266EBF"/>
                </a:solidFill>
              </a:rPr>
              <a:t> </a:t>
            </a:r>
            <a:r>
              <a:rPr lang="x-none" b="1" smtClean="0">
                <a:solidFill>
                  <a:srgbClr val="266EBF"/>
                </a:solidFill>
              </a:rPr>
              <a:t>processing</a:t>
            </a:r>
            <a:r>
              <a:rPr lang="x-none" smtClean="0">
                <a:solidFill>
                  <a:srgbClr val="266EBF"/>
                </a:solidFill>
              </a:rPr>
              <a:t> </a:t>
            </a:r>
            <a:r>
              <a:rPr lang="x-none">
                <a:solidFill>
                  <a:srgbClr val="266EBF"/>
                </a:solidFill>
              </a:rPr>
              <a:t>at all </a:t>
            </a:r>
            <a:r>
              <a:rPr lang="x-none" smtClean="0">
                <a:solidFill>
                  <a:srgbClr val="266EBF"/>
                </a:solidFill>
              </a:rPr>
              <a:t>stations </a:t>
            </a:r>
            <a:r>
              <a:rPr lang="x-none">
                <a:solidFill>
                  <a:srgbClr val="266EBF"/>
                </a:solidFill>
              </a:rPr>
              <a:t>in the global network </a:t>
            </a:r>
            <a:endParaRPr lang="en-US" dirty="0" smtClean="0">
              <a:solidFill>
                <a:srgbClr val="266EBF"/>
              </a:solidFill>
            </a:endParaRPr>
          </a:p>
          <a:p>
            <a:pPr lvl="1"/>
            <a:endParaRPr lang="x-none" b="1" dirty="0">
              <a:solidFill>
                <a:prstClr val="black"/>
              </a:solidFill>
              <a:latin typeface="Arial"/>
            </a:endParaRPr>
          </a:p>
          <a:p>
            <a:endParaRPr lang="en-US" b="1" dirty="0" smtClean="0">
              <a:solidFill>
                <a:prstClr val="black"/>
              </a:solidFill>
              <a:latin typeface="Arial"/>
            </a:endParaRPr>
          </a:p>
          <a:p>
            <a:endParaRPr lang="x-none" sz="800" b="1" dirty="0">
              <a:solidFill>
                <a:prstClr val="black"/>
              </a:solidFill>
              <a:latin typeface="Arial"/>
            </a:endParaRPr>
          </a:p>
          <a:p>
            <a:r>
              <a:rPr lang="x-none" b="1" smtClean="0">
                <a:solidFill>
                  <a:srgbClr val="00B050"/>
                </a:solidFill>
              </a:rPr>
              <a:t>O3S</a:t>
            </a:r>
            <a:r>
              <a:rPr lang="en-US" b="1" dirty="0" smtClean="0">
                <a:solidFill>
                  <a:srgbClr val="00B050"/>
                </a:solidFill>
              </a:rPr>
              <a:t>-</a:t>
            </a:r>
            <a:r>
              <a:rPr lang="x-none" b="1" smtClean="0">
                <a:solidFill>
                  <a:srgbClr val="00B050"/>
                </a:solidFill>
              </a:rPr>
              <a:t>DQA</a:t>
            </a:r>
            <a:r>
              <a:rPr lang="x-none" b="1" dirty="0">
                <a:solidFill>
                  <a:srgbClr val="00B050"/>
                </a:solidFill>
              </a:rPr>
              <a:t>: Homogenisation of the long </a:t>
            </a:r>
            <a:r>
              <a:rPr lang="x-none" b="1">
                <a:solidFill>
                  <a:srgbClr val="00B050"/>
                </a:solidFill>
              </a:rPr>
              <a:t>term </a:t>
            </a:r>
            <a:r>
              <a:rPr lang="x-none" b="1" smtClean="0">
                <a:solidFill>
                  <a:srgbClr val="00B050"/>
                </a:solidFill>
              </a:rPr>
              <a:t>O3S-</a:t>
            </a:r>
            <a:r>
              <a:rPr lang="en-US" b="1" dirty="0" smtClean="0">
                <a:solidFill>
                  <a:srgbClr val="00B050"/>
                </a:solidFill>
              </a:rPr>
              <a:t>d</a:t>
            </a:r>
            <a:r>
              <a:rPr lang="x-none" b="1" smtClean="0">
                <a:solidFill>
                  <a:srgbClr val="00B050"/>
                </a:solidFill>
              </a:rPr>
              <a:t>ata </a:t>
            </a:r>
            <a:r>
              <a:rPr lang="x-none" b="1" dirty="0">
                <a:solidFill>
                  <a:srgbClr val="00B050"/>
                </a:solidFill>
              </a:rPr>
              <a:t>of the global network  (2012……)</a:t>
            </a:r>
          </a:p>
          <a:p>
            <a:pPr lvl="1"/>
            <a:r>
              <a:rPr lang="x-none">
                <a:solidFill>
                  <a:srgbClr val="266EBF"/>
                </a:solidFill>
              </a:rPr>
              <a:t>JOSIE </a:t>
            </a:r>
            <a:r>
              <a:rPr lang="x-none" smtClean="0">
                <a:solidFill>
                  <a:srgbClr val="266EBF"/>
                </a:solidFill>
              </a:rPr>
              <a:t>and </a:t>
            </a:r>
            <a:r>
              <a:rPr lang="x-none">
                <a:solidFill>
                  <a:srgbClr val="266EBF"/>
                </a:solidFill>
              </a:rPr>
              <a:t>BESOS </a:t>
            </a:r>
            <a:r>
              <a:rPr lang="x-none" smtClean="0">
                <a:solidFill>
                  <a:srgbClr val="266EBF"/>
                </a:solidFill>
              </a:rPr>
              <a:t>show</a:t>
            </a:r>
            <a:r>
              <a:rPr lang="en-US" dirty="0" err="1" smtClean="0">
                <a:solidFill>
                  <a:srgbClr val="266EBF"/>
                </a:solidFill>
              </a:rPr>
              <a:t>ed</a:t>
            </a:r>
            <a:r>
              <a:rPr lang="x-none" smtClean="0">
                <a:solidFill>
                  <a:srgbClr val="266EBF"/>
                </a:solidFill>
              </a:rPr>
              <a:t> </a:t>
            </a:r>
            <a:r>
              <a:rPr lang="x-none" dirty="0">
                <a:solidFill>
                  <a:srgbClr val="266EBF"/>
                </a:solidFill>
              </a:rPr>
              <a:t>that the global (O3S) network is </a:t>
            </a:r>
            <a:r>
              <a:rPr lang="x-none">
                <a:solidFill>
                  <a:srgbClr val="266EBF"/>
                </a:solidFill>
              </a:rPr>
              <a:t>suffering </a:t>
            </a:r>
            <a:r>
              <a:rPr lang="en-US" dirty="0" smtClean="0">
                <a:solidFill>
                  <a:srgbClr val="266EBF"/>
                </a:solidFill>
              </a:rPr>
              <a:t>from </a:t>
            </a:r>
            <a:r>
              <a:rPr lang="x-none" smtClean="0">
                <a:solidFill>
                  <a:srgbClr val="266EBF"/>
                </a:solidFill>
              </a:rPr>
              <a:t>bias </a:t>
            </a:r>
            <a:r>
              <a:rPr lang="x-none">
                <a:solidFill>
                  <a:srgbClr val="266EBF"/>
                </a:solidFill>
              </a:rPr>
              <a:t>effects e.g</a:t>
            </a:r>
            <a:r>
              <a:rPr lang="x-none" dirty="0">
                <a:solidFill>
                  <a:srgbClr val="266EBF"/>
                </a:solidFill>
              </a:rPr>
              <a:t>. through the use of different ECC sonde types together with different sensing solution types </a:t>
            </a:r>
            <a:r>
              <a:rPr lang="x-none">
                <a:solidFill>
                  <a:srgbClr val="266EBF"/>
                </a:solidFill>
              </a:rPr>
              <a:t>(SSTs</a:t>
            </a:r>
            <a:r>
              <a:rPr lang="x-none" dirty="0">
                <a:solidFill>
                  <a:srgbClr val="266EBF"/>
                </a:solidFill>
              </a:rPr>
              <a:t>)</a:t>
            </a:r>
          </a:p>
          <a:p>
            <a:pPr lvl="1"/>
            <a:r>
              <a:rPr lang="x-none" dirty="0">
                <a:solidFill>
                  <a:srgbClr val="FF0000"/>
                </a:solidFill>
              </a:rPr>
              <a:t>Achievement:  Reduction uncertainty in global network over 1980-2015 from 10-20% down to 5-10%</a:t>
            </a:r>
          </a:p>
          <a:p>
            <a:r>
              <a:rPr lang="x-none" sz="1600" i="1" dirty="0">
                <a:solidFill>
                  <a:srgbClr val="266EBF"/>
                </a:solidFill>
              </a:rPr>
              <a:t>Tarasick et al, AMT, 2016; Van Malderen et al., AMT, 2016, Witte et al., JGR 2017, 2018 A&amp;B, 2019; Sterling et al., AMT, 2018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="" xmlns:a16="http://schemas.microsoft.com/office/drawing/2014/main" id="{EFDC3A46-DFF3-CD47-8C5C-8464AB935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1510" y="1051037"/>
            <a:ext cx="2232794" cy="2627778"/>
          </a:xfrm>
          <a:prstGeom prst="rect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</p:pic>
      <p:pic>
        <p:nvPicPr>
          <p:cNvPr id="8" name="Picture 4">
            <a:extLst>
              <a:ext uri="{FF2B5EF4-FFF2-40B4-BE49-F238E27FC236}">
                <a16:creationId xmlns="" xmlns:a16="http://schemas.microsoft.com/office/drawing/2014/main" id="{573088AD-7764-774E-98F1-4C642608A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87452" y="3820758"/>
            <a:ext cx="2232795" cy="2627779"/>
          </a:xfrm>
          <a:prstGeom prst="rect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</p:pic>
      <p:sp>
        <p:nvSpPr>
          <p:cNvPr id="2" name="Horizontal Scroll 1"/>
          <p:cNvSpPr/>
          <p:nvPr/>
        </p:nvSpPr>
        <p:spPr>
          <a:xfrm>
            <a:off x="152578" y="1559209"/>
            <a:ext cx="802675" cy="858108"/>
          </a:xfrm>
          <a:prstGeom prst="horizontalScroll">
            <a:avLst/>
          </a:prstGeom>
          <a:solidFill>
            <a:schemeClr val="bg1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B050"/>
                </a:solidFill>
                <a:ea typeface="Verdana" charset="0"/>
                <a:cs typeface="Verdana" charset="0"/>
              </a:rPr>
              <a:t>2004</a:t>
            </a:r>
          </a:p>
        </p:txBody>
      </p:sp>
      <p:sp>
        <p:nvSpPr>
          <p:cNvPr id="9" name="Horizontal Scroll 8"/>
          <p:cNvSpPr/>
          <p:nvPr/>
        </p:nvSpPr>
        <p:spPr>
          <a:xfrm>
            <a:off x="123918" y="4997848"/>
            <a:ext cx="802675" cy="858108"/>
          </a:xfrm>
          <a:prstGeom prst="horizontalScroll">
            <a:avLst/>
          </a:prstGeom>
          <a:solidFill>
            <a:schemeClr val="bg1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B050"/>
                </a:solidFill>
                <a:ea typeface="Verdana" charset="0"/>
                <a:cs typeface="Verdana" charset="0"/>
              </a:rPr>
              <a:t>2012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856" y="1051037"/>
            <a:ext cx="2258553" cy="2627778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Horizontal Scroll 9"/>
          <p:cNvSpPr/>
          <p:nvPr/>
        </p:nvSpPr>
        <p:spPr>
          <a:xfrm>
            <a:off x="151077" y="2761757"/>
            <a:ext cx="802675" cy="858108"/>
          </a:xfrm>
          <a:prstGeom prst="horizontalScroll">
            <a:avLst/>
          </a:prstGeom>
          <a:solidFill>
            <a:schemeClr val="bg1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B050"/>
                </a:solidFill>
                <a:ea typeface="Verdana" charset="0"/>
                <a:cs typeface="Verdana" charset="0"/>
              </a:rPr>
              <a:t>2021</a:t>
            </a:r>
            <a:endParaRPr lang="en-US" sz="1400" dirty="0">
              <a:solidFill>
                <a:srgbClr val="00B050"/>
              </a:solidFill>
              <a:ea typeface="Verdana" charset="0"/>
              <a:cs typeface="Verdana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EA399C3-4BD9-7E40-A055-7D84CE836A9E}"/>
              </a:ext>
            </a:extLst>
          </p:cNvPr>
          <p:cNvSpPr txBox="1"/>
          <p:nvPr/>
        </p:nvSpPr>
        <p:spPr>
          <a:xfrm>
            <a:off x="578069" y="3369751"/>
            <a:ext cx="75043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x-none" b="1" dirty="0">
              <a:solidFill>
                <a:srgbClr val="00003F"/>
              </a:solidFill>
              <a:latin typeface="Arial"/>
            </a:endParaRPr>
          </a:p>
          <a:p>
            <a:r>
              <a:rPr lang="en-US" b="1" dirty="0" smtClean="0">
                <a:solidFill>
                  <a:srgbClr val="00003F"/>
                </a:solidFill>
                <a:latin typeface="Arial"/>
              </a:rPr>
              <a:t>------------------------------------------------------------------------------------------------</a:t>
            </a:r>
          </a:p>
          <a:p>
            <a:endParaRPr lang="x-none" sz="800" b="1" dirty="0">
              <a:solidFill>
                <a:srgbClr val="00003F"/>
              </a:solidFill>
              <a:latin typeface="Arial"/>
            </a:endParaRPr>
          </a:p>
        </p:txBody>
      </p:sp>
      <p:sp>
        <p:nvSpPr>
          <p:cNvPr id="3" name="Curved Left Arrow 2"/>
          <p:cNvSpPr/>
          <p:nvPr/>
        </p:nvSpPr>
        <p:spPr>
          <a:xfrm flipV="1">
            <a:off x="5015620" y="3449371"/>
            <a:ext cx="342209" cy="669949"/>
          </a:xfrm>
          <a:prstGeom prst="curvedLeftArrow">
            <a:avLst/>
          </a:prstGeom>
          <a:solidFill>
            <a:schemeClr val="bg1"/>
          </a:solidFill>
          <a:ln w="4445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err="1" smtClean="0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96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239" y="1237977"/>
            <a:ext cx="3586162" cy="2645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>
            <a:extLst>
              <a:ext uri="{FF2B5EF4-FFF2-40B4-BE49-F238E27FC236}">
                <a16:creationId xmlns="" xmlns:a16="http://schemas.microsoft.com/office/drawing/2014/main" id="{1D0B7B31-0ABF-40D4-8E8B-4C7D9070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O3S-DQA: principles</a:t>
            </a:r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5E04595-9BFB-4F03-B9B6-FC4FF70DB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DAB09C5-3251-4B47-B002-D03712DC64C3}" type="slidenum">
              <a:rPr lang="nl-NL" smtClean="0"/>
              <a:pPr algn="r"/>
              <a:t>5</a:t>
            </a:fld>
            <a:endParaRPr lang="nl-NL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099" y="1333501"/>
            <a:ext cx="3468823" cy="2509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099" y="3966330"/>
            <a:ext cx="5191125" cy="2852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967663" y="1033047"/>
            <a:ext cx="2186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266EBF"/>
                </a:solidFill>
                <a:ea typeface="Verdana" charset="0"/>
                <a:cs typeface="Verdana" charset="0"/>
              </a:rPr>
              <a:t>Witte et al., JGR, 2017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110663" y="3871497"/>
            <a:ext cx="2186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266EBF"/>
                </a:solidFill>
                <a:ea typeface="Verdana" charset="0"/>
                <a:cs typeface="Verdana" charset="0"/>
              </a:rPr>
              <a:t>Witte et al., JGR,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5329239" y="1333501"/>
            <a:ext cx="211482" cy="250855"/>
          </a:xfrm>
          <a:prstGeom prst="rect">
            <a:avLst/>
          </a:prstGeom>
          <a:solidFill>
            <a:schemeClr val="bg1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err="1" smtClean="0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6" name="Text Placeholder 1"/>
          <p:cNvSpPr txBox="1">
            <a:spLocks/>
          </p:cNvSpPr>
          <p:nvPr/>
        </p:nvSpPr>
        <p:spPr>
          <a:xfrm>
            <a:off x="171644" y="1218057"/>
            <a:ext cx="6600631" cy="5339714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correcting for changes </a:t>
            </a:r>
            <a:r>
              <a:rPr lang="en-US" b="1" dirty="0" smtClean="0"/>
              <a:t>(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b="1" dirty="0" smtClean="0">
                <a:solidFill>
                  <a:srgbClr val="FF0000"/>
                </a:solidFill>
              </a:rPr>
              <a:t>biases</a:t>
            </a:r>
            <a:r>
              <a:rPr lang="en-US" b="1" dirty="0" smtClean="0"/>
              <a:t>) in </a:t>
            </a:r>
            <a:r>
              <a:rPr lang="en-US" b="1" dirty="0"/>
              <a:t>…</a:t>
            </a:r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ECC </a:t>
            </a:r>
            <a:r>
              <a:rPr lang="en-US" dirty="0" err="1"/>
              <a:t>ozonesonde</a:t>
            </a:r>
            <a:r>
              <a:rPr lang="en-US" dirty="0"/>
              <a:t> type (SPC, EN-SCI)</a:t>
            </a:r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sensing solution strength/volume</a:t>
            </a:r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“pump” temperature measurements</a:t>
            </a:r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pre-flight procedures </a:t>
            </a:r>
            <a:r>
              <a:rPr lang="en-US" sz="1800" dirty="0"/>
              <a:t>(background current,                      pump flow rate)</a:t>
            </a:r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post-processing  </a:t>
            </a:r>
            <a:r>
              <a:rPr lang="en-US" sz="1800" dirty="0"/>
              <a:t>(pump efficiency correction tables, total ozone normalization,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estimation of </a:t>
            </a:r>
            <a:r>
              <a:rPr lang="en-US" dirty="0" smtClean="0">
                <a:solidFill>
                  <a:srgbClr val="FF0000"/>
                </a:solidFill>
              </a:rPr>
              <a:t>UNCERTAINTIES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(random) </a:t>
            </a:r>
            <a:r>
              <a:rPr lang="en-US" b="1" dirty="0" smtClean="0"/>
              <a:t>for </a:t>
            </a:r>
            <a:r>
              <a:rPr lang="en-US" b="1" dirty="0"/>
              <a:t>every ozone partial pressure measurement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801099" y="1371601"/>
            <a:ext cx="179939" cy="212755"/>
          </a:xfrm>
          <a:prstGeom prst="rect">
            <a:avLst/>
          </a:prstGeom>
          <a:solidFill>
            <a:schemeClr val="bg1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err="1" smtClean="0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64303" y="3916762"/>
            <a:ext cx="179939" cy="212755"/>
          </a:xfrm>
          <a:prstGeom prst="rect">
            <a:avLst/>
          </a:prstGeom>
          <a:solidFill>
            <a:schemeClr val="bg1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err="1" smtClean="0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7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1D0B7B31-0ABF-40D4-8E8B-4C7D9070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O3S-DQA: status</a:t>
            </a:r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5E04595-9BFB-4F03-B9B6-FC4FF70DB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865020" y="6143477"/>
            <a:ext cx="3474980" cy="366669"/>
          </a:xfrm>
        </p:spPr>
        <p:txBody>
          <a:bodyPr/>
          <a:lstStyle/>
          <a:p>
            <a:pPr algn="r"/>
            <a:fld id="{2DAB09C5-3251-4B47-B002-D03712DC64C3}" type="slidenum">
              <a:rPr lang="nl-NL" smtClean="0"/>
              <a:pPr algn="r"/>
              <a:t>6</a:t>
            </a:fld>
            <a:endParaRPr lang="nl-NL" dirty="0"/>
          </a:p>
        </p:txBody>
      </p:sp>
      <p:pic>
        <p:nvPicPr>
          <p:cNvPr id="7" name="image12.png" descr="A close up of a map&#10;&#10;Description automatically generated"/>
          <p:cNvPicPr/>
          <p:nvPr/>
        </p:nvPicPr>
        <p:blipFill>
          <a:blip r:embed="rId2"/>
          <a:srcRect l="2090" r="-664"/>
          <a:stretch>
            <a:fillRect/>
          </a:stretch>
        </p:blipFill>
        <p:spPr>
          <a:xfrm>
            <a:off x="-21596" y="1141300"/>
            <a:ext cx="9164768" cy="5368846"/>
          </a:xfrm>
          <a:prstGeom prst="rect">
            <a:avLst/>
          </a:prstGeom>
          <a:ln/>
        </p:spPr>
      </p:pic>
      <p:grpSp>
        <p:nvGrpSpPr>
          <p:cNvPr id="2" name="Group 1"/>
          <p:cNvGrpSpPr/>
          <p:nvPr/>
        </p:nvGrpSpPr>
        <p:grpSpPr>
          <a:xfrm>
            <a:off x="2252663" y="1125554"/>
            <a:ext cx="9880985" cy="5384591"/>
            <a:chOff x="2252663" y="1297004"/>
            <a:chExt cx="9880985" cy="5384591"/>
          </a:xfrm>
        </p:grpSpPr>
        <p:sp>
          <p:nvSpPr>
            <p:cNvPr id="8" name="Text Placeholder 15"/>
            <p:cNvSpPr txBox="1">
              <a:spLocks/>
            </p:cNvSpPr>
            <p:nvPr/>
          </p:nvSpPr>
          <p:spPr>
            <a:xfrm>
              <a:off x="8210549" y="1297004"/>
              <a:ext cx="3923099" cy="5384591"/>
            </a:xfrm>
            <a:prstGeom prst="rect">
              <a:avLst/>
            </a:prstGeom>
          </p:spPr>
          <p:txBody>
            <a:bodyPr/>
            <a:lstStyle>
              <a:lvl1pPr marL="0" indent="0" algn="l" defTabSz="914377" rtl="0" eaLnBrk="1" latinLnBrk="0" hangingPunct="1">
                <a:lnSpc>
                  <a:spcPct val="95000"/>
                </a:lnSpc>
                <a:spcBef>
                  <a:spcPts val="1000"/>
                </a:spcBef>
                <a:spcAft>
                  <a:spcPts val="1000"/>
                </a:spcAft>
                <a:buClr>
                  <a:srgbClr val="266EBF"/>
                </a:buClr>
                <a:buFont typeface="Arial" panose="020B0604020202020204" pitchFamily="34" charset="0"/>
                <a:buNone/>
                <a:defRPr sz="2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1pPr>
              <a:lvl2pPr marL="296863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20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2pPr>
              <a:lvl3pPr marL="736600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18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3pPr>
              <a:lvl4pPr marL="1139825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lang="nl-NL" sz="16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4pPr>
              <a:lvl5pPr marL="1416050" indent="-1714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sz="1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indent="-342900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FF0000"/>
                  </a:solidFill>
                </a:rPr>
                <a:t>Canadian network (10 sites)</a:t>
              </a:r>
              <a:r>
                <a:rPr lang="en-US" sz="1800" dirty="0">
                  <a:solidFill>
                    <a:srgbClr val="FF0000"/>
                  </a:solidFill>
                </a:rPr>
                <a:t>                               </a:t>
              </a:r>
              <a:r>
                <a:rPr lang="en-US" sz="1800" i="1" dirty="0" err="1">
                  <a:solidFill>
                    <a:srgbClr val="FF0000"/>
                  </a:solidFill>
                </a:rPr>
                <a:t>Tarasick</a:t>
              </a:r>
              <a:r>
                <a:rPr lang="en-US" sz="1800" i="1" dirty="0">
                  <a:solidFill>
                    <a:srgbClr val="FF0000"/>
                  </a:solidFill>
                </a:rPr>
                <a:t> et al., AMT, 2016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2000" dirty="0"/>
            </a:p>
          </p:txBody>
        </p:sp>
        <p:sp>
          <p:nvSpPr>
            <p:cNvPr id="3" name="Freeform 2"/>
            <p:cNvSpPr/>
            <p:nvPr/>
          </p:nvSpPr>
          <p:spPr>
            <a:xfrm>
              <a:off x="2252663" y="1866900"/>
              <a:ext cx="1333500" cy="985838"/>
            </a:xfrm>
            <a:custGeom>
              <a:avLst/>
              <a:gdLst>
                <a:gd name="connsiteX0" fmla="*/ 1271587 w 1333500"/>
                <a:gd name="connsiteY0" fmla="*/ 0 h 985838"/>
                <a:gd name="connsiteX1" fmla="*/ 695325 w 1333500"/>
                <a:gd name="connsiteY1" fmla="*/ 4763 h 985838"/>
                <a:gd name="connsiteX2" fmla="*/ 0 w 1333500"/>
                <a:gd name="connsiteY2" fmla="*/ 857250 h 985838"/>
                <a:gd name="connsiteX3" fmla="*/ 704850 w 1333500"/>
                <a:gd name="connsiteY3" fmla="*/ 857250 h 985838"/>
                <a:gd name="connsiteX4" fmla="*/ 795337 w 1333500"/>
                <a:gd name="connsiteY4" fmla="*/ 952500 h 985838"/>
                <a:gd name="connsiteX5" fmla="*/ 1033462 w 1333500"/>
                <a:gd name="connsiteY5" fmla="*/ 919163 h 985838"/>
                <a:gd name="connsiteX6" fmla="*/ 1238250 w 1333500"/>
                <a:gd name="connsiteY6" fmla="*/ 985838 h 985838"/>
                <a:gd name="connsiteX7" fmla="*/ 1333500 w 1333500"/>
                <a:gd name="connsiteY7" fmla="*/ 623888 h 985838"/>
                <a:gd name="connsiteX8" fmla="*/ 928687 w 1333500"/>
                <a:gd name="connsiteY8" fmla="*/ 152400 h 985838"/>
                <a:gd name="connsiteX9" fmla="*/ 1300162 w 1333500"/>
                <a:gd name="connsiteY9" fmla="*/ 157163 h 985838"/>
                <a:gd name="connsiteX10" fmla="*/ 1271587 w 1333500"/>
                <a:gd name="connsiteY10" fmla="*/ 0 h 985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3500" h="985838">
                  <a:moveTo>
                    <a:pt x="1271587" y="0"/>
                  </a:moveTo>
                  <a:lnTo>
                    <a:pt x="695325" y="4763"/>
                  </a:lnTo>
                  <a:lnTo>
                    <a:pt x="0" y="857250"/>
                  </a:lnTo>
                  <a:lnTo>
                    <a:pt x="704850" y="857250"/>
                  </a:lnTo>
                  <a:lnTo>
                    <a:pt x="795337" y="952500"/>
                  </a:lnTo>
                  <a:lnTo>
                    <a:pt x="1033462" y="919163"/>
                  </a:lnTo>
                  <a:lnTo>
                    <a:pt x="1238250" y="985838"/>
                  </a:lnTo>
                  <a:lnTo>
                    <a:pt x="1333500" y="623888"/>
                  </a:lnTo>
                  <a:lnTo>
                    <a:pt x="928687" y="152400"/>
                  </a:lnTo>
                  <a:lnTo>
                    <a:pt x="1300162" y="157163"/>
                  </a:lnTo>
                  <a:lnTo>
                    <a:pt x="1271587" y="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519238" y="6419850"/>
            <a:ext cx="5957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A0"/>
                </a:solidFill>
                <a:ea typeface="Verdana" charset="0"/>
                <a:cs typeface="Verdana" charset="0"/>
              </a:rPr>
              <a:t>Fig. taken from the ASOPOS 2.0 report, courtesy of A. Thompson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908300" y="1925655"/>
            <a:ext cx="9225348" cy="4274484"/>
            <a:chOff x="2908300" y="1925655"/>
            <a:chExt cx="9225348" cy="4274484"/>
          </a:xfrm>
        </p:grpSpPr>
        <p:sp>
          <p:nvSpPr>
            <p:cNvPr id="11" name="Freeform 10"/>
            <p:cNvSpPr/>
            <p:nvPr/>
          </p:nvSpPr>
          <p:spPr>
            <a:xfrm>
              <a:off x="2908300" y="2933700"/>
              <a:ext cx="3743325" cy="1149350"/>
            </a:xfrm>
            <a:custGeom>
              <a:avLst/>
              <a:gdLst>
                <a:gd name="connsiteX0" fmla="*/ 3505200 w 3505200"/>
                <a:gd name="connsiteY0" fmla="*/ 0 h 1149350"/>
                <a:gd name="connsiteX1" fmla="*/ 3505200 w 3505200"/>
                <a:gd name="connsiteY1" fmla="*/ 406400 h 1149350"/>
                <a:gd name="connsiteX2" fmla="*/ 3333750 w 3505200"/>
                <a:gd name="connsiteY2" fmla="*/ 717550 h 1149350"/>
                <a:gd name="connsiteX3" fmla="*/ 2476500 w 3505200"/>
                <a:gd name="connsiteY3" fmla="*/ 1136650 h 1149350"/>
                <a:gd name="connsiteX4" fmla="*/ 1739900 w 3505200"/>
                <a:gd name="connsiteY4" fmla="*/ 1149350 h 1149350"/>
                <a:gd name="connsiteX5" fmla="*/ 0 w 3505200"/>
                <a:gd name="connsiteY5" fmla="*/ 330200 h 1149350"/>
                <a:gd name="connsiteX6" fmla="*/ 171450 w 3505200"/>
                <a:gd name="connsiteY6" fmla="*/ 177800 h 1149350"/>
                <a:gd name="connsiteX7" fmla="*/ 1244600 w 3505200"/>
                <a:gd name="connsiteY7" fmla="*/ 501650 h 1149350"/>
                <a:gd name="connsiteX8" fmla="*/ 1708150 w 3505200"/>
                <a:gd name="connsiteY8" fmla="*/ 558800 h 1149350"/>
                <a:gd name="connsiteX9" fmla="*/ 2324100 w 3505200"/>
                <a:gd name="connsiteY9" fmla="*/ 469900 h 1149350"/>
                <a:gd name="connsiteX10" fmla="*/ 3200400 w 3505200"/>
                <a:gd name="connsiteY10" fmla="*/ 247650 h 1149350"/>
                <a:gd name="connsiteX11" fmla="*/ 3371850 w 3505200"/>
                <a:gd name="connsiteY11" fmla="*/ 0 h 1149350"/>
                <a:gd name="connsiteX12" fmla="*/ 3505200 w 3505200"/>
                <a:gd name="connsiteY12" fmla="*/ 0 h 1149350"/>
                <a:gd name="connsiteX0" fmla="*/ 3505200 w 3743325"/>
                <a:gd name="connsiteY0" fmla="*/ 0 h 1149350"/>
                <a:gd name="connsiteX1" fmla="*/ 3505200 w 3743325"/>
                <a:gd name="connsiteY1" fmla="*/ 406400 h 1149350"/>
                <a:gd name="connsiteX2" fmla="*/ 3743325 w 3743325"/>
                <a:gd name="connsiteY2" fmla="*/ 736600 h 1149350"/>
                <a:gd name="connsiteX3" fmla="*/ 2476500 w 3743325"/>
                <a:gd name="connsiteY3" fmla="*/ 1136650 h 1149350"/>
                <a:gd name="connsiteX4" fmla="*/ 1739900 w 3743325"/>
                <a:gd name="connsiteY4" fmla="*/ 1149350 h 1149350"/>
                <a:gd name="connsiteX5" fmla="*/ 0 w 3743325"/>
                <a:gd name="connsiteY5" fmla="*/ 330200 h 1149350"/>
                <a:gd name="connsiteX6" fmla="*/ 171450 w 3743325"/>
                <a:gd name="connsiteY6" fmla="*/ 177800 h 1149350"/>
                <a:gd name="connsiteX7" fmla="*/ 1244600 w 3743325"/>
                <a:gd name="connsiteY7" fmla="*/ 501650 h 1149350"/>
                <a:gd name="connsiteX8" fmla="*/ 1708150 w 3743325"/>
                <a:gd name="connsiteY8" fmla="*/ 558800 h 1149350"/>
                <a:gd name="connsiteX9" fmla="*/ 2324100 w 3743325"/>
                <a:gd name="connsiteY9" fmla="*/ 469900 h 1149350"/>
                <a:gd name="connsiteX10" fmla="*/ 3200400 w 3743325"/>
                <a:gd name="connsiteY10" fmla="*/ 247650 h 1149350"/>
                <a:gd name="connsiteX11" fmla="*/ 3371850 w 3743325"/>
                <a:gd name="connsiteY11" fmla="*/ 0 h 1149350"/>
                <a:gd name="connsiteX12" fmla="*/ 3505200 w 3743325"/>
                <a:gd name="connsiteY12" fmla="*/ 0 h 1149350"/>
                <a:gd name="connsiteX0" fmla="*/ 3505200 w 3743325"/>
                <a:gd name="connsiteY0" fmla="*/ 0 h 1149350"/>
                <a:gd name="connsiteX1" fmla="*/ 3600450 w 3743325"/>
                <a:gd name="connsiteY1" fmla="*/ 387350 h 1149350"/>
                <a:gd name="connsiteX2" fmla="*/ 3743325 w 3743325"/>
                <a:gd name="connsiteY2" fmla="*/ 736600 h 1149350"/>
                <a:gd name="connsiteX3" fmla="*/ 2476500 w 3743325"/>
                <a:gd name="connsiteY3" fmla="*/ 1136650 h 1149350"/>
                <a:gd name="connsiteX4" fmla="*/ 1739900 w 3743325"/>
                <a:gd name="connsiteY4" fmla="*/ 1149350 h 1149350"/>
                <a:gd name="connsiteX5" fmla="*/ 0 w 3743325"/>
                <a:gd name="connsiteY5" fmla="*/ 330200 h 1149350"/>
                <a:gd name="connsiteX6" fmla="*/ 171450 w 3743325"/>
                <a:gd name="connsiteY6" fmla="*/ 177800 h 1149350"/>
                <a:gd name="connsiteX7" fmla="*/ 1244600 w 3743325"/>
                <a:gd name="connsiteY7" fmla="*/ 501650 h 1149350"/>
                <a:gd name="connsiteX8" fmla="*/ 1708150 w 3743325"/>
                <a:gd name="connsiteY8" fmla="*/ 558800 h 1149350"/>
                <a:gd name="connsiteX9" fmla="*/ 2324100 w 3743325"/>
                <a:gd name="connsiteY9" fmla="*/ 469900 h 1149350"/>
                <a:gd name="connsiteX10" fmla="*/ 3200400 w 3743325"/>
                <a:gd name="connsiteY10" fmla="*/ 247650 h 1149350"/>
                <a:gd name="connsiteX11" fmla="*/ 3371850 w 3743325"/>
                <a:gd name="connsiteY11" fmla="*/ 0 h 1149350"/>
                <a:gd name="connsiteX12" fmla="*/ 3505200 w 3743325"/>
                <a:gd name="connsiteY12" fmla="*/ 0 h 1149350"/>
                <a:gd name="connsiteX0" fmla="*/ 3505200 w 3743325"/>
                <a:gd name="connsiteY0" fmla="*/ 0 h 1149350"/>
                <a:gd name="connsiteX1" fmla="*/ 3600450 w 3743325"/>
                <a:gd name="connsiteY1" fmla="*/ 387350 h 1149350"/>
                <a:gd name="connsiteX2" fmla="*/ 3743325 w 3743325"/>
                <a:gd name="connsiteY2" fmla="*/ 736600 h 1149350"/>
                <a:gd name="connsiteX3" fmla="*/ 2476500 w 3743325"/>
                <a:gd name="connsiteY3" fmla="*/ 1136650 h 1149350"/>
                <a:gd name="connsiteX4" fmla="*/ 1739900 w 3743325"/>
                <a:gd name="connsiteY4" fmla="*/ 1149350 h 1149350"/>
                <a:gd name="connsiteX5" fmla="*/ 0 w 3743325"/>
                <a:gd name="connsiteY5" fmla="*/ 330200 h 1149350"/>
                <a:gd name="connsiteX6" fmla="*/ 171450 w 3743325"/>
                <a:gd name="connsiteY6" fmla="*/ 177800 h 1149350"/>
                <a:gd name="connsiteX7" fmla="*/ 1244600 w 3743325"/>
                <a:gd name="connsiteY7" fmla="*/ 501650 h 1149350"/>
                <a:gd name="connsiteX8" fmla="*/ 1708150 w 3743325"/>
                <a:gd name="connsiteY8" fmla="*/ 558800 h 1149350"/>
                <a:gd name="connsiteX9" fmla="*/ 2324100 w 3743325"/>
                <a:gd name="connsiteY9" fmla="*/ 469900 h 1149350"/>
                <a:gd name="connsiteX10" fmla="*/ 3200400 w 3743325"/>
                <a:gd name="connsiteY10" fmla="*/ 247650 h 1149350"/>
                <a:gd name="connsiteX11" fmla="*/ 3371850 w 3743325"/>
                <a:gd name="connsiteY11" fmla="*/ 0 h 1149350"/>
                <a:gd name="connsiteX12" fmla="*/ 3505200 w 3743325"/>
                <a:gd name="connsiteY12" fmla="*/ 0 h 1149350"/>
                <a:gd name="connsiteX0" fmla="*/ 3476625 w 3743325"/>
                <a:gd name="connsiteY0" fmla="*/ 0 h 1149350"/>
                <a:gd name="connsiteX1" fmla="*/ 3600450 w 3743325"/>
                <a:gd name="connsiteY1" fmla="*/ 387350 h 1149350"/>
                <a:gd name="connsiteX2" fmla="*/ 3743325 w 3743325"/>
                <a:gd name="connsiteY2" fmla="*/ 736600 h 1149350"/>
                <a:gd name="connsiteX3" fmla="*/ 2476500 w 3743325"/>
                <a:gd name="connsiteY3" fmla="*/ 1136650 h 1149350"/>
                <a:gd name="connsiteX4" fmla="*/ 1739900 w 3743325"/>
                <a:gd name="connsiteY4" fmla="*/ 1149350 h 1149350"/>
                <a:gd name="connsiteX5" fmla="*/ 0 w 3743325"/>
                <a:gd name="connsiteY5" fmla="*/ 330200 h 1149350"/>
                <a:gd name="connsiteX6" fmla="*/ 171450 w 3743325"/>
                <a:gd name="connsiteY6" fmla="*/ 177800 h 1149350"/>
                <a:gd name="connsiteX7" fmla="*/ 1244600 w 3743325"/>
                <a:gd name="connsiteY7" fmla="*/ 501650 h 1149350"/>
                <a:gd name="connsiteX8" fmla="*/ 1708150 w 3743325"/>
                <a:gd name="connsiteY8" fmla="*/ 558800 h 1149350"/>
                <a:gd name="connsiteX9" fmla="*/ 2324100 w 3743325"/>
                <a:gd name="connsiteY9" fmla="*/ 469900 h 1149350"/>
                <a:gd name="connsiteX10" fmla="*/ 3200400 w 3743325"/>
                <a:gd name="connsiteY10" fmla="*/ 247650 h 1149350"/>
                <a:gd name="connsiteX11" fmla="*/ 3371850 w 3743325"/>
                <a:gd name="connsiteY11" fmla="*/ 0 h 1149350"/>
                <a:gd name="connsiteX12" fmla="*/ 3476625 w 3743325"/>
                <a:gd name="connsiteY12" fmla="*/ 0 h 1149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43325" h="1149350">
                  <a:moveTo>
                    <a:pt x="3476625" y="0"/>
                  </a:moveTo>
                  <a:cubicBezTo>
                    <a:pt x="3508375" y="129117"/>
                    <a:pt x="3511550" y="315383"/>
                    <a:pt x="3600450" y="387350"/>
                  </a:cubicBezTo>
                  <a:lnTo>
                    <a:pt x="3743325" y="736600"/>
                  </a:lnTo>
                  <a:lnTo>
                    <a:pt x="2476500" y="1136650"/>
                  </a:lnTo>
                  <a:lnTo>
                    <a:pt x="1739900" y="1149350"/>
                  </a:lnTo>
                  <a:lnTo>
                    <a:pt x="0" y="330200"/>
                  </a:lnTo>
                  <a:lnTo>
                    <a:pt x="171450" y="177800"/>
                  </a:lnTo>
                  <a:lnTo>
                    <a:pt x="1244600" y="501650"/>
                  </a:lnTo>
                  <a:lnTo>
                    <a:pt x="1708150" y="558800"/>
                  </a:lnTo>
                  <a:lnTo>
                    <a:pt x="2324100" y="469900"/>
                  </a:lnTo>
                  <a:lnTo>
                    <a:pt x="3200400" y="247650"/>
                  </a:lnTo>
                  <a:lnTo>
                    <a:pt x="3371850" y="0"/>
                  </a:lnTo>
                  <a:lnTo>
                    <a:pt x="3476625" y="0"/>
                  </a:lnTo>
                  <a:close/>
                </a:path>
              </a:pathLst>
            </a:custGeom>
            <a:noFill/>
            <a:ln w="44450">
              <a:solidFill>
                <a:srgbClr val="0033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  <p:sp>
          <p:nvSpPr>
            <p:cNvPr id="26" name="Text Placeholder 15"/>
            <p:cNvSpPr txBox="1">
              <a:spLocks/>
            </p:cNvSpPr>
            <p:nvPr/>
          </p:nvSpPr>
          <p:spPr>
            <a:xfrm>
              <a:off x="8210549" y="1925655"/>
              <a:ext cx="3923099" cy="4274484"/>
            </a:xfrm>
            <a:prstGeom prst="rect">
              <a:avLst/>
            </a:prstGeom>
          </p:spPr>
          <p:txBody>
            <a:bodyPr/>
            <a:lstStyle>
              <a:lvl1pPr marL="0" indent="0" algn="l" defTabSz="914377" rtl="0" eaLnBrk="1" latinLnBrk="0" hangingPunct="1">
                <a:lnSpc>
                  <a:spcPct val="95000"/>
                </a:lnSpc>
                <a:spcBef>
                  <a:spcPts val="1000"/>
                </a:spcBef>
                <a:spcAft>
                  <a:spcPts val="1000"/>
                </a:spcAft>
                <a:buClr>
                  <a:srgbClr val="266EBF"/>
                </a:buClr>
                <a:buFont typeface="Arial" panose="020B0604020202020204" pitchFamily="34" charset="0"/>
                <a:buNone/>
                <a:defRPr sz="2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1pPr>
              <a:lvl2pPr marL="296863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20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2pPr>
              <a:lvl3pPr marL="736600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18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3pPr>
              <a:lvl4pPr marL="1139825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lang="nl-NL" sz="16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4pPr>
              <a:lvl5pPr marL="1416050" indent="-1714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sz="1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indent="-342900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0033A0"/>
                  </a:solidFill>
                </a:rPr>
                <a:t>SHADOZ network (10 sites)                </a:t>
              </a:r>
              <a:r>
                <a:rPr lang="en-US" sz="1800" i="1" dirty="0">
                  <a:solidFill>
                    <a:srgbClr val="0033A0"/>
                  </a:solidFill>
                </a:rPr>
                <a:t>Witte et al., JGR, 2017, 2018, Thompson et al., JGR, 2017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20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00501" y="1904182"/>
            <a:ext cx="10933147" cy="3495856"/>
            <a:chOff x="1200501" y="2075632"/>
            <a:chExt cx="10933147" cy="3495856"/>
          </a:xfrm>
        </p:grpSpPr>
        <p:grpSp>
          <p:nvGrpSpPr>
            <p:cNvPr id="19" name="Group 18"/>
            <p:cNvGrpSpPr/>
            <p:nvPr/>
          </p:nvGrpSpPr>
          <p:grpSpPr>
            <a:xfrm>
              <a:off x="1200501" y="2075632"/>
              <a:ext cx="6412222" cy="3495856"/>
              <a:chOff x="1200501" y="2075632"/>
              <a:chExt cx="6412222" cy="3495856"/>
            </a:xfrm>
          </p:grpSpPr>
          <p:sp>
            <p:nvSpPr>
              <p:cNvPr id="12" name="Freeform 11"/>
              <p:cNvSpPr/>
              <p:nvPr/>
            </p:nvSpPr>
            <p:spPr>
              <a:xfrm>
                <a:off x="1200501" y="2737591"/>
                <a:ext cx="1940996" cy="1475382"/>
              </a:xfrm>
              <a:custGeom>
                <a:avLst/>
                <a:gdLst>
                  <a:gd name="connsiteX0" fmla="*/ 1037816 w 1940996"/>
                  <a:gd name="connsiteY0" fmla="*/ 0 h 1323917"/>
                  <a:gd name="connsiteX1" fmla="*/ 1682944 w 1940996"/>
                  <a:gd name="connsiteY1" fmla="*/ 16830 h 1323917"/>
                  <a:gd name="connsiteX2" fmla="*/ 1795141 w 1940996"/>
                  <a:gd name="connsiteY2" fmla="*/ 134636 h 1323917"/>
                  <a:gd name="connsiteX3" fmla="*/ 1935386 w 1940996"/>
                  <a:gd name="connsiteY3" fmla="*/ 134636 h 1323917"/>
                  <a:gd name="connsiteX4" fmla="*/ 1940996 w 1940996"/>
                  <a:gd name="connsiteY4" fmla="*/ 274881 h 1323917"/>
                  <a:gd name="connsiteX5" fmla="*/ 1559528 w 1940996"/>
                  <a:gd name="connsiteY5" fmla="*/ 746106 h 1323917"/>
                  <a:gd name="connsiteX6" fmla="*/ 1868068 w 1940996"/>
                  <a:gd name="connsiteY6" fmla="*/ 869522 h 1323917"/>
                  <a:gd name="connsiteX7" fmla="*/ 1884898 w 1940996"/>
                  <a:gd name="connsiteY7" fmla="*/ 1049036 h 1323917"/>
                  <a:gd name="connsiteX8" fmla="*/ 28049 w 1940996"/>
                  <a:gd name="connsiteY8" fmla="*/ 1323917 h 1323917"/>
                  <a:gd name="connsiteX9" fmla="*/ 0 w 1940996"/>
                  <a:gd name="connsiteY9" fmla="*/ 1110744 h 1323917"/>
                  <a:gd name="connsiteX10" fmla="*/ 521712 w 1940996"/>
                  <a:gd name="connsiteY10" fmla="*/ 560982 h 1323917"/>
                  <a:gd name="connsiteX11" fmla="*/ 847082 w 1940996"/>
                  <a:gd name="connsiteY11" fmla="*/ 89757 h 1323917"/>
                  <a:gd name="connsiteX12" fmla="*/ 1037816 w 1940996"/>
                  <a:gd name="connsiteY12" fmla="*/ 0 h 1323917"/>
                  <a:gd name="connsiteX0" fmla="*/ 1037816 w 1940996"/>
                  <a:gd name="connsiteY0" fmla="*/ 0 h 1475382"/>
                  <a:gd name="connsiteX1" fmla="*/ 1682944 w 1940996"/>
                  <a:gd name="connsiteY1" fmla="*/ 16830 h 1475382"/>
                  <a:gd name="connsiteX2" fmla="*/ 1795141 w 1940996"/>
                  <a:gd name="connsiteY2" fmla="*/ 134636 h 1475382"/>
                  <a:gd name="connsiteX3" fmla="*/ 1935386 w 1940996"/>
                  <a:gd name="connsiteY3" fmla="*/ 134636 h 1475382"/>
                  <a:gd name="connsiteX4" fmla="*/ 1940996 w 1940996"/>
                  <a:gd name="connsiteY4" fmla="*/ 274881 h 1475382"/>
                  <a:gd name="connsiteX5" fmla="*/ 1559528 w 1940996"/>
                  <a:gd name="connsiteY5" fmla="*/ 746106 h 1475382"/>
                  <a:gd name="connsiteX6" fmla="*/ 1868068 w 1940996"/>
                  <a:gd name="connsiteY6" fmla="*/ 869522 h 1475382"/>
                  <a:gd name="connsiteX7" fmla="*/ 1884898 w 1940996"/>
                  <a:gd name="connsiteY7" fmla="*/ 1049036 h 1475382"/>
                  <a:gd name="connsiteX8" fmla="*/ 39269 w 1940996"/>
                  <a:gd name="connsiteY8" fmla="*/ 1475382 h 1475382"/>
                  <a:gd name="connsiteX9" fmla="*/ 0 w 1940996"/>
                  <a:gd name="connsiteY9" fmla="*/ 1110744 h 1475382"/>
                  <a:gd name="connsiteX10" fmla="*/ 521712 w 1940996"/>
                  <a:gd name="connsiteY10" fmla="*/ 560982 h 1475382"/>
                  <a:gd name="connsiteX11" fmla="*/ 847082 w 1940996"/>
                  <a:gd name="connsiteY11" fmla="*/ 89757 h 1475382"/>
                  <a:gd name="connsiteX12" fmla="*/ 1037816 w 1940996"/>
                  <a:gd name="connsiteY12" fmla="*/ 0 h 1475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940996" h="1475382">
                    <a:moveTo>
                      <a:pt x="1037816" y="0"/>
                    </a:moveTo>
                    <a:lnTo>
                      <a:pt x="1682944" y="16830"/>
                    </a:lnTo>
                    <a:lnTo>
                      <a:pt x="1795141" y="134636"/>
                    </a:lnTo>
                    <a:lnTo>
                      <a:pt x="1935386" y="134636"/>
                    </a:lnTo>
                    <a:lnTo>
                      <a:pt x="1940996" y="274881"/>
                    </a:lnTo>
                    <a:lnTo>
                      <a:pt x="1559528" y="746106"/>
                    </a:lnTo>
                    <a:lnTo>
                      <a:pt x="1868068" y="869522"/>
                    </a:lnTo>
                    <a:lnTo>
                      <a:pt x="1884898" y="1049036"/>
                    </a:lnTo>
                    <a:lnTo>
                      <a:pt x="39269" y="1475382"/>
                    </a:lnTo>
                    <a:lnTo>
                      <a:pt x="0" y="1110744"/>
                    </a:lnTo>
                    <a:lnTo>
                      <a:pt x="521712" y="560982"/>
                    </a:lnTo>
                    <a:lnTo>
                      <a:pt x="847082" y="89757"/>
                    </a:lnTo>
                    <a:lnTo>
                      <a:pt x="1037816" y="0"/>
                    </a:lnTo>
                    <a:close/>
                  </a:path>
                </a:pathLst>
              </a:custGeom>
              <a:noFill/>
              <a:ln w="444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err="1">
                  <a:solidFill>
                    <a:srgbClr val="0033A0"/>
                  </a:solidFill>
                  <a:latin typeface="Verdana" charset="0"/>
                  <a:ea typeface="Verdana" charset="0"/>
                  <a:cs typeface="Verdana" charset="0"/>
                </a:endParaRPr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7371501" y="3590282"/>
                <a:ext cx="241222" cy="622690"/>
              </a:xfrm>
              <a:custGeom>
                <a:avLst/>
                <a:gdLst>
                  <a:gd name="connsiteX0" fmla="*/ 235612 w 241222"/>
                  <a:gd name="connsiteY0" fmla="*/ 0 h 622690"/>
                  <a:gd name="connsiteX1" fmla="*/ 0 w 241222"/>
                  <a:gd name="connsiteY1" fmla="*/ 252442 h 622690"/>
                  <a:gd name="connsiteX2" fmla="*/ 50488 w 241222"/>
                  <a:gd name="connsiteY2" fmla="*/ 622690 h 622690"/>
                  <a:gd name="connsiteX3" fmla="*/ 241222 w 241222"/>
                  <a:gd name="connsiteY3" fmla="*/ 572201 h 622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1222" h="622690">
                    <a:moveTo>
                      <a:pt x="235612" y="0"/>
                    </a:moveTo>
                    <a:lnTo>
                      <a:pt x="0" y="252442"/>
                    </a:lnTo>
                    <a:lnTo>
                      <a:pt x="50488" y="622690"/>
                    </a:lnTo>
                    <a:lnTo>
                      <a:pt x="241222" y="572201"/>
                    </a:lnTo>
                  </a:path>
                </a:pathLst>
              </a:custGeom>
              <a:noFill/>
              <a:ln w="444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781016" y="2075632"/>
                <a:ext cx="185124" cy="190734"/>
              </a:xfrm>
              <a:prstGeom prst="rect">
                <a:avLst/>
              </a:prstGeom>
              <a:noFill/>
              <a:ln w="444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err="1">
                  <a:solidFill>
                    <a:srgbClr val="0033A0"/>
                  </a:solidFill>
                  <a:latin typeface="Verdana" charset="0"/>
                  <a:ea typeface="Verdana" charset="0"/>
                  <a:cs typeface="Verdana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335972" y="5380754"/>
                <a:ext cx="185124" cy="190734"/>
              </a:xfrm>
              <a:prstGeom prst="rect">
                <a:avLst/>
              </a:prstGeom>
              <a:noFill/>
              <a:ln w="444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err="1">
                  <a:solidFill>
                    <a:srgbClr val="0033A0"/>
                  </a:solidFill>
                  <a:latin typeface="Verdana" charset="0"/>
                  <a:ea typeface="Verdana" charset="0"/>
                  <a:cs typeface="Verdana" charset="0"/>
                </a:endParaRPr>
              </a:p>
            </p:txBody>
          </p:sp>
        </p:grpSp>
        <p:sp>
          <p:nvSpPr>
            <p:cNvPr id="27" name="Text Placeholder 15"/>
            <p:cNvSpPr txBox="1">
              <a:spLocks/>
            </p:cNvSpPr>
            <p:nvPr/>
          </p:nvSpPr>
          <p:spPr>
            <a:xfrm>
              <a:off x="8210549" y="3163905"/>
              <a:ext cx="3923099" cy="1033446"/>
            </a:xfrm>
            <a:prstGeom prst="rect">
              <a:avLst/>
            </a:prstGeom>
          </p:spPr>
          <p:txBody>
            <a:bodyPr/>
            <a:lstStyle>
              <a:lvl1pPr marL="0" indent="0" algn="l" defTabSz="914377" rtl="0" eaLnBrk="1" latinLnBrk="0" hangingPunct="1">
                <a:lnSpc>
                  <a:spcPct val="95000"/>
                </a:lnSpc>
                <a:spcBef>
                  <a:spcPts val="1000"/>
                </a:spcBef>
                <a:spcAft>
                  <a:spcPts val="1000"/>
                </a:spcAft>
                <a:buClr>
                  <a:srgbClr val="266EBF"/>
                </a:buClr>
                <a:buFont typeface="Arial" panose="020B0604020202020204" pitchFamily="34" charset="0"/>
                <a:buNone/>
                <a:defRPr sz="2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1pPr>
              <a:lvl2pPr marL="296863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20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2pPr>
              <a:lvl3pPr marL="736600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18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3pPr>
              <a:lvl4pPr marL="1139825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lang="nl-NL" sz="16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4pPr>
              <a:lvl5pPr marL="1416050" indent="-1714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sz="1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indent="-342900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00B050"/>
                  </a:solidFill>
                </a:rPr>
                <a:t>NOAA network (9 sites)                    </a:t>
              </a:r>
              <a:r>
                <a:rPr lang="en-US" sz="1800" i="1" dirty="0">
                  <a:solidFill>
                    <a:srgbClr val="00B050"/>
                  </a:solidFill>
                </a:rPr>
                <a:t>Sterling et al., AMT, 2018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20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136735" y="2341440"/>
            <a:ext cx="8997676" cy="3603723"/>
            <a:chOff x="3136735" y="2341440"/>
            <a:chExt cx="8997676" cy="3603723"/>
          </a:xfrm>
        </p:grpSpPr>
        <p:sp>
          <p:nvSpPr>
            <p:cNvPr id="20" name="Rectangle 19"/>
            <p:cNvSpPr/>
            <p:nvPr/>
          </p:nvSpPr>
          <p:spPr>
            <a:xfrm>
              <a:off x="3136735" y="2628055"/>
              <a:ext cx="182728" cy="148484"/>
            </a:xfrm>
            <a:prstGeom prst="rect">
              <a:avLst/>
            </a:prstGeom>
            <a:noFill/>
            <a:ln w="4445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296377" y="4971452"/>
              <a:ext cx="182728" cy="148484"/>
            </a:xfrm>
            <a:prstGeom prst="rect">
              <a:avLst/>
            </a:prstGeom>
            <a:noFill/>
            <a:ln w="4445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525073" y="2341440"/>
              <a:ext cx="304102" cy="123154"/>
            </a:xfrm>
            <a:prstGeom prst="rect">
              <a:avLst/>
            </a:prstGeom>
            <a:noFill/>
            <a:ln w="4445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  <p:sp>
          <p:nvSpPr>
            <p:cNvPr id="28" name="Text Placeholder 15"/>
            <p:cNvSpPr txBox="1">
              <a:spLocks/>
            </p:cNvSpPr>
            <p:nvPr/>
          </p:nvSpPr>
          <p:spPr>
            <a:xfrm>
              <a:off x="8211312" y="3804285"/>
              <a:ext cx="3923099" cy="2140878"/>
            </a:xfrm>
            <a:prstGeom prst="rect">
              <a:avLst/>
            </a:prstGeom>
          </p:spPr>
          <p:txBody>
            <a:bodyPr/>
            <a:lstStyle>
              <a:lvl1pPr marL="0" indent="0" algn="l" defTabSz="914377" rtl="0" eaLnBrk="1" latinLnBrk="0" hangingPunct="1">
                <a:lnSpc>
                  <a:spcPct val="95000"/>
                </a:lnSpc>
                <a:spcBef>
                  <a:spcPts val="1000"/>
                </a:spcBef>
                <a:spcAft>
                  <a:spcPts val="1000"/>
                </a:spcAft>
                <a:buClr>
                  <a:srgbClr val="266EBF"/>
                </a:buClr>
                <a:buFont typeface="Arial" panose="020B0604020202020204" pitchFamily="34" charset="0"/>
                <a:buNone/>
                <a:defRPr sz="2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1pPr>
              <a:lvl2pPr marL="296863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20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2pPr>
              <a:lvl3pPr marL="736600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18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3pPr>
              <a:lvl4pPr marL="1139825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lang="nl-NL" sz="16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4pPr>
              <a:lvl5pPr marL="1416050" indent="-1714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sz="1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indent="-342900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2C353D"/>
                  </a:solidFill>
                </a:rPr>
                <a:t>Individual sites (5)</a:t>
              </a:r>
              <a:r>
                <a:rPr lang="en-US" sz="1800" dirty="0">
                  <a:solidFill>
                    <a:srgbClr val="2C353D"/>
                  </a:solidFill>
                </a:rPr>
                <a:t>: Uccle &amp; De </a:t>
              </a:r>
              <a:r>
                <a:rPr lang="en-US" sz="1800" dirty="0" err="1">
                  <a:solidFill>
                    <a:srgbClr val="2C353D"/>
                  </a:solidFill>
                </a:rPr>
                <a:t>Bilt</a:t>
              </a:r>
              <a:r>
                <a:rPr lang="en-US" sz="1800" dirty="0">
                  <a:solidFill>
                    <a:srgbClr val="2C353D"/>
                  </a:solidFill>
                </a:rPr>
                <a:t> </a:t>
              </a:r>
              <a:r>
                <a:rPr lang="en-US" sz="1800" i="1" dirty="0">
                  <a:solidFill>
                    <a:srgbClr val="2C353D"/>
                  </a:solidFill>
                </a:rPr>
                <a:t>(Van Malderen et al. , AMT, 2016)</a:t>
              </a:r>
              <a:r>
                <a:rPr lang="en-US" sz="1800" dirty="0">
                  <a:solidFill>
                    <a:srgbClr val="2C353D"/>
                  </a:solidFill>
                </a:rPr>
                <a:t>, Wallops Island</a:t>
              </a:r>
              <a:r>
                <a:rPr lang="en-US" sz="1800" i="1" dirty="0">
                  <a:solidFill>
                    <a:srgbClr val="2C353D"/>
                  </a:solidFill>
                </a:rPr>
                <a:t> (Witte et al., JGR, 2019)</a:t>
              </a:r>
              <a:r>
                <a:rPr lang="en-US" sz="1800" dirty="0">
                  <a:solidFill>
                    <a:srgbClr val="2C353D"/>
                  </a:solidFill>
                </a:rPr>
                <a:t>, </a:t>
              </a:r>
              <a:r>
                <a:rPr lang="en-US" sz="1800" dirty="0" err="1">
                  <a:solidFill>
                    <a:srgbClr val="2C353D"/>
                  </a:solidFill>
                </a:rPr>
                <a:t>Lindenberg</a:t>
              </a:r>
              <a:r>
                <a:rPr lang="en-US" sz="1800" dirty="0">
                  <a:solidFill>
                    <a:srgbClr val="2C353D"/>
                  </a:solidFill>
                </a:rPr>
                <a:t>, Mc </a:t>
              </a:r>
              <a:r>
                <a:rPr lang="en-US" sz="1800" dirty="0" err="1">
                  <a:solidFill>
                    <a:srgbClr val="2C353D"/>
                  </a:solidFill>
                </a:rPr>
                <a:t>Murdo</a:t>
              </a:r>
              <a:r>
                <a:rPr lang="en-US" sz="1800" dirty="0">
                  <a:solidFill>
                    <a:srgbClr val="2C353D"/>
                  </a:solidFill>
                </a:rPr>
                <a:t> 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2000" dirty="0"/>
            </a:p>
          </p:txBody>
        </p:sp>
      </p:grpSp>
      <p:sp>
        <p:nvSpPr>
          <p:cNvPr id="29" name="Text Placeholder 15"/>
          <p:cNvSpPr txBox="1">
            <a:spLocks/>
          </p:cNvSpPr>
          <p:nvPr/>
        </p:nvSpPr>
        <p:spPr>
          <a:xfrm>
            <a:off x="8211312" y="5168265"/>
            <a:ext cx="3923099" cy="816962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r>
              <a:rPr lang="en-US" sz="2000" b="1" dirty="0">
                <a:solidFill>
                  <a:srgbClr val="2C353D"/>
                </a:solidFill>
                <a:sym typeface="Wingdings" panose="05000000000000000000" pitchFamily="2" charset="2"/>
              </a:rPr>
              <a:t> </a:t>
            </a:r>
            <a:r>
              <a:rPr lang="en-US" sz="2000" b="1" dirty="0">
                <a:solidFill>
                  <a:srgbClr val="0033A0"/>
                </a:solidFill>
                <a:sym typeface="Wingdings" panose="05000000000000000000" pitchFamily="2" charset="2"/>
              </a:rPr>
              <a:t>3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4</a:t>
            </a:r>
            <a:r>
              <a:rPr lang="en-US" sz="2000" b="1" dirty="0">
                <a:solidFill>
                  <a:srgbClr val="2C353D"/>
                </a:solidFill>
                <a:sym typeface="Wingdings" panose="05000000000000000000" pitchFamily="2" charset="2"/>
              </a:rPr>
              <a:t> h</a:t>
            </a:r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o</a:t>
            </a:r>
            <a:r>
              <a:rPr lang="en-US" sz="2000" b="1" dirty="0">
                <a:solidFill>
                  <a:srgbClr val="0033A0"/>
                </a:solidFill>
                <a:sym typeface="Wingdings" panose="05000000000000000000" pitchFamily="2" charset="2"/>
              </a:rPr>
              <a:t>m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o</a:t>
            </a:r>
            <a:r>
              <a:rPr lang="en-US" sz="2000" b="1" dirty="0">
                <a:solidFill>
                  <a:srgbClr val="2C353D"/>
                </a:solidFill>
                <a:sym typeface="Wingdings" panose="05000000000000000000" pitchFamily="2" charset="2"/>
              </a:rPr>
              <a:t>g</a:t>
            </a:r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e</a:t>
            </a:r>
            <a:r>
              <a:rPr lang="en-US" sz="2000" b="1" dirty="0">
                <a:solidFill>
                  <a:srgbClr val="0033A0"/>
                </a:solidFill>
                <a:sym typeface="Wingdings" panose="05000000000000000000" pitchFamily="2" charset="2"/>
              </a:rPr>
              <a:t>n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i</a:t>
            </a:r>
            <a:r>
              <a:rPr lang="en-US" sz="2000" b="1" dirty="0">
                <a:solidFill>
                  <a:srgbClr val="2C353D"/>
                </a:solidFill>
                <a:sym typeface="Wingdings" panose="05000000000000000000" pitchFamily="2" charset="2"/>
              </a:rPr>
              <a:t>z</a:t>
            </a:r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e</a:t>
            </a:r>
            <a:r>
              <a:rPr lang="en-US" sz="2000" b="1" dirty="0">
                <a:solidFill>
                  <a:srgbClr val="0033A0"/>
                </a:solidFill>
                <a:sym typeface="Wingdings" panose="05000000000000000000" pitchFamily="2" charset="2"/>
              </a:rPr>
              <a:t>d</a:t>
            </a:r>
            <a:r>
              <a:rPr lang="en-US" sz="2000" b="1" dirty="0">
                <a:solidFill>
                  <a:srgbClr val="2C353D"/>
                </a:solidFill>
                <a:sym typeface="Wingdings" panose="05000000000000000000" pitchFamily="2" charset="2"/>
              </a:rPr>
              <a:t> 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s</a:t>
            </a:r>
            <a:r>
              <a:rPr lang="en-US" sz="2000" b="1" dirty="0">
                <a:solidFill>
                  <a:srgbClr val="2C353D"/>
                </a:solidFill>
                <a:sym typeface="Wingdings" panose="05000000000000000000" pitchFamily="2" charset="2"/>
              </a:rPr>
              <a:t>i</a:t>
            </a:r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t</a:t>
            </a:r>
            <a:r>
              <a:rPr lang="en-US" sz="2000" b="1" dirty="0">
                <a:solidFill>
                  <a:srgbClr val="0033A0"/>
                </a:solidFill>
                <a:sym typeface="Wingdings" panose="05000000000000000000" pitchFamily="2" charset="2"/>
              </a:rPr>
              <a:t>e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s</a:t>
            </a:r>
            <a:endParaRPr lang="en-US" sz="2000" b="1" dirty="0">
              <a:solidFill>
                <a:srgbClr val="00B050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862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720000" y="1317555"/>
            <a:ext cx="10620000" cy="503798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scale up </a:t>
            </a:r>
            <a:r>
              <a:rPr lang="en-US" dirty="0"/>
              <a:t>the currently (35) homogenized </a:t>
            </a:r>
            <a:r>
              <a:rPr lang="en-US" dirty="0" err="1"/>
              <a:t>ozonesonde</a:t>
            </a:r>
            <a:r>
              <a:rPr lang="en-US" dirty="0"/>
              <a:t> time series to about 50  from total of 60 operational, regular </a:t>
            </a:r>
            <a:r>
              <a:rPr lang="en-US" dirty="0" smtClean="0"/>
              <a:t>long-term ozone sounding </a:t>
            </a:r>
            <a:r>
              <a:rPr lang="en-US" dirty="0"/>
              <a:t>stations.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provide </a:t>
            </a:r>
            <a:r>
              <a:rPr lang="en-US" b="1" dirty="0"/>
              <a:t>all</a:t>
            </a:r>
            <a:r>
              <a:rPr lang="en-US" dirty="0"/>
              <a:t> homogenized time series in </a:t>
            </a:r>
            <a:r>
              <a:rPr lang="en-US" b="1" dirty="0">
                <a:solidFill>
                  <a:srgbClr val="FF0000"/>
                </a:solidFill>
              </a:rPr>
              <a:t>one unique data format</a:t>
            </a:r>
            <a:r>
              <a:rPr lang="en-US" dirty="0"/>
              <a:t>  (</a:t>
            </a:r>
            <a:r>
              <a:rPr lang="en-US" dirty="0">
                <a:solidFill>
                  <a:srgbClr val="FF0000"/>
                </a:solidFill>
              </a:rPr>
              <a:t>uncertainties + flagging + metadata</a:t>
            </a:r>
            <a:r>
              <a:rPr lang="en-US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 smtClean="0"/>
              <a:t>Possible option</a:t>
            </a:r>
            <a:r>
              <a:rPr lang="en-US" dirty="0" smtClean="0"/>
              <a:t>: </a:t>
            </a:r>
            <a:r>
              <a:rPr lang="en-US" dirty="0"/>
              <a:t>homogenization </a:t>
            </a:r>
            <a:r>
              <a:rPr lang="en-US" dirty="0">
                <a:solidFill>
                  <a:srgbClr val="FF0000"/>
                </a:solidFill>
              </a:rPr>
              <a:t>2.0</a:t>
            </a:r>
            <a:r>
              <a:rPr lang="en-US" dirty="0"/>
              <a:t>, implementing</a:t>
            </a:r>
          </a:p>
          <a:p>
            <a:pPr marL="639763" lvl="1" indent="-342900">
              <a:buFont typeface="Wingdings" panose="05000000000000000000" pitchFamily="2" charset="2"/>
              <a:buChar char="ü"/>
            </a:pPr>
            <a:r>
              <a:rPr lang="en-US" dirty="0"/>
              <a:t>c</a:t>
            </a:r>
            <a:r>
              <a:rPr lang="en-US" dirty="0" smtClean="0"/>
              <a:t>orrection for TCO Drop-off in 25% of </a:t>
            </a:r>
            <a:r>
              <a:rPr lang="en-US" dirty="0" err="1" smtClean="0"/>
              <a:t>ozonesonde</a:t>
            </a:r>
            <a:r>
              <a:rPr lang="en-US" dirty="0" smtClean="0"/>
              <a:t> network during specific period                      </a:t>
            </a:r>
            <a:r>
              <a:rPr lang="en-US" dirty="0" smtClean="0">
                <a:sym typeface="Wingdings" panose="05000000000000000000" pitchFamily="2" charset="2"/>
              </a:rPr>
              <a:t> relevant for TOAR-II?</a:t>
            </a:r>
            <a:endParaRPr lang="en-US" dirty="0" smtClean="0"/>
          </a:p>
          <a:p>
            <a:pPr marL="639763" lvl="1" indent="-342900">
              <a:buFont typeface="Wingdings" panose="05000000000000000000" pitchFamily="2" charset="2"/>
              <a:buChar char="ü"/>
            </a:pPr>
            <a:r>
              <a:rPr lang="en-US" dirty="0" smtClean="0"/>
              <a:t>correcting </a:t>
            </a:r>
            <a:r>
              <a:rPr lang="en-US" dirty="0"/>
              <a:t>for radiosonde pressure sensor biases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u="sng" dirty="0"/>
              <a:t>not</a:t>
            </a:r>
            <a:r>
              <a:rPr lang="en-US" dirty="0"/>
              <a:t> relevant for TOAR-II</a:t>
            </a:r>
          </a:p>
          <a:p>
            <a:pPr marL="639763" lvl="1" indent="-342900">
              <a:buFont typeface="Wingdings" panose="05000000000000000000" pitchFamily="2" charset="2"/>
              <a:buChar char="ü"/>
            </a:pPr>
            <a:r>
              <a:rPr lang="en-US" dirty="0"/>
              <a:t>alternative background current subtraction and sensor time lag response correction (e.g. </a:t>
            </a:r>
            <a:r>
              <a:rPr lang="en-US" dirty="0" err="1"/>
              <a:t>Vömel</a:t>
            </a:r>
            <a:r>
              <a:rPr lang="en-US" dirty="0"/>
              <a:t> et al., AMT, 2020; Smit et al., in preparation)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u="sng" dirty="0">
                <a:sym typeface="Wingdings" panose="05000000000000000000" pitchFamily="2" charset="2"/>
              </a:rPr>
              <a:t>very</a:t>
            </a:r>
            <a:r>
              <a:rPr lang="en-US" dirty="0">
                <a:sym typeface="Wingdings" panose="05000000000000000000" pitchFamily="2" charset="2"/>
              </a:rPr>
              <a:t> relevant for </a:t>
            </a:r>
            <a:r>
              <a:rPr lang="en-US" dirty="0" smtClean="0">
                <a:sym typeface="Wingdings" panose="05000000000000000000" pitchFamily="2" charset="2"/>
              </a:rPr>
              <a:t>TOAR-II</a:t>
            </a:r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 smtClean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internal </a:t>
            </a:r>
            <a:r>
              <a:rPr lang="en-US" b="1" dirty="0">
                <a:solidFill>
                  <a:srgbClr val="FF0000"/>
                </a:solidFill>
              </a:rPr>
              <a:t>consistency</a:t>
            </a:r>
            <a:r>
              <a:rPr lang="en-US" dirty="0"/>
              <a:t> checking </a:t>
            </a:r>
            <a:r>
              <a:rPr lang="en-US" dirty="0" smtClean="0"/>
              <a:t>by cross-correlation of EU O3S network, SHADOZ network, etc. </a:t>
            </a:r>
            <a:endParaRPr lang="en-US" dirty="0"/>
          </a:p>
          <a:p>
            <a:pPr marL="639763" lvl="1" indent="-342900"/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Homogenization activities in 2021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r>
              <a:rPr lang="nl-NL"/>
              <a:t> </a:t>
            </a:r>
            <a:fld id="{2DAB09C5-3251-4B47-B002-D03712DC64C3}" type="slidenum">
              <a:rPr lang="nl-NL" smtClean="0"/>
              <a:pPr algn="r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102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 KMI-IRM THEME">
  <a:themeElements>
    <a:clrScheme name="Custom 25">
      <a:dk1>
        <a:srgbClr val="58697A"/>
      </a:dk1>
      <a:lt1>
        <a:srgbClr val="FFFFFF"/>
      </a:lt1>
      <a:dk2>
        <a:srgbClr val="626262"/>
      </a:dk2>
      <a:lt2>
        <a:srgbClr val="F2F2F2"/>
      </a:lt2>
      <a:accent1>
        <a:srgbClr val="58697A"/>
      </a:accent1>
      <a:accent2>
        <a:srgbClr val="266EBF"/>
      </a:accent2>
      <a:accent3>
        <a:srgbClr val="A5A5A5"/>
      </a:accent3>
      <a:accent4>
        <a:srgbClr val="A5A5A5"/>
      </a:accent4>
      <a:accent5>
        <a:srgbClr val="A5A5A5"/>
      </a:accent5>
      <a:accent6>
        <a:srgbClr val="A5A5A5"/>
      </a:accent6>
      <a:hlink>
        <a:srgbClr val="76CDEE"/>
      </a:hlink>
      <a:folHlink>
        <a:srgbClr val="1482AB"/>
      </a:folHlink>
    </a:clrScheme>
    <a:fontScheme name="KMI_Font">
      <a:majorFont>
        <a:latin typeface="Lato Black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44450">
          <a:solidFill>
            <a:srgbClr val="0033A0"/>
          </a:solidFill>
        </a:ln>
      </a:spPr>
      <a:bodyPr rtlCol="0" anchor="ctr"/>
      <a:lstStyle>
        <a:defPPr algn="ctr">
          <a:defRPr sz="1600" dirty="0" err="1" smtClean="0">
            <a:solidFill>
              <a:srgbClr val="0033A0"/>
            </a:solidFill>
            <a:latin typeface="Verdana" charset="0"/>
            <a:ea typeface="Verdana" charset="0"/>
            <a:cs typeface="Verdana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>
              <a:lumMod val="50000"/>
              <a:lumOff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mtClean="0">
            <a:solidFill>
              <a:srgbClr val="0033A0"/>
            </a:solidFill>
            <a:latin typeface="Verdana" charset="0"/>
            <a:ea typeface="Verdana" charset="0"/>
            <a:cs typeface="Verdana" charset="0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VUB-tmp2017" id="{10DC50E6-1B59-A244-B26B-E5A459B5CBCA}" vid="{6CBD3AA6-F9C4-3943-A482-D8B422AB87AD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3042</TotalTime>
  <Words>645</Words>
  <Application>Microsoft Office PowerPoint</Application>
  <PresentationFormat>Custom</PresentationFormat>
  <Paragraphs>75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 KMI-IRM THEME</vt:lpstr>
      <vt:lpstr>PowerPoint Presentation</vt:lpstr>
      <vt:lpstr>Ozonesonde network</vt:lpstr>
      <vt:lpstr>Internal consistency: small changes -&gt; significant effects  </vt:lpstr>
      <vt:lpstr>Internal consistency  </vt:lpstr>
      <vt:lpstr>O3S-DQA: principles</vt:lpstr>
      <vt:lpstr>O3S-DQA: status</vt:lpstr>
      <vt:lpstr>Homogenization activities in 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Emilie Delhaye</dc:creator>
  <cp:lastModifiedBy>Roeland Van Malderen</cp:lastModifiedBy>
  <cp:revision>287</cp:revision>
  <cp:lastPrinted>2016-12-08T10:40:15Z</cp:lastPrinted>
  <dcterms:created xsi:type="dcterms:W3CDTF">2019-03-13T15:25:37Z</dcterms:created>
  <dcterms:modified xsi:type="dcterms:W3CDTF">2021-03-22T14:41:27Z</dcterms:modified>
</cp:coreProperties>
</file>