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0" r:id="rId4"/>
    <p:sldId id="28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16777-12C8-4063-BE68-BC69566AA2FB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D8624-E75E-45DE-A298-EC36FE09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9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5C46-F4D6-4FA7-8553-93155CB3A668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A268-AB8D-47A1-9976-8A904855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4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498" y="655128"/>
            <a:ext cx="5310334" cy="5048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200" dirty="0"/>
              <a:t>Umkehr ozone for TOAR-II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437" y="1275813"/>
            <a:ext cx="5363651" cy="18914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600" dirty="0"/>
              <a:t>NOAA/GML: Irina Petropavlovskikh, Koji Miyagawa, Glen McConville, Audra McClure, Bryan Johnson, Scott </a:t>
            </a:r>
            <a:r>
              <a:rPr lang="en-US" sz="1600" dirty="0" err="1"/>
              <a:t>Stierle</a:t>
            </a:r>
            <a:r>
              <a:rPr lang="en-US" sz="1600" dirty="0"/>
              <a:t> (</a:t>
            </a:r>
            <a:r>
              <a:rPr lang="en-US" sz="1600" dirty="0" err="1"/>
              <a:t>NEUBrew</a:t>
            </a:r>
            <a:r>
              <a:rPr lang="en-US" sz="1600" dirty="0"/>
              <a:t> network).</a:t>
            </a:r>
          </a:p>
          <a:p>
            <a:pPr algn="l"/>
            <a:r>
              <a:rPr lang="en-US" sz="1600" dirty="0"/>
              <a:t>Other institutions:   </a:t>
            </a:r>
            <a:r>
              <a:rPr lang="en-US" sz="1600" dirty="0" err="1"/>
              <a:t>Janusz</a:t>
            </a:r>
            <a:r>
              <a:rPr lang="en-US" sz="1600" dirty="0"/>
              <a:t> </a:t>
            </a:r>
            <a:r>
              <a:rPr lang="en-US" sz="1600" dirty="0" err="1"/>
              <a:t>Jarosławski</a:t>
            </a:r>
            <a:r>
              <a:rPr lang="en-US" sz="1600" dirty="0"/>
              <a:t> (</a:t>
            </a:r>
            <a:r>
              <a:rPr lang="en-US" sz="1600" dirty="0" err="1"/>
              <a:t>IoG</a:t>
            </a:r>
            <a:r>
              <a:rPr lang="en-US" sz="1600" dirty="0"/>
              <a:t>, Poland), </a:t>
            </a:r>
            <a:r>
              <a:rPr lang="en-US" sz="1600" dirty="0" err="1"/>
              <a:t>Raievska-Wiech</a:t>
            </a:r>
            <a:r>
              <a:rPr lang="en-US" sz="1600" dirty="0"/>
              <a:t> Bonaventura (</a:t>
            </a:r>
            <a:r>
              <a:rPr lang="en-US" sz="1600" dirty="0" err="1"/>
              <a:t>IoG</a:t>
            </a:r>
            <a:r>
              <a:rPr lang="en-US" sz="1600" dirty="0"/>
              <a:t>, Poland), Maillard-Barras </a:t>
            </a:r>
            <a:r>
              <a:rPr lang="en-US" sz="1600" dirty="0" err="1"/>
              <a:t>Eliane</a:t>
            </a:r>
            <a:r>
              <a:rPr lang="en-US" sz="1600" dirty="0"/>
              <a:t> (</a:t>
            </a:r>
            <a:r>
              <a:rPr lang="en-US" sz="1600" dirty="0" err="1"/>
              <a:t>MeteoSwiss</a:t>
            </a:r>
            <a:r>
              <a:rPr lang="en-US" sz="1600" dirty="0"/>
              <a:t>), Martin Stanek (Czech HMI), Alberto </a:t>
            </a:r>
            <a:r>
              <a:rPr lang="en-US" sz="1600" dirty="0" err="1"/>
              <a:t>Redondas</a:t>
            </a:r>
            <a:r>
              <a:rPr lang="en-US" sz="1600" dirty="0"/>
              <a:t> (AEMET), Kostas </a:t>
            </a:r>
            <a:r>
              <a:rPr lang="en-US" sz="1600" dirty="0" err="1"/>
              <a:t>Fragkos</a:t>
            </a:r>
            <a:r>
              <a:rPr lang="en-US" sz="1600" dirty="0"/>
              <a:t> (IRDO, Romania), Harald </a:t>
            </a:r>
            <a:r>
              <a:rPr lang="en-US" sz="1600" dirty="0" err="1"/>
              <a:t>Rieder</a:t>
            </a:r>
            <a:r>
              <a:rPr lang="en-US" sz="1600" dirty="0"/>
              <a:t> (Austria), Klara </a:t>
            </a:r>
            <a:r>
              <a:rPr lang="en-US" sz="1600" dirty="0" err="1"/>
              <a:t>Cizkova</a:t>
            </a:r>
            <a:r>
              <a:rPr lang="en-US" sz="1600" dirty="0"/>
              <a:t> (Czech Republic)</a:t>
            </a:r>
          </a:p>
        </p:txBody>
      </p:sp>
      <p:sp>
        <p:nvSpPr>
          <p:cNvPr id="86" name="Rectangle 5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52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206F5-E7FC-40B9-9230-555D71B54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r="-1820" b="-4"/>
          <a:stretch/>
        </p:blipFill>
        <p:spPr>
          <a:xfrm>
            <a:off x="8011607" y="2706249"/>
            <a:ext cx="3318623" cy="211967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33E0856-CA53-4C72-8802-FBC3DA0D06B1}"/>
              </a:ext>
            </a:extLst>
          </p:cNvPr>
          <p:cNvSpPr txBox="1">
            <a:spLocks/>
          </p:cNvSpPr>
          <p:nvPr/>
        </p:nvSpPr>
        <p:spPr>
          <a:xfrm>
            <a:off x="7234297" y="435570"/>
            <a:ext cx="4150238" cy="246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Collaborations and data usage: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US" sz="1500" b="1" dirty="0"/>
              <a:t>Satellites: </a:t>
            </a:r>
            <a:r>
              <a:rPr lang="en-US" sz="1500" dirty="0"/>
              <a:t>Jeannette Wild, Larry Flynn, PK </a:t>
            </a:r>
            <a:r>
              <a:rPr lang="en-US" sz="1500" dirty="0" err="1"/>
              <a:t>Bhartia</a:t>
            </a:r>
            <a:r>
              <a:rPr lang="en-US" sz="1500" dirty="0"/>
              <a:t>, Natalia </a:t>
            </a:r>
            <a:r>
              <a:rPr lang="en-US" sz="1500" dirty="0" err="1"/>
              <a:t>Kramarova</a:t>
            </a:r>
            <a:r>
              <a:rPr lang="en-US" sz="1500" dirty="0"/>
              <a:t> and others (i.e. </a:t>
            </a:r>
            <a:r>
              <a:rPr lang="en-US" sz="1500" dirty="0" err="1"/>
              <a:t>EUMet</a:t>
            </a:r>
            <a:r>
              <a:rPr lang="en-US" sz="1500" dirty="0"/>
              <a:t> GOME/2, OMI/</a:t>
            </a:r>
            <a:r>
              <a:rPr lang="en-US" sz="1500" dirty="0" err="1"/>
              <a:t>Tropomi</a:t>
            </a:r>
            <a:r>
              <a:rPr lang="en-US" sz="1500" dirty="0"/>
              <a:t>, IASI, MLS, JPSS OMPS and </a:t>
            </a:r>
            <a:r>
              <a:rPr lang="en-US" sz="1500" dirty="0" err="1"/>
              <a:t>CrIS</a:t>
            </a:r>
            <a:r>
              <a:rPr lang="en-US" sz="1500" dirty="0"/>
              <a:t>, TEMPO)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500" b="1" dirty="0"/>
              <a:t>TOAR I</a:t>
            </a:r>
            <a:r>
              <a:rPr lang="en-US" sz="1500" dirty="0"/>
              <a:t>: Audrey </a:t>
            </a:r>
            <a:r>
              <a:rPr lang="en-US" sz="1500" dirty="0" err="1"/>
              <a:t>Gaudel</a:t>
            </a:r>
            <a:r>
              <a:rPr lang="en-US" sz="1500" dirty="0"/>
              <a:t>, Owen Cooper, Kai-Lan Chang and others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1500" b="1" dirty="0" err="1"/>
              <a:t>Pandonia</a:t>
            </a:r>
            <a:r>
              <a:rPr lang="en-US" sz="1500" dirty="0"/>
              <a:t>: Alexander Cede, Elena Lind, Jay Herman and others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5EB1B22-B685-4FB9-80D3-688517AC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334" y="4691991"/>
            <a:ext cx="2034350" cy="21196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1266F7-BF29-475D-99C6-CDA711CF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72" y="4691991"/>
            <a:ext cx="1589757" cy="21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D684D66E-EC54-40DA-9CD5-198BE08EF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9" y="3429000"/>
            <a:ext cx="6099469" cy="32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AE502-113D-4025-8B9E-6215C581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286603"/>
            <a:ext cx="6543039" cy="31423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State of the art of the network (in terms of coverage in time and space, data availability)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</a:b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Archival: WOUDC,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EUBrew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, NOAA, stations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File format: Excel (.csv) and text (.txt)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475" t="17875" r="11756" b="18718"/>
          <a:stretch/>
        </p:blipFill>
        <p:spPr>
          <a:xfrm>
            <a:off x="7583363" y="286603"/>
            <a:ext cx="4056186" cy="3616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55868-7466-4533-9C43-B1F9E3F21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962124"/>
            <a:ext cx="10553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AE502-113D-4025-8B9E-6215C581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286604"/>
            <a:ext cx="10627360" cy="80690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Umkehr ozone retrieval uncertainties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E307A7-5D0C-45F1-9C21-1540AFA8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75" y="1091734"/>
            <a:ext cx="10981509" cy="24255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Dobson Algorithm – Optimum statistical retrieval (Petropavlovskikh et al., 2005), python wrapper for WOUDC centralized processing, WOUDC archival</a:t>
            </a:r>
          </a:p>
          <a:p>
            <a:r>
              <a:rPr lang="en-US" sz="2400" dirty="0"/>
              <a:t>Stray light correction (Petropavlovskikh et al., 2011) – only in NOAA processing</a:t>
            </a:r>
          </a:p>
          <a:p>
            <a:r>
              <a:rPr lang="en-US" sz="2400" dirty="0"/>
              <a:t>Selection of Ozone absorption cross sections  and temperature correction (Petropavlovskikh et al, 2011) – only in NOAA processing</a:t>
            </a:r>
          </a:p>
          <a:p>
            <a:r>
              <a:rPr lang="en-US" sz="2400" dirty="0"/>
              <a:t>Brewer Umkehr algorithm - http://www.o3soft.eu/o3bumkehr.html (Martin </a:t>
            </a:r>
            <a:r>
              <a:rPr lang="en-US" sz="2400" dirty="0" err="1"/>
              <a:t>Stanek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46" y="3743148"/>
            <a:ext cx="3390900" cy="3116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221" y="3743149"/>
            <a:ext cx="3142445" cy="3058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83A796-4087-4560-913E-9D783F58A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397004" y="3629320"/>
            <a:ext cx="4121610" cy="2720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D4C5F-79BA-4D83-9464-22A6B0255515}"/>
              </a:ext>
            </a:extLst>
          </p:cNvPr>
          <p:cNvSpPr txBox="1"/>
          <p:nvPr/>
        </p:nvSpPr>
        <p:spPr>
          <a:xfrm>
            <a:off x="253375" y="6268184"/>
            <a:ext cx="447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Dobson/Brewer stray light comparisons and impact on Total ozone (</a:t>
            </a:r>
            <a:r>
              <a:rPr lang="en-US" dirty="0" err="1"/>
              <a:t>Moeni</a:t>
            </a:r>
            <a:r>
              <a:rPr lang="en-US" dirty="0"/>
              <a:t> et al, 2019)</a:t>
            </a:r>
          </a:p>
        </p:txBody>
      </p:sp>
    </p:spTree>
    <p:extLst>
      <p:ext uri="{BB962C8B-B14F-4D97-AF65-F5344CB8AC3E}">
        <p14:creationId xmlns:p14="http://schemas.microsoft.com/office/powerpoint/2010/main" val="17764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54EFF46-1EBE-4DBE-916C-C876C690A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0"/>
          <a:stretch/>
        </p:blipFill>
        <p:spPr>
          <a:xfrm>
            <a:off x="4205217" y="3143690"/>
            <a:ext cx="3631842" cy="35836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4AE502-113D-4025-8B9E-6215C581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286603"/>
            <a:ext cx="10627360" cy="693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Umkehr ozone retrieval uncertainties reporting and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E307A7-5D0C-45F1-9C21-1540AFA8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06" y="1027309"/>
            <a:ext cx="7239725" cy="211718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Vertical resolution – AKs, lower layer has a contribution of stratospheric information to tropospheric column (TOAR studies, Hassler et al., 2014) – needs further evaluation</a:t>
            </a:r>
          </a:p>
          <a:p>
            <a:r>
              <a:rPr lang="en-US" sz="2400" dirty="0"/>
              <a:t>Assessment of measurement and smoothing errors (Petropavlovskikh et al, 2011)</a:t>
            </a:r>
          </a:p>
          <a:p>
            <a:r>
              <a:rPr lang="en-US" sz="2400" dirty="0"/>
              <a:t>No reporting of errors, a priori profiles or AK information, but it can be provided for NOAA data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4F8E0-AFA2-4B20-A64F-501B84B8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8" y="1416852"/>
            <a:ext cx="3625814" cy="4218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725F4-79BC-4BC9-9DDE-8AF0522597AE}"/>
              </a:ext>
            </a:extLst>
          </p:cNvPr>
          <p:cNvSpPr txBox="1"/>
          <p:nvPr/>
        </p:nvSpPr>
        <p:spPr>
          <a:xfrm rot="16200000">
            <a:off x="6934015" y="3514651"/>
            <a:ext cx="2117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Approx. Altitude,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9231C-A548-416B-B6EE-6EAD8B1272AD}"/>
              </a:ext>
            </a:extLst>
          </p:cNvPr>
          <p:cNvSpPr txBox="1"/>
          <p:nvPr/>
        </p:nvSpPr>
        <p:spPr>
          <a:xfrm>
            <a:off x="8702566" y="5296270"/>
            <a:ext cx="2220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10            20           30</a:t>
            </a:r>
          </a:p>
          <a:p>
            <a:r>
              <a:rPr lang="en-US" dirty="0"/>
              <a:t>Standard deviation,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C88AA-2637-4680-BFCF-8E258B78F800}"/>
              </a:ext>
            </a:extLst>
          </p:cNvPr>
          <p:cNvSpPr txBox="1"/>
          <p:nvPr/>
        </p:nvSpPr>
        <p:spPr>
          <a:xfrm>
            <a:off x="9598343" y="2486718"/>
            <a:ext cx="188410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Climatology</a:t>
            </a:r>
          </a:p>
          <a:p>
            <a:r>
              <a:rPr lang="en-US" sz="1600" dirty="0"/>
              <a:t>Measurement error</a:t>
            </a:r>
          </a:p>
          <a:p>
            <a:r>
              <a:rPr lang="en-US" sz="1600" dirty="0"/>
              <a:t>Smoothing error</a:t>
            </a:r>
          </a:p>
          <a:p>
            <a:r>
              <a:rPr lang="en-US" sz="1600" dirty="0"/>
              <a:t>Total error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6A4DBB-8360-42CA-A2C8-F7D877F3FE80}"/>
              </a:ext>
            </a:extLst>
          </p:cNvPr>
          <p:cNvCxnSpPr>
            <a:cxnSpLocks/>
          </p:cNvCxnSpPr>
          <p:nvPr/>
        </p:nvCxnSpPr>
        <p:spPr>
          <a:xfrm flipH="1">
            <a:off x="9241833" y="2649666"/>
            <a:ext cx="426776" cy="165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7E100-DA86-4A30-97F7-5FE715EB9E8F}"/>
              </a:ext>
            </a:extLst>
          </p:cNvPr>
          <p:cNvCxnSpPr>
            <a:cxnSpLocks/>
          </p:cNvCxnSpPr>
          <p:nvPr/>
        </p:nvCxnSpPr>
        <p:spPr>
          <a:xfrm flipH="1">
            <a:off x="8623668" y="2899563"/>
            <a:ext cx="1044941" cy="39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B06E5E-C221-4C3F-8B81-1CCF7458AF6E}"/>
              </a:ext>
            </a:extLst>
          </p:cNvPr>
          <p:cNvCxnSpPr>
            <a:cxnSpLocks/>
          </p:cNvCxnSpPr>
          <p:nvPr/>
        </p:nvCxnSpPr>
        <p:spPr>
          <a:xfrm flipH="1">
            <a:off x="8927756" y="3150974"/>
            <a:ext cx="732970" cy="38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847786-4EFF-4A1C-9023-87573176BD47}"/>
              </a:ext>
            </a:extLst>
          </p:cNvPr>
          <p:cNvCxnSpPr>
            <a:cxnSpLocks/>
          </p:cNvCxnSpPr>
          <p:nvPr/>
        </p:nvCxnSpPr>
        <p:spPr>
          <a:xfrm flipH="1">
            <a:off x="9411334" y="3479410"/>
            <a:ext cx="401612" cy="54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8E8CBAB-1B5F-42B6-BD7C-749B5F5B3954}"/>
              </a:ext>
            </a:extLst>
          </p:cNvPr>
          <p:cNvSpPr txBox="1"/>
          <p:nvPr/>
        </p:nvSpPr>
        <p:spPr>
          <a:xfrm>
            <a:off x="8729684" y="4259933"/>
            <a:ext cx="832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Dobson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Brewer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8FE4E2-EA61-4A9C-BB91-D947B4763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90"/>
          <a:stretch/>
        </p:blipFill>
        <p:spPr>
          <a:xfrm>
            <a:off x="575482" y="3143690"/>
            <a:ext cx="4004817" cy="34867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ECF79E-26BF-40A8-ACFA-E9A8888CC67D}"/>
              </a:ext>
            </a:extLst>
          </p:cNvPr>
          <p:cNvSpPr txBox="1"/>
          <p:nvPr/>
        </p:nvSpPr>
        <p:spPr>
          <a:xfrm rot="16200000">
            <a:off x="-1001012" y="4261571"/>
            <a:ext cx="31792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Approx. Altitude, km</a:t>
            </a:r>
          </a:p>
          <a:p>
            <a:r>
              <a:rPr lang="en-US" dirty="0"/>
              <a:t>0      10      20       30      40     50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E6F2B-C7E2-41E2-9B00-B3C5D3F6567C}"/>
              </a:ext>
            </a:extLst>
          </p:cNvPr>
          <p:cNvSpPr txBox="1"/>
          <p:nvPr/>
        </p:nvSpPr>
        <p:spPr>
          <a:xfrm>
            <a:off x="957936" y="6211669"/>
            <a:ext cx="34439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0        5      10      15</a:t>
            </a:r>
          </a:p>
          <a:p>
            <a:pPr algn="ctr"/>
            <a:r>
              <a:rPr lang="en-US" dirty="0"/>
              <a:t>Averaging Kernel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653AC-F9D9-49E3-8193-6687635F7419}"/>
              </a:ext>
            </a:extLst>
          </p:cNvPr>
          <p:cNvSpPr txBox="1"/>
          <p:nvPr/>
        </p:nvSpPr>
        <p:spPr>
          <a:xfrm>
            <a:off x="4552307" y="6229569"/>
            <a:ext cx="31343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0        20     40     60      80</a:t>
            </a:r>
          </a:p>
          <a:p>
            <a:pPr algn="ctr"/>
            <a:r>
              <a:rPr lang="en-US" dirty="0"/>
              <a:t>Fractional change, %</a:t>
            </a:r>
          </a:p>
        </p:txBody>
      </p:sp>
    </p:spTree>
    <p:extLst>
      <p:ext uri="{BB962C8B-B14F-4D97-AF65-F5344CB8AC3E}">
        <p14:creationId xmlns:p14="http://schemas.microsoft.com/office/powerpoint/2010/main" val="404476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7BF0-6565-4D70-91A9-473D81B6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Traceability and network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DFB76-8454-4216-B937-C39343A62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Dobson and Brewer network are traceable to the world and regional standards (i.e. Brewer triads and traveling standards)</a:t>
            </a:r>
          </a:p>
          <a:p>
            <a:r>
              <a:rPr lang="en-US" dirty="0"/>
              <a:t>To transfer the calibration: Langley plots side by side with the standard</a:t>
            </a:r>
          </a:p>
          <a:p>
            <a:r>
              <a:rPr lang="en-US" dirty="0"/>
              <a:t>Dobson uses Standard lamps (i.e. NIST calibrated) – tracking spectral stability of the optical system and </a:t>
            </a:r>
            <a:r>
              <a:rPr lang="en-US" dirty="0" err="1"/>
              <a:t>standardised</a:t>
            </a:r>
            <a:r>
              <a:rPr lang="en-US" dirty="0"/>
              <a:t> band-passes for network (only 3 </a:t>
            </a:r>
            <a:r>
              <a:rPr lang="en-US" dirty="0" err="1"/>
              <a:t>Dobsons</a:t>
            </a:r>
            <a:r>
              <a:rPr lang="en-US" dirty="0"/>
              <a:t> were individually scanned to determine their band-pass)</a:t>
            </a:r>
          </a:p>
          <a:p>
            <a:r>
              <a:rPr lang="en-US" dirty="0"/>
              <a:t>Brewer uses dispersion tests to determine instrument optical stability and bandpass (i.e. tunable laser) specific for each instrument</a:t>
            </a:r>
          </a:p>
          <a:p>
            <a:r>
              <a:rPr lang="en-US" dirty="0"/>
              <a:t>Lab-measured absorption cross sections and it’s temperature dependence – the same of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528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Office Theme</vt:lpstr>
      <vt:lpstr>Umkehr ozone for TOAR-II</vt:lpstr>
      <vt:lpstr>State of the art of the network (in terms of coverage in time and space, data availability)  Archival: WOUDC, EUBrew, NOAA, stations File format: Excel (.csv) and text (.txt) </vt:lpstr>
      <vt:lpstr>Umkehr ozone retrieval uncertainties</vt:lpstr>
      <vt:lpstr>Umkehr ozone retrieval uncertainties reporting and metadata</vt:lpstr>
      <vt:lpstr>Traceability and network consistency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Umkehrs for TOAR-II</dc:title>
  <dc:creator>Irina Petropavlovskikh</dc:creator>
  <cp:lastModifiedBy>irina petropavlovskikh</cp:lastModifiedBy>
  <cp:revision>21</cp:revision>
  <dcterms:created xsi:type="dcterms:W3CDTF">2020-11-24T18:33:09Z</dcterms:created>
  <dcterms:modified xsi:type="dcterms:W3CDTF">2021-03-22T14:07:10Z</dcterms:modified>
</cp:coreProperties>
</file>