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23"/>
    <p:restoredTop sz="95982"/>
  </p:normalViewPr>
  <p:slideViewPr>
    <p:cSldViewPr snapToGrid="0" snapToObjects="1">
      <p:cViewPr varScale="1">
        <p:scale>
          <a:sx n="112" d="100"/>
          <a:sy n="112" d="100"/>
        </p:scale>
        <p:origin x="46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D07AF-61D8-9F45-BA35-26EC7106EE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FCE847-D194-4643-9541-15066A2623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B4637D-0D47-2249-90F3-B51687B9B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A2926-8C35-E14A-944B-E73B6E42C409}" type="datetimeFigureOut">
              <a:rPr lang="en-US" smtClean="0"/>
              <a:t>3/25/21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298C2-BF72-E448-942B-CF2F4166C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A184E-6313-3946-8F69-7E0559A3A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2C039-2975-6E49-A255-F286C24D8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665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8A033-4ACC-504C-A49F-AF6FF9301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20A50C-0390-5948-80EC-6A870808F0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84D91B-5B3C-3042-99E7-7B8B70859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A2926-8C35-E14A-944B-E73B6E42C409}" type="datetimeFigureOut">
              <a:rPr lang="en-US" smtClean="0"/>
              <a:t>3/25/21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24815-0D7F-714A-B21E-A8C833734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E0EF2-2914-1446-AABF-0D1DC1944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2C039-2975-6E49-A255-F286C24D8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923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7A99DD-6B5A-D540-815C-F5D19A8422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6AEDD1-41EC-DF41-8422-23385372D3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FCF910-591E-A54D-9468-AD74DEF64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A2926-8C35-E14A-944B-E73B6E42C409}" type="datetimeFigureOut">
              <a:rPr lang="en-US" smtClean="0"/>
              <a:t>3/25/21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783C3-B3D8-FC43-9C84-7EA64FAFA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F8E729-6179-8743-9F88-8026CC6AD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2C039-2975-6E49-A255-F286C24D8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10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568EC-B7FE-DE4B-83D9-5814A3B16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2FF95-8733-FB45-B78B-7267B5511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BEABB-7BEF-2840-A406-A020840AE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A2926-8C35-E14A-944B-E73B6E42C409}" type="datetimeFigureOut">
              <a:rPr lang="en-US" smtClean="0"/>
              <a:t>3/25/21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6CE68F-FBAD-854C-BF3B-809B32F4B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64D180-FB27-2C46-91E0-E3E1D96DB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2C039-2975-6E49-A255-F286C24D8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80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AE873-C7FA-5149-AA54-8532F27C1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51D6B7-ADE1-A940-ABFB-D6BDCFB5D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6A368-32F6-9D49-BAFC-474976D5F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A2926-8C35-E14A-944B-E73B6E42C409}" type="datetimeFigureOut">
              <a:rPr lang="en-US" smtClean="0"/>
              <a:t>3/25/21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C97990-3768-CD43-B44E-2D0CDFB84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E21A2-E476-6F47-80EF-FA571A832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2C039-2975-6E49-A255-F286C24D8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014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90435-0894-7347-8185-6F69C1707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425C2-C953-F94A-825E-FDD99E661E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2D5BB3-B11E-DA40-9B76-B7F0D2B59A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70E044-A9E6-0A4E-A143-C7E8DE6F4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A2926-8C35-E14A-944B-E73B6E42C409}" type="datetimeFigureOut">
              <a:rPr lang="en-US" smtClean="0"/>
              <a:t>3/25/21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345EF2-8738-B847-B40F-8F4DD6B75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4BA313-6AA6-E04B-8C94-ACDAEF9AD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2C039-2975-6E49-A255-F286C24D8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783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72DA4-CA35-024A-8136-B281E35EC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915042-58F5-4F40-9883-A3736A0DD6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A84094-1750-DC4A-B657-23334A9D09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F9BB0B-5240-8645-BD18-1BAA4876C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87D5C9-591E-4144-94CD-2C36E498C6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975032-28E8-864A-9140-3A63E7447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A2926-8C35-E14A-944B-E73B6E42C409}" type="datetimeFigureOut">
              <a:rPr lang="en-US" smtClean="0"/>
              <a:t>3/25/21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8D3D05-EC11-B74B-A267-E664190E1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50B969-A32A-2346-8976-B27B0CD7F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2C039-2975-6E49-A255-F286C24D8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789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B0E2E-6D2A-1549-A72A-3D98F99FE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254915-8FBF-9C49-82D5-F4BC7791E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A2926-8C35-E14A-944B-E73B6E42C409}" type="datetimeFigureOut">
              <a:rPr lang="en-US" smtClean="0"/>
              <a:t>3/25/21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5DD9CD-9D26-B540-ADE8-E2236090F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007CD2-AED8-DE47-BC91-62707978A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2C039-2975-6E49-A255-F286C24D8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8A5745-E6F9-9140-B9F0-39FCEC6EE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A2926-8C35-E14A-944B-E73B6E42C409}" type="datetimeFigureOut">
              <a:rPr lang="en-US" smtClean="0"/>
              <a:t>3/25/21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3CE0DD-EA21-1949-A05B-059DEF644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AD1B15-367A-5943-84BF-016186BD2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2C039-2975-6E49-A255-F286C24D8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180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D5950-58B9-1C40-828C-B4761027F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68D80-CFA5-304C-A1D9-0E950378C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3C1384-9EAC-1D44-9374-794F960453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7CFB14-A31A-9C4B-AEC4-40DF19AAB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A2926-8C35-E14A-944B-E73B6E42C409}" type="datetimeFigureOut">
              <a:rPr lang="en-US" smtClean="0"/>
              <a:t>3/25/21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A7E22D-8D6D-5343-844A-5BDFC02ED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6791FB-03C3-B547-A181-EE79C0C54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2C039-2975-6E49-A255-F286C24D8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82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DBA26-E377-4248-9079-1D9422282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FC3A34-3E1A-F343-91A2-BF913F9AE3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DBA8E4-BE4C-E04D-8A4A-C65763A1B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7C92EE-B20B-A943-8741-89E9D279F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A2926-8C35-E14A-944B-E73B6E42C409}" type="datetimeFigureOut">
              <a:rPr lang="en-US" smtClean="0"/>
              <a:t>3/25/21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3E749E-10CB-DA44-8053-882CCED8F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AD4C46-E983-F74E-82DE-E87A041C0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2C039-2975-6E49-A255-F286C24D8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833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C24383-8312-E74A-A00B-8ACB95E8F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077B29-B64A-4D4A-98D0-6C41C8F6C5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42299F-629C-8247-953B-B0DF58D96A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A2926-8C35-E14A-944B-E73B6E42C409}" type="datetimeFigureOut">
              <a:rPr lang="en-US" smtClean="0"/>
              <a:t>3/25/21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24A219-B4D6-734B-9B87-642DB3FE83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76B90A-4F4E-0945-AA06-E52D51C75F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2C039-2975-6E49-A255-F286C24D8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278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13970-167A-3D4E-9FBF-00F032EAAD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1223"/>
            <a:ext cx="9144000" cy="2387600"/>
          </a:xfrm>
        </p:spPr>
        <p:txBody>
          <a:bodyPr>
            <a:normAutofit/>
          </a:bodyPr>
          <a:lstStyle/>
          <a:p>
            <a:r>
              <a:rPr lang="en-US" sz="3600" dirty="0"/>
              <a:t>Thoughts on interactions between HEGIFTOM and the Tropospheric Ozone in Global and Regional Atmospheric Chemistry Models (TOGARACM) Working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F1D7F4-EF52-CB40-84AD-2756901CD0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84170"/>
            <a:ext cx="9144000" cy="947059"/>
          </a:xfrm>
        </p:spPr>
        <p:txBody>
          <a:bodyPr/>
          <a:lstStyle/>
          <a:p>
            <a:r>
              <a:rPr lang="en-US" dirty="0"/>
              <a:t>David Plummer, Lee Murray and Alex Archibald</a:t>
            </a:r>
          </a:p>
          <a:p>
            <a:r>
              <a:rPr lang="en-US" dirty="0"/>
              <a:t>March 25, 2021</a:t>
            </a:r>
          </a:p>
        </p:txBody>
      </p:sp>
    </p:spTree>
    <p:extLst>
      <p:ext uri="{BB962C8B-B14F-4D97-AF65-F5344CB8AC3E}">
        <p14:creationId xmlns:p14="http://schemas.microsoft.com/office/powerpoint/2010/main" val="58102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07545-DB6B-E34F-9527-56D27D1EA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000" y="278946"/>
            <a:ext cx="10515600" cy="612000"/>
          </a:xfrm>
        </p:spPr>
        <p:txBody>
          <a:bodyPr>
            <a:normAutofit/>
          </a:bodyPr>
          <a:lstStyle/>
          <a:p>
            <a:r>
              <a:rPr lang="en-US" sz="3600" dirty="0"/>
              <a:t>Where we fit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742AB7F-CBB0-0344-B340-4D15A825A8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8677" y="2171393"/>
            <a:ext cx="1130300" cy="596900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11AC0FB-4AE6-714B-B64C-75D92F05A8C9}"/>
              </a:ext>
            </a:extLst>
          </p:cNvPr>
          <p:cNvSpPr txBox="1"/>
          <p:nvPr/>
        </p:nvSpPr>
        <p:spPr>
          <a:xfrm>
            <a:off x="476776" y="962026"/>
            <a:ext cx="3881818" cy="1138773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Chemistry Climate Model Initiative</a:t>
            </a:r>
          </a:p>
          <a:p>
            <a:pPr marL="180000"/>
            <a:r>
              <a:rPr lang="en-US" sz="2000" dirty="0"/>
              <a:t>- sponsored by IGAC and SPARC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551252-90F3-A848-A690-CD2B469235D9}"/>
              </a:ext>
            </a:extLst>
          </p:cNvPr>
          <p:cNvSpPr txBox="1"/>
          <p:nvPr/>
        </p:nvSpPr>
        <p:spPr>
          <a:xfrm>
            <a:off x="4550508" y="962025"/>
            <a:ext cx="3291015" cy="1138773"/>
          </a:xfrm>
          <a:prstGeom prst="rect">
            <a:avLst/>
          </a:prstGeom>
          <a:noFill/>
          <a:ln w="317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Aerosols and Chemistry MIP (</a:t>
            </a:r>
            <a:r>
              <a:rPr lang="en-US" sz="2400" dirty="0" err="1"/>
              <a:t>AerChemMIP</a:t>
            </a:r>
            <a:r>
              <a:rPr lang="en-US" sz="2400" dirty="0"/>
              <a:t>)</a:t>
            </a:r>
          </a:p>
          <a:p>
            <a:pPr marL="180000"/>
            <a:r>
              <a:rPr lang="en-US" sz="2000" dirty="0"/>
              <a:t>- CMIP-endorsed MIP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1DCFCC0-F7BC-D147-989C-796AE2B30E51}"/>
              </a:ext>
            </a:extLst>
          </p:cNvPr>
          <p:cNvSpPr txBox="1"/>
          <p:nvPr/>
        </p:nvSpPr>
        <p:spPr>
          <a:xfrm>
            <a:off x="8143105" y="962026"/>
            <a:ext cx="3630175" cy="1138773"/>
          </a:xfrm>
          <a:prstGeom prst="rect">
            <a:avLst/>
          </a:prstGeom>
          <a:noFill/>
          <a:ln w="317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Hemispheric Transport of Air Pollution (HTAP)</a:t>
            </a:r>
          </a:p>
          <a:p>
            <a:pPr marL="180000"/>
            <a:r>
              <a:rPr lang="en-US" sz="2000" dirty="0"/>
              <a:t>- sponsored by UNECE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A84EB38-EB1B-8F40-BC7E-FA60103E271A}"/>
              </a:ext>
            </a:extLst>
          </p:cNvPr>
          <p:cNvSpPr>
            <a:spLocks noChangeAspect="1"/>
          </p:cNvSpPr>
          <p:nvPr/>
        </p:nvSpPr>
        <p:spPr>
          <a:xfrm>
            <a:off x="4018962" y="3121373"/>
            <a:ext cx="2340000" cy="2340000"/>
          </a:xfrm>
          <a:prstGeom prst="ellipse">
            <a:avLst/>
          </a:prstGeom>
          <a:solidFill>
            <a:schemeClr val="accent1">
              <a:alpha val="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Modelling Groups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D41E3D9-6F95-8F48-A00E-284815211F72}"/>
              </a:ext>
            </a:extLst>
          </p:cNvPr>
          <p:cNvSpPr>
            <a:spLocks noChangeAspect="1"/>
          </p:cNvSpPr>
          <p:nvPr/>
        </p:nvSpPr>
        <p:spPr>
          <a:xfrm>
            <a:off x="5570812" y="4175166"/>
            <a:ext cx="2340000" cy="2340000"/>
          </a:xfrm>
          <a:prstGeom prst="ellipse">
            <a:avLst/>
          </a:prstGeom>
          <a:solidFill>
            <a:schemeClr val="accent1">
              <a:alpha val="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Modelling Groups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3FB7055-D924-D943-8E1B-E1E214394BFA}"/>
              </a:ext>
            </a:extLst>
          </p:cNvPr>
          <p:cNvSpPr>
            <a:spLocks noChangeAspect="1"/>
          </p:cNvSpPr>
          <p:nvPr/>
        </p:nvSpPr>
        <p:spPr>
          <a:xfrm>
            <a:off x="5118754" y="2363419"/>
            <a:ext cx="2340000" cy="2340000"/>
          </a:xfrm>
          <a:prstGeom prst="ellipse">
            <a:avLst/>
          </a:prstGeom>
          <a:solidFill>
            <a:schemeClr val="accent1">
              <a:alpha val="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Modelling Groups</a:t>
            </a:r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773AF5A7-9C51-A046-8998-79BAD170226F}"/>
              </a:ext>
            </a:extLst>
          </p:cNvPr>
          <p:cNvSpPr/>
          <p:nvPr/>
        </p:nvSpPr>
        <p:spPr>
          <a:xfrm>
            <a:off x="2438400" y="2075543"/>
            <a:ext cx="1810526" cy="1598237"/>
          </a:xfrm>
          <a:custGeom>
            <a:avLst/>
            <a:gdLst>
              <a:gd name="connsiteX0" fmla="*/ 0 w 1567543"/>
              <a:gd name="connsiteY0" fmla="*/ 0 h 1480457"/>
              <a:gd name="connsiteX1" fmla="*/ 246743 w 1567543"/>
              <a:gd name="connsiteY1" fmla="*/ 798286 h 1480457"/>
              <a:gd name="connsiteX2" fmla="*/ 1233714 w 1567543"/>
              <a:gd name="connsiteY2" fmla="*/ 1190171 h 1480457"/>
              <a:gd name="connsiteX3" fmla="*/ 1567543 w 1567543"/>
              <a:gd name="connsiteY3" fmla="*/ 1480457 h 1480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7543" h="1480457">
                <a:moveTo>
                  <a:pt x="0" y="0"/>
                </a:moveTo>
                <a:cubicBezTo>
                  <a:pt x="20562" y="299962"/>
                  <a:pt x="41124" y="599924"/>
                  <a:pt x="246743" y="798286"/>
                </a:cubicBezTo>
                <a:cubicBezTo>
                  <a:pt x="452362" y="996648"/>
                  <a:pt x="1013581" y="1076476"/>
                  <a:pt x="1233714" y="1190171"/>
                </a:cubicBezTo>
                <a:cubicBezTo>
                  <a:pt x="1453847" y="1303866"/>
                  <a:pt x="1510695" y="1392161"/>
                  <a:pt x="1567543" y="1480457"/>
                </a:cubicBezTo>
              </a:path>
            </a:pathLst>
          </a:custGeom>
          <a:noFill/>
          <a:ln w="38100"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C59974FE-EC1D-384D-9A52-A8EE182B0E90}"/>
              </a:ext>
            </a:extLst>
          </p:cNvPr>
          <p:cNvSpPr/>
          <p:nvPr/>
        </p:nvSpPr>
        <p:spPr>
          <a:xfrm>
            <a:off x="7296378" y="2119086"/>
            <a:ext cx="382208" cy="856383"/>
          </a:xfrm>
          <a:custGeom>
            <a:avLst/>
            <a:gdLst>
              <a:gd name="connsiteX0" fmla="*/ 348343 w 421026"/>
              <a:gd name="connsiteY0" fmla="*/ 0 h 885371"/>
              <a:gd name="connsiteX1" fmla="*/ 420915 w 421026"/>
              <a:gd name="connsiteY1" fmla="*/ 478971 h 885371"/>
              <a:gd name="connsiteX2" fmla="*/ 333829 w 421026"/>
              <a:gd name="connsiteY2" fmla="*/ 682171 h 885371"/>
              <a:gd name="connsiteX3" fmla="*/ 0 w 421026"/>
              <a:gd name="connsiteY3" fmla="*/ 885371 h 885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1026" h="885371">
                <a:moveTo>
                  <a:pt x="348343" y="0"/>
                </a:moveTo>
                <a:cubicBezTo>
                  <a:pt x="385838" y="182638"/>
                  <a:pt x="423334" y="365276"/>
                  <a:pt x="420915" y="478971"/>
                </a:cubicBezTo>
                <a:cubicBezTo>
                  <a:pt x="418496" y="592666"/>
                  <a:pt x="403981" y="614438"/>
                  <a:pt x="333829" y="682171"/>
                </a:cubicBezTo>
                <a:cubicBezTo>
                  <a:pt x="263677" y="749904"/>
                  <a:pt x="131838" y="817637"/>
                  <a:pt x="0" y="885371"/>
                </a:cubicBezTo>
              </a:path>
            </a:pathLst>
          </a:custGeom>
          <a:noFill/>
          <a:ln w="38100"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9F53EE4F-5695-6C48-BF10-1ED3D7DC0FE5}"/>
              </a:ext>
            </a:extLst>
          </p:cNvPr>
          <p:cNvSpPr/>
          <p:nvPr/>
        </p:nvSpPr>
        <p:spPr>
          <a:xfrm>
            <a:off x="7841523" y="2104571"/>
            <a:ext cx="1842628" cy="2844800"/>
          </a:xfrm>
          <a:custGeom>
            <a:avLst/>
            <a:gdLst>
              <a:gd name="connsiteX0" fmla="*/ 2032000 w 2035122"/>
              <a:gd name="connsiteY0" fmla="*/ 0 h 2917372"/>
              <a:gd name="connsiteX1" fmla="*/ 1959428 w 2035122"/>
              <a:gd name="connsiteY1" fmla="*/ 1190172 h 2917372"/>
              <a:gd name="connsiteX2" fmla="*/ 1524000 w 2035122"/>
              <a:gd name="connsiteY2" fmla="*/ 2002972 h 2917372"/>
              <a:gd name="connsiteX3" fmla="*/ 595085 w 2035122"/>
              <a:gd name="connsiteY3" fmla="*/ 2641600 h 2917372"/>
              <a:gd name="connsiteX4" fmla="*/ 0 w 2035122"/>
              <a:gd name="connsiteY4" fmla="*/ 2917372 h 2917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5122" h="2917372">
                <a:moveTo>
                  <a:pt x="2032000" y="0"/>
                </a:moveTo>
                <a:cubicBezTo>
                  <a:pt x="2038047" y="428171"/>
                  <a:pt x="2044095" y="856343"/>
                  <a:pt x="1959428" y="1190172"/>
                </a:cubicBezTo>
                <a:cubicBezTo>
                  <a:pt x="1874761" y="1524001"/>
                  <a:pt x="1751390" y="1761067"/>
                  <a:pt x="1524000" y="2002972"/>
                </a:cubicBezTo>
                <a:cubicBezTo>
                  <a:pt x="1296610" y="2244877"/>
                  <a:pt x="849085" y="2489200"/>
                  <a:pt x="595085" y="2641600"/>
                </a:cubicBezTo>
                <a:cubicBezTo>
                  <a:pt x="341085" y="2794000"/>
                  <a:pt x="170542" y="2855686"/>
                  <a:pt x="0" y="2917372"/>
                </a:cubicBezTo>
              </a:path>
            </a:pathLst>
          </a:custGeom>
          <a:noFill/>
          <a:ln w="38100"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252AADB2-58EE-AA47-8A84-32665C14F65F}"/>
              </a:ext>
            </a:extLst>
          </p:cNvPr>
          <p:cNvSpPr txBox="1">
            <a:spLocks/>
          </p:cNvSpPr>
          <p:nvPr/>
        </p:nvSpPr>
        <p:spPr>
          <a:xfrm>
            <a:off x="341554" y="4598981"/>
            <a:ext cx="3529167" cy="194023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before any analysis is done, we all rely on asking a lot from groups that develop and run models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84CA69-10DC-2346-88E1-CE2BB4DCDA67}"/>
              </a:ext>
            </a:extLst>
          </p:cNvPr>
          <p:cNvSpPr txBox="1"/>
          <p:nvPr/>
        </p:nvSpPr>
        <p:spPr>
          <a:xfrm>
            <a:off x="10011650" y="2306628"/>
            <a:ext cx="1950502" cy="92333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plus regional AQ modelling projects like AQMEII</a:t>
            </a:r>
          </a:p>
        </p:txBody>
      </p:sp>
    </p:spTree>
    <p:extLst>
      <p:ext uri="{BB962C8B-B14F-4D97-AF65-F5344CB8AC3E}">
        <p14:creationId xmlns:p14="http://schemas.microsoft.com/office/powerpoint/2010/main" val="2953650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26" grpId="0" animBg="1"/>
      <p:bldP spid="27" grpId="0" animBg="1"/>
      <p:bldP spid="31" grpId="0" animBg="1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DFCB7-6DFF-F649-B4F5-89E264ECE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000" y="365126"/>
            <a:ext cx="10515600" cy="612000"/>
          </a:xfrm>
        </p:spPr>
        <p:txBody>
          <a:bodyPr>
            <a:normAutofit/>
          </a:bodyPr>
          <a:lstStyle/>
          <a:p>
            <a:r>
              <a:rPr lang="en-US" sz="3600" dirty="0"/>
              <a:t>The CCMI-1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DB4C35-1F8D-E645-A980-1C976F553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2854" y="3302440"/>
            <a:ext cx="3694003" cy="1071463"/>
          </a:xfrm>
        </p:spPr>
        <p:txBody>
          <a:bodyPr>
            <a:noAutofit/>
          </a:bodyPr>
          <a:lstStyle/>
          <a:p>
            <a:r>
              <a:rPr lang="en-US" sz="2400" dirty="0"/>
              <a:t>e.g. specified dynamics simulations, idealized tracers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DCE4CC7-6C00-1F46-BF1C-2BF51B1DB4BB}"/>
              </a:ext>
            </a:extLst>
          </p:cNvPr>
          <p:cNvCxnSpPr/>
          <p:nvPr/>
        </p:nvCxnSpPr>
        <p:spPr>
          <a:xfrm>
            <a:off x="522514" y="1957024"/>
            <a:ext cx="0" cy="612000"/>
          </a:xfrm>
          <a:prstGeom prst="line">
            <a:avLst/>
          </a:pr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1B188DB-C9B8-CB4C-A7EB-E36A2E359292}"/>
              </a:ext>
            </a:extLst>
          </p:cNvPr>
          <p:cNvSpPr txBox="1"/>
          <p:nvPr/>
        </p:nvSpPr>
        <p:spPr>
          <a:xfrm>
            <a:off x="145143" y="2656109"/>
            <a:ext cx="17554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May, 2012</a:t>
            </a:r>
          </a:p>
          <a:p>
            <a:r>
              <a:rPr lang="en-US" dirty="0"/>
              <a:t>Davos Workshop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111E2ED-AC14-3C4D-ADF7-FECA5363D77E}"/>
              </a:ext>
            </a:extLst>
          </p:cNvPr>
          <p:cNvCxnSpPr/>
          <p:nvPr/>
        </p:nvCxnSpPr>
        <p:spPr>
          <a:xfrm>
            <a:off x="1400628" y="1957024"/>
            <a:ext cx="0" cy="612000"/>
          </a:xfrm>
          <a:prstGeom prst="line">
            <a:avLst/>
          </a:pr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C507271-7220-9444-B9AA-A4C32DF0BF0F}"/>
              </a:ext>
            </a:extLst>
          </p:cNvPr>
          <p:cNvSpPr txBox="1"/>
          <p:nvPr/>
        </p:nvSpPr>
        <p:spPr>
          <a:xfrm>
            <a:off x="856344" y="1050812"/>
            <a:ext cx="21626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January, 2013</a:t>
            </a:r>
          </a:p>
          <a:p>
            <a:r>
              <a:rPr lang="en-US" dirty="0"/>
              <a:t>Description of </a:t>
            </a:r>
            <a:r>
              <a:rPr lang="en-US" dirty="0" err="1"/>
              <a:t>expts</a:t>
            </a:r>
            <a:r>
              <a:rPr lang="en-US" dirty="0"/>
              <a:t> published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69E11D7-42BA-AA4C-8D81-12C317D4B547}"/>
              </a:ext>
            </a:extLst>
          </p:cNvPr>
          <p:cNvCxnSpPr/>
          <p:nvPr/>
        </p:nvCxnSpPr>
        <p:spPr>
          <a:xfrm>
            <a:off x="2304322" y="1957024"/>
            <a:ext cx="0" cy="612000"/>
          </a:xfrm>
          <a:prstGeom prst="line">
            <a:avLst/>
          </a:pr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C3CB11CD-FF06-734F-8C7F-B00B9EB569FA}"/>
              </a:ext>
            </a:extLst>
          </p:cNvPr>
          <p:cNvSpPr txBox="1"/>
          <p:nvPr/>
        </p:nvSpPr>
        <p:spPr>
          <a:xfrm>
            <a:off x="1900624" y="2656109"/>
            <a:ext cx="1643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August, 2013</a:t>
            </a:r>
          </a:p>
          <a:p>
            <a:r>
              <a:rPr lang="en-US" dirty="0"/>
              <a:t>Data request finalized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CC69468-B93E-CC46-BAAD-CCAB6D8D87DA}"/>
              </a:ext>
            </a:extLst>
          </p:cNvPr>
          <p:cNvCxnSpPr/>
          <p:nvPr/>
        </p:nvCxnSpPr>
        <p:spPr>
          <a:xfrm>
            <a:off x="3236680" y="1957024"/>
            <a:ext cx="0" cy="612000"/>
          </a:xfrm>
          <a:prstGeom prst="line">
            <a:avLst/>
          </a:pr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50FC3CA1-387C-BD47-AD5C-9BACA6E80693}"/>
              </a:ext>
            </a:extLst>
          </p:cNvPr>
          <p:cNvSpPr txBox="1"/>
          <p:nvPr/>
        </p:nvSpPr>
        <p:spPr>
          <a:xfrm>
            <a:off x="2852431" y="1050812"/>
            <a:ext cx="1755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April, 2014</a:t>
            </a:r>
          </a:p>
          <a:p>
            <a:r>
              <a:rPr lang="en-US" dirty="0"/>
              <a:t>CMOR tables for data conversion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BCB4818-88FC-7C41-970F-8D965A76D936}"/>
              </a:ext>
            </a:extLst>
          </p:cNvPr>
          <p:cNvSpPr/>
          <p:nvPr/>
        </p:nvSpPr>
        <p:spPr>
          <a:xfrm>
            <a:off x="3904339" y="2003170"/>
            <a:ext cx="2373084" cy="56585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29000">
                <a:schemeClr val="accent1">
                  <a:lumMod val="45000"/>
                  <a:lumOff val="55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5483E5F-EA65-C94C-B77A-5615811C05EF}"/>
              </a:ext>
            </a:extLst>
          </p:cNvPr>
          <p:cNvSpPr txBox="1"/>
          <p:nvPr/>
        </p:nvSpPr>
        <p:spPr>
          <a:xfrm>
            <a:off x="3718352" y="2656109"/>
            <a:ext cx="27760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January 2015 – March 2016</a:t>
            </a:r>
          </a:p>
          <a:p>
            <a:r>
              <a:rPr lang="en-US" dirty="0"/>
              <a:t>Data submission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1950E75-E73B-A241-B76B-B829D50A54F2}"/>
              </a:ext>
            </a:extLst>
          </p:cNvPr>
          <p:cNvSpPr/>
          <p:nvPr/>
        </p:nvSpPr>
        <p:spPr>
          <a:xfrm>
            <a:off x="6647539" y="2014807"/>
            <a:ext cx="3149589" cy="56585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accent1">
                  <a:lumMod val="45000"/>
                  <a:lumOff val="55000"/>
                </a:schemeClr>
              </a:gs>
              <a:gs pos="46000">
                <a:schemeClr val="accent1">
                  <a:lumMod val="45000"/>
                  <a:lumOff val="55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90E0905-D256-584E-85F7-B329D135B346}"/>
              </a:ext>
            </a:extLst>
          </p:cNvPr>
          <p:cNvSpPr txBox="1"/>
          <p:nvPr/>
        </p:nvSpPr>
        <p:spPr>
          <a:xfrm>
            <a:off x="6705596" y="1050812"/>
            <a:ext cx="304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July 2016 – mid-2020</a:t>
            </a:r>
          </a:p>
          <a:p>
            <a:r>
              <a:rPr lang="en-US" dirty="0"/>
              <a:t>Multi-model analysis in peer reviewed literature</a:t>
            </a:r>
          </a:p>
        </p:txBody>
      </p:sp>
      <p:sp>
        <p:nvSpPr>
          <p:cNvPr id="4" name="Right Arrow 3">
            <a:extLst>
              <a:ext uri="{FF2B5EF4-FFF2-40B4-BE49-F238E27FC236}">
                <a16:creationId xmlns:a16="http://schemas.microsoft.com/office/drawing/2014/main" id="{0C8D5170-2CA5-2A42-902B-D8F725B5B106}"/>
              </a:ext>
            </a:extLst>
          </p:cNvPr>
          <p:cNvSpPr/>
          <p:nvPr/>
        </p:nvSpPr>
        <p:spPr>
          <a:xfrm>
            <a:off x="145143" y="1957024"/>
            <a:ext cx="11800113" cy="612000"/>
          </a:xfrm>
          <a:prstGeom prst="rightArrow">
            <a:avLst>
              <a:gd name="adj1" fmla="val 26284"/>
              <a:gd name="adj2" fmla="val 50000"/>
            </a:avLst>
          </a:prstGeom>
          <a:solidFill>
            <a:schemeClr val="accent1"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89599E1-531D-FD4E-BCD8-126EE80DD9B3}"/>
              </a:ext>
            </a:extLst>
          </p:cNvPr>
          <p:cNvSpPr txBox="1"/>
          <p:nvPr/>
        </p:nvSpPr>
        <p:spPr>
          <a:xfrm>
            <a:off x="9755652" y="1222264"/>
            <a:ext cx="22262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Continued use of CCMI simulations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2C34968-BA86-B34F-8CC4-4CEF4D069E74}"/>
              </a:ext>
            </a:extLst>
          </p:cNvPr>
          <p:cNvSpPr/>
          <p:nvPr/>
        </p:nvSpPr>
        <p:spPr>
          <a:xfrm>
            <a:off x="856343" y="3579439"/>
            <a:ext cx="1996087" cy="3010047"/>
          </a:xfrm>
          <a:prstGeom prst="rect">
            <a:avLst/>
          </a:prstGeom>
          <a:solidFill>
            <a:srgbClr val="7030A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Initial request for experiments and variables</a:t>
            </a:r>
          </a:p>
        </p:txBody>
      </p:sp>
      <p:sp>
        <p:nvSpPr>
          <p:cNvPr id="20" name="Trapezoid 19">
            <a:extLst>
              <a:ext uri="{FF2B5EF4-FFF2-40B4-BE49-F238E27FC236}">
                <a16:creationId xmlns:a16="http://schemas.microsoft.com/office/drawing/2014/main" id="{4C59C14E-07FA-0446-B071-7160C3D53B8F}"/>
              </a:ext>
            </a:extLst>
          </p:cNvPr>
          <p:cNvSpPr/>
          <p:nvPr/>
        </p:nvSpPr>
        <p:spPr>
          <a:xfrm rot="5400000">
            <a:off x="2688158" y="3742097"/>
            <a:ext cx="3010049" cy="2681508"/>
          </a:xfrm>
          <a:prstGeom prst="trapezoid">
            <a:avLst>
              <a:gd name="adj" fmla="val 39397"/>
            </a:avLst>
          </a:prstGeom>
          <a:solidFill>
            <a:srgbClr val="7030A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tIns="36000" rIns="180000" bIns="10800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Modelling groups select scenarios and variables they have capability, resources and time to provide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3693474-FDD7-9E44-B415-5C86BA87D8A4}"/>
              </a:ext>
            </a:extLst>
          </p:cNvPr>
          <p:cNvSpPr/>
          <p:nvPr/>
        </p:nvSpPr>
        <p:spPr>
          <a:xfrm>
            <a:off x="5533937" y="4638547"/>
            <a:ext cx="2681509" cy="891396"/>
          </a:xfrm>
          <a:prstGeom prst="rect">
            <a:avLst/>
          </a:prstGeom>
          <a:solidFill>
            <a:srgbClr val="7030A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rapezoid 22">
            <a:extLst>
              <a:ext uri="{FF2B5EF4-FFF2-40B4-BE49-F238E27FC236}">
                <a16:creationId xmlns:a16="http://schemas.microsoft.com/office/drawing/2014/main" id="{10E12AC5-FDCB-6649-BE40-6EA1B6009C40}"/>
              </a:ext>
            </a:extLst>
          </p:cNvPr>
          <p:cNvSpPr/>
          <p:nvPr/>
        </p:nvSpPr>
        <p:spPr>
          <a:xfrm rot="16200000">
            <a:off x="8648091" y="3683614"/>
            <a:ext cx="1930404" cy="2801262"/>
          </a:xfrm>
          <a:prstGeom prst="trapezoid">
            <a:avLst>
              <a:gd name="adj" fmla="val 26927"/>
            </a:avLst>
          </a:prstGeom>
          <a:gradFill flip="none" rotWithShape="1">
            <a:gsLst>
              <a:gs pos="0">
                <a:schemeClr val="bg1"/>
              </a:gs>
              <a:gs pos="0">
                <a:srgbClr val="7030A0">
                  <a:alpha val="20000"/>
                </a:srgbClr>
              </a:gs>
              <a:gs pos="86000">
                <a:srgbClr val="7030A0">
                  <a:alpha val="20000"/>
                </a:srgb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tIns="36000" bIns="43200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Unforeseen and continued use of outputs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1572DDF-7F62-AD42-89B4-9E1BFBB6198A}"/>
              </a:ext>
            </a:extLst>
          </p:cNvPr>
          <p:cNvSpPr txBox="1"/>
          <p:nvPr/>
        </p:nvSpPr>
        <p:spPr>
          <a:xfrm>
            <a:off x="366102" y="3700462"/>
            <a:ext cx="553998" cy="276383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2400" dirty="0"/>
              <a:t>Data Volume / Utility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A970A85-CC9A-8241-A318-E4E9BB8545FF}"/>
              </a:ext>
            </a:extLst>
          </p:cNvPr>
          <p:cNvSpPr txBox="1"/>
          <p:nvPr/>
        </p:nvSpPr>
        <p:spPr>
          <a:xfrm>
            <a:off x="5316835" y="5529944"/>
            <a:ext cx="33413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Representativeness of scenarios / variables can become an issue</a:t>
            </a:r>
          </a:p>
        </p:txBody>
      </p:sp>
    </p:spTree>
    <p:extLst>
      <p:ext uri="{BB962C8B-B14F-4D97-AF65-F5344CB8AC3E}">
        <p14:creationId xmlns:p14="http://schemas.microsoft.com/office/powerpoint/2010/main" val="667768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9" grpId="0" animBg="1"/>
      <p:bldP spid="20" grpId="0" animBg="1"/>
      <p:bldP spid="21" grpId="0" animBg="1"/>
      <p:bldP spid="23" grpId="0" animBg="1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DFCB7-6DFF-F649-B4F5-89E264ECE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000" y="365126"/>
            <a:ext cx="10515600" cy="612000"/>
          </a:xfrm>
        </p:spPr>
        <p:txBody>
          <a:bodyPr>
            <a:normAutofit/>
          </a:bodyPr>
          <a:lstStyle/>
          <a:p>
            <a:r>
              <a:rPr lang="en-US" sz="3600" dirty="0"/>
              <a:t>The CCMI-1 timeline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DCE4CC7-6C00-1F46-BF1C-2BF51B1DB4BB}"/>
              </a:ext>
            </a:extLst>
          </p:cNvPr>
          <p:cNvCxnSpPr/>
          <p:nvPr/>
        </p:nvCxnSpPr>
        <p:spPr>
          <a:xfrm>
            <a:off x="522514" y="1957024"/>
            <a:ext cx="0" cy="612000"/>
          </a:xfrm>
          <a:prstGeom prst="line">
            <a:avLst/>
          </a:pr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1B188DB-C9B8-CB4C-A7EB-E36A2E359292}"/>
              </a:ext>
            </a:extLst>
          </p:cNvPr>
          <p:cNvSpPr txBox="1"/>
          <p:nvPr/>
        </p:nvSpPr>
        <p:spPr>
          <a:xfrm>
            <a:off x="145143" y="2656109"/>
            <a:ext cx="17554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May, 2012</a:t>
            </a:r>
          </a:p>
          <a:p>
            <a:r>
              <a:rPr lang="en-US" dirty="0"/>
              <a:t>Davos Workshop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111E2ED-AC14-3C4D-ADF7-FECA5363D77E}"/>
              </a:ext>
            </a:extLst>
          </p:cNvPr>
          <p:cNvCxnSpPr/>
          <p:nvPr/>
        </p:nvCxnSpPr>
        <p:spPr>
          <a:xfrm>
            <a:off x="1400628" y="1957024"/>
            <a:ext cx="0" cy="612000"/>
          </a:xfrm>
          <a:prstGeom prst="line">
            <a:avLst/>
          </a:pr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C507271-7220-9444-B9AA-A4C32DF0BF0F}"/>
              </a:ext>
            </a:extLst>
          </p:cNvPr>
          <p:cNvSpPr txBox="1"/>
          <p:nvPr/>
        </p:nvSpPr>
        <p:spPr>
          <a:xfrm>
            <a:off x="856344" y="1050812"/>
            <a:ext cx="21626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January, 2013</a:t>
            </a:r>
          </a:p>
          <a:p>
            <a:r>
              <a:rPr lang="en-US" dirty="0"/>
              <a:t>Description of </a:t>
            </a:r>
            <a:r>
              <a:rPr lang="en-US" dirty="0" err="1"/>
              <a:t>expts</a:t>
            </a:r>
            <a:r>
              <a:rPr lang="en-US" dirty="0"/>
              <a:t> published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69E11D7-42BA-AA4C-8D81-12C317D4B547}"/>
              </a:ext>
            </a:extLst>
          </p:cNvPr>
          <p:cNvCxnSpPr/>
          <p:nvPr/>
        </p:nvCxnSpPr>
        <p:spPr>
          <a:xfrm>
            <a:off x="2304322" y="1957024"/>
            <a:ext cx="0" cy="612000"/>
          </a:xfrm>
          <a:prstGeom prst="line">
            <a:avLst/>
          </a:pr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C3CB11CD-FF06-734F-8C7F-B00B9EB569FA}"/>
              </a:ext>
            </a:extLst>
          </p:cNvPr>
          <p:cNvSpPr txBox="1"/>
          <p:nvPr/>
        </p:nvSpPr>
        <p:spPr>
          <a:xfrm>
            <a:off x="1900624" y="2656109"/>
            <a:ext cx="1643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August, 2013</a:t>
            </a:r>
          </a:p>
          <a:p>
            <a:r>
              <a:rPr lang="en-US" dirty="0"/>
              <a:t>Data request finalized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CC69468-B93E-CC46-BAAD-CCAB6D8D87DA}"/>
              </a:ext>
            </a:extLst>
          </p:cNvPr>
          <p:cNvCxnSpPr/>
          <p:nvPr/>
        </p:nvCxnSpPr>
        <p:spPr>
          <a:xfrm>
            <a:off x="3236680" y="1957024"/>
            <a:ext cx="0" cy="612000"/>
          </a:xfrm>
          <a:prstGeom prst="line">
            <a:avLst/>
          </a:pr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50FC3CA1-387C-BD47-AD5C-9BACA6E80693}"/>
              </a:ext>
            </a:extLst>
          </p:cNvPr>
          <p:cNvSpPr txBox="1"/>
          <p:nvPr/>
        </p:nvSpPr>
        <p:spPr>
          <a:xfrm>
            <a:off x="2852431" y="1050812"/>
            <a:ext cx="1755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April, 2014</a:t>
            </a:r>
          </a:p>
          <a:p>
            <a:r>
              <a:rPr lang="en-US" dirty="0"/>
              <a:t>CMOR tables for data conversion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BCB4818-88FC-7C41-970F-8D965A76D936}"/>
              </a:ext>
            </a:extLst>
          </p:cNvPr>
          <p:cNvSpPr/>
          <p:nvPr/>
        </p:nvSpPr>
        <p:spPr>
          <a:xfrm>
            <a:off x="3904339" y="2003170"/>
            <a:ext cx="2373084" cy="56585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29000">
                <a:schemeClr val="accent1">
                  <a:lumMod val="45000"/>
                  <a:lumOff val="55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5483E5F-EA65-C94C-B77A-5615811C05EF}"/>
              </a:ext>
            </a:extLst>
          </p:cNvPr>
          <p:cNvSpPr txBox="1"/>
          <p:nvPr/>
        </p:nvSpPr>
        <p:spPr>
          <a:xfrm>
            <a:off x="3718352" y="2656109"/>
            <a:ext cx="27760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January 2015 – March 2016</a:t>
            </a:r>
          </a:p>
          <a:p>
            <a:r>
              <a:rPr lang="en-US" dirty="0"/>
              <a:t>Data submission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1950E75-E73B-A241-B76B-B829D50A54F2}"/>
              </a:ext>
            </a:extLst>
          </p:cNvPr>
          <p:cNvSpPr/>
          <p:nvPr/>
        </p:nvSpPr>
        <p:spPr>
          <a:xfrm>
            <a:off x="6647539" y="2014807"/>
            <a:ext cx="3149589" cy="56585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accent1">
                  <a:lumMod val="45000"/>
                  <a:lumOff val="55000"/>
                </a:schemeClr>
              </a:gs>
              <a:gs pos="46000">
                <a:schemeClr val="accent1">
                  <a:lumMod val="45000"/>
                  <a:lumOff val="55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90E0905-D256-584E-85F7-B329D135B346}"/>
              </a:ext>
            </a:extLst>
          </p:cNvPr>
          <p:cNvSpPr txBox="1"/>
          <p:nvPr/>
        </p:nvSpPr>
        <p:spPr>
          <a:xfrm>
            <a:off x="6705596" y="1050812"/>
            <a:ext cx="304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July 2016 – mid-2020</a:t>
            </a:r>
          </a:p>
          <a:p>
            <a:r>
              <a:rPr lang="en-US" dirty="0"/>
              <a:t>Multi-model analysis in peer reviewed literature</a:t>
            </a:r>
          </a:p>
        </p:txBody>
      </p:sp>
      <p:sp>
        <p:nvSpPr>
          <p:cNvPr id="4" name="Right Arrow 3">
            <a:extLst>
              <a:ext uri="{FF2B5EF4-FFF2-40B4-BE49-F238E27FC236}">
                <a16:creationId xmlns:a16="http://schemas.microsoft.com/office/drawing/2014/main" id="{0C8D5170-2CA5-2A42-902B-D8F725B5B106}"/>
              </a:ext>
            </a:extLst>
          </p:cNvPr>
          <p:cNvSpPr/>
          <p:nvPr/>
        </p:nvSpPr>
        <p:spPr>
          <a:xfrm>
            <a:off x="145143" y="1957024"/>
            <a:ext cx="11800113" cy="612000"/>
          </a:xfrm>
          <a:prstGeom prst="rightArrow">
            <a:avLst>
              <a:gd name="adj1" fmla="val 26284"/>
              <a:gd name="adj2" fmla="val 50000"/>
            </a:avLst>
          </a:prstGeom>
          <a:solidFill>
            <a:schemeClr val="accent1"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89599E1-531D-FD4E-BCD8-126EE80DD9B3}"/>
              </a:ext>
            </a:extLst>
          </p:cNvPr>
          <p:cNvSpPr txBox="1"/>
          <p:nvPr/>
        </p:nvSpPr>
        <p:spPr>
          <a:xfrm>
            <a:off x="9755652" y="1222264"/>
            <a:ext cx="22262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Continued use of CCMI simulations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173ECFB-C540-40C0-9B55-9DBF86019107}"/>
              </a:ext>
            </a:extLst>
          </p:cNvPr>
          <p:cNvSpPr txBox="1"/>
          <p:nvPr/>
        </p:nvSpPr>
        <p:spPr>
          <a:xfrm>
            <a:off x="145143" y="3535119"/>
            <a:ext cx="57320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Examples of use in TOAR phase 1: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0947021-703E-4D51-85B8-589F782527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908" y="4002557"/>
            <a:ext cx="5205046" cy="2543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58514D29-6BF0-4B6C-988C-AACB6817DBD9}"/>
              </a:ext>
            </a:extLst>
          </p:cNvPr>
          <p:cNvSpPr txBox="1"/>
          <p:nvPr/>
        </p:nvSpPr>
        <p:spPr>
          <a:xfrm>
            <a:off x="116532" y="6496022"/>
            <a:ext cx="4643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Archibald et al., 2020 Elementa (</a:t>
            </a:r>
            <a:r>
              <a:rPr lang="en-GB" i="1" dirty="0"/>
              <a:t>TOAR-Budgets</a:t>
            </a:r>
            <a:r>
              <a:rPr lang="en-GB" dirty="0"/>
              <a:t>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F4B1A6E-5DE0-439E-8C51-286BA09D60CF}"/>
              </a:ext>
            </a:extLst>
          </p:cNvPr>
          <p:cNvSpPr txBox="1"/>
          <p:nvPr/>
        </p:nvSpPr>
        <p:spPr>
          <a:xfrm>
            <a:off x="6277423" y="3535119"/>
            <a:ext cx="520504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Data uploaded to BADC and analysed as part of the TOAR Ozone-budget chapter. </a:t>
            </a:r>
          </a:p>
          <a:p>
            <a:r>
              <a:rPr lang="en-GB" dirty="0"/>
              <a:t>Focused on global quantities and diagnostics (burden, production, loss, etc)</a:t>
            </a:r>
          </a:p>
          <a:p>
            <a:r>
              <a:rPr lang="en-GB" dirty="0"/>
              <a:t>Lots of data un-analysed! </a:t>
            </a:r>
          </a:p>
          <a:p>
            <a:r>
              <a:rPr lang="en-GB" dirty="0"/>
              <a:t>But lots of “important” data un-available </a:t>
            </a:r>
          </a:p>
          <a:p>
            <a:endParaRPr lang="en-GB" dirty="0"/>
          </a:p>
          <a:p>
            <a:r>
              <a:rPr lang="en-GB" dirty="0">
                <a:sym typeface="Wingdings" panose="05000000000000000000" pitchFamily="2" charset="2"/>
              </a:rPr>
              <a:t> Developing ideas for analyses and co-ordinating with modelling groups early is very important. Model output can often be provided (which is not uploaded to BADC) but modellers need a carrot (</a:t>
            </a:r>
            <a:r>
              <a:rPr lang="en-GB">
                <a:sym typeface="Wingdings" panose="05000000000000000000" pitchFamily="2" charset="2"/>
              </a:rPr>
              <a:t>or stick!)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9717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DFCB7-6DFF-F649-B4F5-89E264ECE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999" y="365126"/>
            <a:ext cx="11796000" cy="612000"/>
          </a:xfrm>
        </p:spPr>
        <p:txBody>
          <a:bodyPr>
            <a:normAutofit/>
          </a:bodyPr>
          <a:lstStyle/>
          <a:p>
            <a:r>
              <a:rPr lang="en-US" sz="3600" dirty="0"/>
              <a:t>CCMI-2022 – support for 2022 Ozone Assessment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111E2ED-AC14-3C4D-ADF7-FECA5363D77E}"/>
              </a:ext>
            </a:extLst>
          </p:cNvPr>
          <p:cNvCxnSpPr/>
          <p:nvPr/>
        </p:nvCxnSpPr>
        <p:spPr>
          <a:xfrm>
            <a:off x="1400628" y="1957024"/>
            <a:ext cx="0" cy="612000"/>
          </a:xfrm>
          <a:prstGeom prst="line">
            <a:avLst/>
          </a:pr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C507271-7220-9444-B9AA-A4C32DF0BF0F}"/>
              </a:ext>
            </a:extLst>
          </p:cNvPr>
          <p:cNvSpPr txBox="1"/>
          <p:nvPr/>
        </p:nvSpPr>
        <p:spPr>
          <a:xfrm>
            <a:off x="585545" y="2569024"/>
            <a:ext cx="21626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September, 2020</a:t>
            </a:r>
          </a:p>
          <a:p>
            <a:r>
              <a:rPr lang="en-US" dirty="0"/>
              <a:t>Initial hindcast experiment and data request released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CC69468-B93E-CC46-BAAD-CCAB6D8D87DA}"/>
              </a:ext>
            </a:extLst>
          </p:cNvPr>
          <p:cNvCxnSpPr/>
          <p:nvPr/>
        </p:nvCxnSpPr>
        <p:spPr>
          <a:xfrm>
            <a:off x="3236680" y="1957024"/>
            <a:ext cx="0" cy="612000"/>
          </a:xfrm>
          <a:prstGeom prst="line">
            <a:avLst/>
          </a:pr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50FC3CA1-387C-BD47-AD5C-9BACA6E80693}"/>
              </a:ext>
            </a:extLst>
          </p:cNvPr>
          <p:cNvSpPr txBox="1"/>
          <p:nvPr/>
        </p:nvSpPr>
        <p:spPr>
          <a:xfrm>
            <a:off x="2723839" y="1050812"/>
            <a:ext cx="1755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January, 2021</a:t>
            </a:r>
          </a:p>
          <a:p>
            <a:r>
              <a:rPr lang="en-US" dirty="0"/>
              <a:t>CMOR tables for data conversion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BCB4818-88FC-7C41-970F-8D965A76D936}"/>
              </a:ext>
            </a:extLst>
          </p:cNvPr>
          <p:cNvSpPr/>
          <p:nvPr/>
        </p:nvSpPr>
        <p:spPr>
          <a:xfrm>
            <a:off x="3904340" y="2003170"/>
            <a:ext cx="1524910" cy="56585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29000">
                <a:schemeClr val="accent1">
                  <a:lumMod val="45000"/>
                  <a:lumOff val="55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5483E5F-EA65-C94C-B77A-5615811C05EF}"/>
              </a:ext>
            </a:extLst>
          </p:cNvPr>
          <p:cNvSpPr txBox="1"/>
          <p:nvPr/>
        </p:nvSpPr>
        <p:spPr>
          <a:xfrm>
            <a:off x="3718352" y="2656109"/>
            <a:ext cx="22681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March – April 2021</a:t>
            </a:r>
          </a:p>
          <a:p>
            <a:r>
              <a:rPr lang="en-US" dirty="0"/>
              <a:t>Hindcast data submission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90E0905-D256-584E-85F7-B329D135B346}"/>
              </a:ext>
            </a:extLst>
          </p:cNvPr>
          <p:cNvSpPr txBox="1"/>
          <p:nvPr/>
        </p:nvSpPr>
        <p:spPr>
          <a:xfrm>
            <a:off x="6591928" y="269591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July – August, 2021</a:t>
            </a:r>
          </a:p>
          <a:p>
            <a:r>
              <a:rPr lang="en-US" dirty="0"/>
              <a:t>Scenario data submission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89599E1-531D-FD4E-BCD8-126EE80DD9B3}"/>
              </a:ext>
            </a:extLst>
          </p:cNvPr>
          <p:cNvSpPr txBox="1"/>
          <p:nvPr/>
        </p:nvSpPr>
        <p:spPr>
          <a:xfrm>
            <a:off x="9755652" y="1050812"/>
            <a:ext cx="2226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May, 2022</a:t>
            </a:r>
          </a:p>
          <a:p>
            <a:r>
              <a:rPr lang="en-US" dirty="0"/>
              <a:t>Literature cutoff date for Assessment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2C34968-BA86-B34F-8CC4-4CEF4D069E74}"/>
              </a:ext>
            </a:extLst>
          </p:cNvPr>
          <p:cNvSpPr/>
          <p:nvPr/>
        </p:nvSpPr>
        <p:spPr>
          <a:xfrm>
            <a:off x="856343" y="4479566"/>
            <a:ext cx="1996087" cy="1059108"/>
          </a:xfrm>
          <a:prstGeom prst="rect">
            <a:avLst/>
          </a:prstGeom>
          <a:solidFill>
            <a:srgbClr val="7030A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Initial request for experiments and variables</a:t>
            </a:r>
          </a:p>
        </p:txBody>
      </p:sp>
      <p:sp>
        <p:nvSpPr>
          <p:cNvPr id="20" name="Trapezoid 19">
            <a:extLst>
              <a:ext uri="{FF2B5EF4-FFF2-40B4-BE49-F238E27FC236}">
                <a16:creationId xmlns:a16="http://schemas.microsoft.com/office/drawing/2014/main" id="{4C59C14E-07FA-0446-B071-7160C3D53B8F}"/>
              </a:ext>
            </a:extLst>
          </p:cNvPr>
          <p:cNvSpPr/>
          <p:nvPr/>
        </p:nvSpPr>
        <p:spPr>
          <a:xfrm rot="5400000">
            <a:off x="3662277" y="3667016"/>
            <a:ext cx="1061808" cy="2681510"/>
          </a:xfrm>
          <a:prstGeom prst="trapezoid">
            <a:avLst>
              <a:gd name="adj" fmla="val 22523"/>
            </a:avLst>
          </a:prstGeom>
          <a:solidFill>
            <a:srgbClr val="7030A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tIns="36000" rIns="180000" bIns="10800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Modelling groups select scenarios and variables they have capability, resources and time to provide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3693474-FDD7-9E44-B415-5C86BA87D8A4}"/>
              </a:ext>
            </a:extLst>
          </p:cNvPr>
          <p:cNvSpPr/>
          <p:nvPr/>
        </p:nvSpPr>
        <p:spPr>
          <a:xfrm>
            <a:off x="5531156" y="4714366"/>
            <a:ext cx="2684291" cy="578380"/>
          </a:xfrm>
          <a:prstGeom prst="rect">
            <a:avLst/>
          </a:prstGeom>
          <a:solidFill>
            <a:srgbClr val="7030A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rapezoid 22">
            <a:extLst>
              <a:ext uri="{FF2B5EF4-FFF2-40B4-BE49-F238E27FC236}">
                <a16:creationId xmlns:a16="http://schemas.microsoft.com/office/drawing/2014/main" id="{10E12AC5-FDCB-6649-BE40-6EA1B6009C40}"/>
              </a:ext>
            </a:extLst>
          </p:cNvPr>
          <p:cNvSpPr/>
          <p:nvPr/>
        </p:nvSpPr>
        <p:spPr>
          <a:xfrm rot="16200000">
            <a:off x="9133200" y="3540131"/>
            <a:ext cx="1071462" cy="2925957"/>
          </a:xfrm>
          <a:prstGeom prst="trapezoid">
            <a:avLst>
              <a:gd name="adj" fmla="val 23039"/>
            </a:avLst>
          </a:prstGeom>
          <a:gradFill flip="none" rotWithShape="1">
            <a:gsLst>
              <a:gs pos="0">
                <a:schemeClr val="bg1"/>
              </a:gs>
              <a:gs pos="0">
                <a:srgbClr val="7030A0">
                  <a:alpha val="20000"/>
                </a:srgbClr>
              </a:gs>
              <a:gs pos="86000">
                <a:srgbClr val="7030A0">
                  <a:alpha val="20000"/>
                </a:srgb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tIns="36000" bIns="43200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Unforeseen and continued use of outputs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1572DDF-7F62-AD42-89B4-9E1BFBB6198A}"/>
              </a:ext>
            </a:extLst>
          </p:cNvPr>
          <p:cNvSpPr txBox="1"/>
          <p:nvPr/>
        </p:nvSpPr>
        <p:spPr>
          <a:xfrm>
            <a:off x="366102" y="3700462"/>
            <a:ext cx="553998" cy="276383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2400" dirty="0"/>
              <a:t>Data Volume / Utility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FC1AA29-13E2-304E-9663-1665A7C88FDB}"/>
              </a:ext>
            </a:extLst>
          </p:cNvPr>
          <p:cNvCxnSpPr/>
          <p:nvPr/>
        </p:nvCxnSpPr>
        <p:spPr>
          <a:xfrm>
            <a:off x="4989277" y="1954323"/>
            <a:ext cx="0" cy="612000"/>
          </a:xfrm>
          <a:prstGeom prst="line">
            <a:avLst/>
          </a:pr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D12FF0C3-70E9-E24E-B31E-23ACF2E3B4C2}"/>
              </a:ext>
            </a:extLst>
          </p:cNvPr>
          <p:cNvSpPr txBox="1"/>
          <p:nvPr/>
        </p:nvSpPr>
        <p:spPr>
          <a:xfrm>
            <a:off x="4637611" y="1050812"/>
            <a:ext cx="23489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April 2021</a:t>
            </a:r>
          </a:p>
          <a:p>
            <a:r>
              <a:rPr lang="en-US" dirty="0"/>
              <a:t>Specifications for two scenarios released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7BD4D7F-B071-A144-9462-B4654100CBE6}"/>
              </a:ext>
            </a:extLst>
          </p:cNvPr>
          <p:cNvSpPr/>
          <p:nvPr/>
        </p:nvSpPr>
        <p:spPr>
          <a:xfrm>
            <a:off x="6762752" y="1977396"/>
            <a:ext cx="1524910" cy="56585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29000">
                <a:schemeClr val="accent1">
                  <a:lumMod val="45000"/>
                  <a:lumOff val="55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Arrow 3">
            <a:extLst>
              <a:ext uri="{FF2B5EF4-FFF2-40B4-BE49-F238E27FC236}">
                <a16:creationId xmlns:a16="http://schemas.microsoft.com/office/drawing/2014/main" id="{0C8D5170-2CA5-2A42-902B-D8F725B5B106}"/>
              </a:ext>
            </a:extLst>
          </p:cNvPr>
          <p:cNvSpPr/>
          <p:nvPr/>
        </p:nvSpPr>
        <p:spPr>
          <a:xfrm>
            <a:off x="145143" y="1957024"/>
            <a:ext cx="11800113" cy="612000"/>
          </a:xfrm>
          <a:prstGeom prst="rightArrow">
            <a:avLst>
              <a:gd name="adj1" fmla="val 26284"/>
              <a:gd name="adj2" fmla="val 50000"/>
            </a:avLst>
          </a:prstGeom>
          <a:solidFill>
            <a:schemeClr val="accent1"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E603C53-3E25-4642-84F2-0F9D37C624BA}"/>
              </a:ext>
            </a:extLst>
          </p:cNvPr>
          <p:cNvCxnSpPr/>
          <p:nvPr/>
        </p:nvCxnSpPr>
        <p:spPr>
          <a:xfrm>
            <a:off x="10868779" y="1951888"/>
            <a:ext cx="0" cy="612000"/>
          </a:xfrm>
          <a:prstGeom prst="line">
            <a:avLst/>
          </a:pr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4970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3" grpId="0" animBg="1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14810-044C-0447-9286-270B643D8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000" y="365125"/>
            <a:ext cx="10515600" cy="612000"/>
          </a:xfrm>
        </p:spPr>
        <p:txBody>
          <a:bodyPr>
            <a:normAutofit/>
          </a:bodyPr>
          <a:lstStyle/>
          <a:p>
            <a:r>
              <a:rPr lang="en-US" sz="3600" dirty="0"/>
              <a:t>Possibilities for modelling support within TOAR-II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E3EA2A-0BF0-D248-9A76-5ECC806B5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5462"/>
            <a:ext cx="10515600" cy="5199838"/>
          </a:xfrm>
        </p:spPr>
        <p:txBody>
          <a:bodyPr/>
          <a:lstStyle/>
          <a:p>
            <a:r>
              <a:rPr lang="en-US" dirty="0"/>
              <a:t>scope of possible activities limited by the timeline for TOAR-II</a:t>
            </a:r>
          </a:p>
          <a:p>
            <a:pPr lvl="1"/>
            <a:r>
              <a:rPr lang="en-US" dirty="0"/>
              <a:t>on-going CCMI experiments and long time needed to organize and perform experiments makes it unrealistic</a:t>
            </a:r>
          </a:p>
          <a:p>
            <a:r>
              <a:rPr lang="en-US" dirty="0"/>
              <a:t>existing simulations from CCMI-1, CCMI-2022 and </a:t>
            </a:r>
            <a:r>
              <a:rPr lang="en-US" dirty="0" err="1"/>
              <a:t>AerChemMIP</a:t>
            </a:r>
            <a:r>
              <a:rPr lang="en-US" dirty="0"/>
              <a:t> simulations</a:t>
            </a:r>
          </a:p>
          <a:p>
            <a:pPr lvl="1"/>
            <a:r>
              <a:rPr lang="en-US" dirty="0"/>
              <a:t>CCMI-1 has free-running historical and ‘nudged’ simulations but they only go to 2010</a:t>
            </a:r>
          </a:p>
          <a:p>
            <a:pPr lvl="1"/>
            <a:r>
              <a:rPr lang="en-US" dirty="0"/>
              <a:t>CCMI-2022 has free-running historical simulations to 2018</a:t>
            </a:r>
          </a:p>
          <a:p>
            <a:pPr lvl="1"/>
            <a:r>
              <a:rPr lang="en-US" dirty="0"/>
              <a:t>dominant data available in archives are monthly average fields</a:t>
            </a:r>
          </a:p>
          <a:p>
            <a:r>
              <a:rPr lang="en-US" dirty="0"/>
              <a:t>possibilities to ask modelling groups for</a:t>
            </a:r>
          </a:p>
          <a:p>
            <a:pPr lvl="1"/>
            <a:r>
              <a:rPr lang="en-US" dirty="0"/>
              <a:t>additional outputs from </a:t>
            </a:r>
            <a:r>
              <a:rPr lang="en-US"/>
              <a:t>existing simulations?</a:t>
            </a:r>
            <a:endParaRPr lang="en-US" dirty="0"/>
          </a:p>
          <a:p>
            <a:pPr lvl="1"/>
            <a:r>
              <a:rPr lang="en-US" dirty="0"/>
              <a:t>short, nudged simulations? </a:t>
            </a:r>
          </a:p>
        </p:txBody>
      </p:sp>
    </p:spTree>
    <p:extLst>
      <p:ext uri="{BB962C8B-B14F-4D97-AF65-F5344CB8AC3E}">
        <p14:creationId xmlns:p14="http://schemas.microsoft.com/office/powerpoint/2010/main" val="3311915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813</TotalTime>
  <Words>524</Words>
  <Application>Microsoft Macintosh PowerPoint</Application>
  <PresentationFormat>Widescreen</PresentationFormat>
  <Paragraphs>84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Thoughts on interactions between HEGIFTOM and the Tropospheric Ozone in Global and Regional Atmospheric Chemistry Models (TOGARACM) Working Group</vt:lpstr>
      <vt:lpstr>Where we fit</vt:lpstr>
      <vt:lpstr>The CCMI-1 timeline</vt:lpstr>
      <vt:lpstr>The CCMI-1 timeline</vt:lpstr>
      <vt:lpstr>CCMI-2022 – support for 2022 Ozone Assessment</vt:lpstr>
      <vt:lpstr>Possibilities for modelling support within TOAR-II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Thoughts on interactions between HEGIFTOM and the Tropospheric Ozone in Global and Regional Atmospheric Chemistry Models (TOGARACM) Working Group</dc:title>
  <dc:creator>David Plummer</dc:creator>
  <cp:lastModifiedBy>David Plummer</cp:lastModifiedBy>
  <cp:revision>30</cp:revision>
  <dcterms:created xsi:type="dcterms:W3CDTF">2021-03-24T14:28:01Z</dcterms:created>
  <dcterms:modified xsi:type="dcterms:W3CDTF">2021-03-25T14:39:17Z</dcterms:modified>
</cp:coreProperties>
</file>