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hqfXLeOlywqDO2+Ur5E67m8YKb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" name="Google Shape;4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5" name="Google Shape;35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"/>
          <p:cNvSpPr txBox="1"/>
          <p:nvPr/>
        </p:nvSpPr>
        <p:spPr>
          <a:xfrm>
            <a:off x="735350" y="202875"/>
            <a:ext cx="7029600" cy="18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HEGIFTOM Kick-Off Workshop</a:t>
            </a:r>
            <a:endParaRPr b="1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372800" y="1368050"/>
            <a:ext cx="3708000" cy="4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29850" y="2011875"/>
            <a:ext cx="70620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1" i="0" lang="en-US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Group Discussion Slides</a:t>
            </a:r>
            <a:endParaRPr b="1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-US" sz="4300" u="none" cap="none" strike="noStrike">
                <a:solidFill>
                  <a:srgbClr val="93C47D"/>
                </a:solidFill>
                <a:latin typeface="Calibri"/>
                <a:ea typeface="Calibri"/>
                <a:cs typeface="Calibri"/>
                <a:sym typeface="Calibri"/>
              </a:rPr>
              <a:t>DAY 2</a:t>
            </a:r>
            <a:r>
              <a:rPr b="0" i="0" lang="en-US" sz="4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86250" y="86175"/>
            <a:ext cx="1466850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>
                <a:solidFill>
                  <a:srgbClr val="002060"/>
                </a:solidFill>
              </a:rPr>
              <a:t>HEGIFTOM: External consistency discussion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385950" y="935919"/>
            <a:ext cx="9598878" cy="38030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Consistency in the use of use of meteo data to convert instrument’s “natural” coordinates to common coordinates. How?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tropopause height definition! How?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boundary layer height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Common tropospheric ozone column extent vs. averaging kernels.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Vertical smoothing of ground-based measurements when compared to satellite retrievals.</a:t>
            </a:r>
            <a:endParaRPr/>
          </a:p>
          <a:p>
            <a:pPr indent="-285750" lvl="0" marL="28575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Identical air masses (e.g. IAGOS vs. ozonesondes)?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/>
              <a:t>In terms of harmonization, Is HEGIFTOM focus WG expecting to provide a common code or algorithm to determine t</a:t>
            </a:r>
            <a:r>
              <a:rPr lang="en-US" sz="800"/>
              <a:t>he </a:t>
            </a:r>
            <a:r>
              <a:rPr lang="en-US" sz="1000"/>
              <a:t>tropopause from ozonesondes? 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3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"/>
          <p:cNvSpPr txBox="1"/>
          <p:nvPr/>
        </p:nvSpPr>
        <p:spPr>
          <a:xfrm>
            <a:off x="7274450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3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7274450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3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BL heights: Can Luis produce a BL height similarly to his other met proxies with JETPAC?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What is the definition of the boundary layer height?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External consistency discussion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/>
          <p:nvPr>
            <p:ph type="title"/>
          </p:nvPr>
        </p:nvSpPr>
        <p:spPr>
          <a:xfrm>
            <a:off x="311699" y="65225"/>
            <a:ext cx="7766825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US">
                <a:solidFill>
                  <a:srgbClr val="002060"/>
                </a:solidFill>
              </a:rPr>
              <a:t>HEGIFTOM: Representativeness</a:t>
            </a:r>
            <a:endParaRPr b="1">
              <a:solidFill>
                <a:srgbClr val="002060"/>
              </a:solidFill>
            </a:endParaRPr>
          </a:p>
        </p:txBody>
      </p:sp>
      <p:sp>
        <p:nvSpPr>
          <p:cNvPr id="86" name="Google Shape;86;p4"/>
          <p:cNvSpPr txBox="1"/>
          <p:nvPr/>
        </p:nvSpPr>
        <p:spPr>
          <a:xfrm>
            <a:off x="304650" y="805475"/>
            <a:ext cx="8534700" cy="3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 sz="1700">
                <a:solidFill>
                  <a:schemeClr val="dk1"/>
                </a:solidFill>
              </a:rPr>
              <a:t>Can we define/determine any metrics for “representativeness”?</a:t>
            </a:r>
            <a:endParaRPr b="1" sz="17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 sz="1700">
                <a:solidFill>
                  <a:schemeClr val="dk1"/>
                </a:solidFill>
              </a:rPr>
              <a:t>How can we derive representativeness for a single station/an ensemble of stations (region)?</a:t>
            </a:r>
            <a:endParaRPr b="1" sz="17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 sz="1700">
                <a:solidFill>
                  <a:schemeClr val="dk1"/>
                </a:solidFill>
              </a:rPr>
              <a:t>What are the typical “correlation” lengths (i.e times) of ozone at different altitudes (chemical and dynamical) in order to be able to separate between atmospheric and instrumental variability during intercomparisons.</a:t>
            </a:r>
            <a:endParaRPr b="1" sz="17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 sz="1700">
                <a:solidFill>
                  <a:schemeClr val="dk1"/>
                </a:solidFill>
              </a:rPr>
              <a:t>How temporally representative are sites for estimating trends in tropospheric ozone?</a:t>
            </a:r>
            <a:endParaRPr b="1" sz="17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 sz="1700">
                <a:solidFill>
                  <a:schemeClr val="dk1"/>
                </a:solidFill>
              </a:rPr>
              <a:t>Gridded satellite ozone datasets vs. ground-based measurements. How?</a:t>
            </a:r>
            <a:endParaRPr b="1" sz="1700">
              <a:solidFill>
                <a:schemeClr val="dk1"/>
              </a:solidFill>
            </a:endParaRPr>
          </a:p>
          <a:p>
            <a:pPr indent="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"/>
          <p:cNvSpPr txBox="1"/>
          <p:nvPr/>
        </p:nvSpPr>
        <p:spPr>
          <a:xfrm>
            <a:off x="385950" y="11337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/>
              <a:t>If satellite products are used to drive chemical reanalyses, how do we know that comparisons of reanalyses with satellite products are independent?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5"/>
          <p:cNvSpPr txBox="1"/>
          <p:nvPr/>
        </p:nvSpPr>
        <p:spPr>
          <a:xfrm>
            <a:off x="7274450" y="1117000"/>
            <a:ext cx="1532100" cy="16179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/>
              <a:t>We could talk about differences in representativeness, like we talk about differences in smoothing. Hence, the importance to define grid cells, regions of interest etc. and coordinate at TOAR-II level.</a:t>
            </a:r>
            <a:endParaRPr sz="9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900"/>
          </a:p>
        </p:txBody>
      </p:sp>
      <p:sp>
        <p:nvSpPr>
          <p:cNvPr id="93" name="Google Shape;93;p5"/>
          <p:cNvSpPr txBox="1"/>
          <p:nvPr/>
        </p:nvSpPr>
        <p:spPr>
          <a:xfrm>
            <a:off x="378080" y="2415643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5"/>
          <p:cNvSpPr txBox="1"/>
          <p:nvPr/>
        </p:nvSpPr>
        <p:spPr>
          <a:xfrm>
            <a:off x="2108825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5"/>
          <p:cNvSpPr txBox="1"/>
          <p:nvPr/>
        </p:nvSpPr>
        <p:spPr>
          <a:xfrm>
            <a:off x="3805950" y="240205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"/>
          <p:cNvSpPr txBox="1"/>
          <p:nvPr/>
        </p:nvSpPr>
        <p:spPr>
          <a:xfrm>
            <a:off x="5529325" y="23685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"/>
          <p:cNvSpPr txBox="1"/>
          <p:nvPr/>
        </p:nvSpPr>
        <p:spPr>
          <a:xfrm>
            <a:off x="7274450" y="2948175"/>
            <a:ext cx="1532100" cy="5727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3674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"/>
          <p:cNvSpPr txBox="1"/>
          <p:nvPr/>
        </p:nvSpPr>
        <p:spPr>
          <a:xfrm>
            <a:off x="2108825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5"/>
          <p:cNvSpPr txBox="1"/>
          <p:nvPr/>
        </p:nvSpPr>
        <p:spPr>
          <a:xfrm>
            <a:off x="3805950" y="36871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5"/>
          <p:cNvSpPr txBox="1"/>
          <p:nvPr/>
        </p:nvSpPr>
        <p:spPr>
          <a:xfrm>
            <a:off x="5529325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5"/>
          <p:cNvSpPr txBox="1"/>
          <p:nvPr/>
        </p:nvSpPr>
        <p:spPr>
          <a:xfrm>
            <a:off x="7300200" y="365362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5"/>
          <p:cNvSpPr txBox="1"/>
          <p:nvPr/>
        </p:nvSpPr>
        <p:spPr>
          <a:xfrm>
            <a:off x="2083075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When analysing the chemical re-analysis are dynamical aspects like convection redistributing the surface source emissions?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5"/>
          <p:cNvSpPr txBox="1"/>
          <p:nvPr/>
        </p:nvSpPr>
        <p:spPr>
          <a:xfrm>
            <a:off x="3780200" y="1150475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/>
              <a:t>Question of understanding between re-analysis and chemistry climate: what are the differences and commons?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5"/>
          <p:cNvSpPr txBox="1"/>
          <p:nvPr>
            <p:ph type="title"/>
          </p:nvPr>
        </p:nvSpPr>
        <p:spPr>
          <a:xfrm>
            <a:off x="311700" y="652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/>
              <a:t>HEGIFTOM: Representativeness discussion</a:t>
            </a:r>
            <a:endParaRPr/>
          </a:p>
        </p:txBody>
      </p:sp>
      <p:sp>
        <p:nvSpPr>
          <p:cNvPr id="106" name="Google Shape;106;p5"/>
          <p:cNvSpPr txBox="1"/>
          <p:nvPr/>
        </p:nvSpPr>
        <p:spPr>
          <a:xfrm>
            <a:off x="5503575" y="1117000"/>
            <a:ext cx="1532100" cy="1152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800"/>
              <a:t>Remark : Representativeness error is not an intrinsic error of an observation, but only appears when assigning the observation to some space-time area.  Hence, this error depends entirely on the latter area, hence user application.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Roeland Van Malderen</dc:creator>
</cp:coreProperties>
</file>