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4" roundtripDataSignature="AMtx7miqUI6kkgt1SQQ8vdoCbq+ks7vR7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" name="Google Shape;4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3" name="Google Shape;18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7" name="Google Shape;27;p1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1" name="Google Shape;3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5" name="Google Shape;35;p1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6" name="Google Shape;36;p1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0" name="Google Shape;4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3" name="Google Shape;43;p18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"/>
          <p:cNvSpPr txBox="1"/>
          <p:nvPr/>
        </p:nvSpPr>
        <p:spPr>
          <a:xfrm>
            <a:off x="735350" y="202875"/>
            <a:ext cx="70296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GB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HEGIFTOM Kick-Off Workshop</a:t>
            </a:r>
            <a:endParaRPr b="1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372800" y="1368050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829850" y="2011875"/>
            <a:ext cx="70620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1" i="0" lang="en-GB" sz="4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Group Discussion Slides</a:t>
            </a:r>
            <a:endParaRPr b="1" i="0" sz="4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-GB" sz="4300" u="none" cap="none" strike="noStrike">
                <a:solidFill>
                  <a:srgbClr val="93C47D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r>
              <a:rPr b="0" i="0" lang="en-GB" sz="4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4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86250" y="86175"/>
            <a:ext cx="1466850" cy="155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/>
        </p:nvSpPr>
        <p:spPr>
          <a:xfrm>
            <a:off x="385950" y="559375"/>
            <a:ext cx="85206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GB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internal consistency aspects need to be additionally taken into account? Which homogenization activities should be additionally done this year?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2"/>
          <p:cNvSpPr txBox="1"/>
          <p:nvPr/>
        </p:nvSpPr>
        <p:spPr>
          <a:xfrm>
            <a:off x="1642900" y="18318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2"/>
          <p:cNvSpPr txBox="1"/>
          <p:nvPr/>
        </p:nvSpPr>
        <p:spPr>
          <a:xfrm>
            <a:off x="1642900" y="28597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2"/>
          <p:cNvSpPr txBox="1"/>
          <p:nvPr/>
        </p:nvSpPr>
        <p:spPr>
          <a:xfrm>
            <a:off x="1642900" y="38876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"/>
          <p:cNvSpPr txBox="1"/>
          <p:nvPr/>
        </p:nvSpPr>
        <p:spPr>
          <a:xfrm>
            <a:off x="3076325" y="18318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2"/>
          <p:cNvSpPr txBox="1"/>
          <p:nvPr/>
        </p:nvSpPr>
        <p:spPr>
          <a:xfrm>
            <a:off x="3076325" y="28597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"/>
          <p:cNvSpPr txBox="1"/>
          <p:nvPr/>
        </p:nvSpPr>
        <p:spPr>
          <a:xfrm>
            <a:off x="3076325" y="38631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"/>
          <p:cNvSpPr txBox="1"/>
          <p:nvPr/>
        </p:nvSpPr>
        <p:spPr>
          <a:xfrm>
            <a:off x="6175375" y="1831800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100"/>
              <a:t>We should verify if drop offs impact the tropospheric ozone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"/>
          <p:cNvSpPr txBox="1"/>
          <p:nvPr/>
        </p:nvSpPr>
        <p:spPr>
          <a:xfrm>
            <a:off x="6175375" y="2859700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"/>
          <p:cNvSpPr txBox="1"/>
          <p:nvPr/>
        </p:nvSpPr>
        <p:spPr>
          <a:xfrm>
            <a:off x="6175375" y="3887600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"/>
          <p:cNvSpPr txBox="1"/>
          <p:nvPr/>
        </p:nvSpPr>
        <p:spPr>
          <a:xfrm>
            <a:off x="195100" y="1399200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IAGOS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"/>
          <p:cNvSpPr txBox="1"/>
          <p:nvPr/>
        </p:nvSpPr>
        <p:spPr>
          <a:xfrm>
            <a:off x="4727575" y="1387350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Ozonesondes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"/>
          <p:cNvSpPr txBox="1"/>
          <p:nvPr/>
        </p:nvSpPr>
        <p:spPr>
          <a:xfrm>
            <a:off x="195100" y="1838524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"/>
          <p:cNvSpPr txBox="1"/>
          <p:nvPr/>
        </p:nvSpPr>
        <p:spPr>
          <a:xfrm>
            <a:off x="195100" y="28597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"/>
          <p:cNvSpPr txBox="1"/>
          <p:nvPr/>
        </p:nvSpPr>
        <p:spPr>
          <a:xfrm>
            <a:off x="195100" y="38876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2"/>
          <p:cNvSpPr txBox="1"/>
          <p:nvPr/>
        </p:nvSpPr>
        <p:spPr>
          <a:xfrm>
            <a:off x="7623175" y="1831800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000"/>
              <a:t>How to </a:t>
            </a:r>
            <a:r>
              <a:rPr lang="en-GB" sz="1000"/>
              <a:t>incorporate</a:t>
            </a:r>
            <a:r>
              <a:rPr lang="en-GB" sz="1000"/>
              <a:t> ozonesonde </a:t>
            </a:r>
            <a:r>
              <a:rPr lang="en-GB" sz="1000"/>
              <a:t>uncertainties</a:t>
            </a:r>
            <a:r>
              <a:rPr lang="en-GB" sz="1000"/>
              <a:t> into AK-smoothed data?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2"/>
          <p:cNvSpPr txBox="1"/>
          <p:nvPr/>
        </p:nvSpPr>
        <p:spPr>
          <a:xfrm>
            <a:off x="7623175" y="2859700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2"/>
          <p:cNvSpPr txBox="1"/>
          <p:nvPr/>
        </p:nvSpPr>
        <p:spPr>
          <a:xfrm>
            <a:off x="7623175" y="3887600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2"/>
          <p:cNvSpPr txBox="1"/>
          <p:nvPr/>
        </p:nvSpPr>
        <p:spPr>
          <a:xfrm>
            <a:off x="4727575" y="1831800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000"/>
              <a:t>We should have a table of stations  (or map) with the dates of drop off and how much these are.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2"/>
          <p:cNvSpPr txBox="1"/>
          <p:nvPr/>
        </p:nvSpPr>
        <p:spPr>
          <a:xfrm>
            <a:off x="4727575" y="2859700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2"/>
          <p:cNvSpPr txBox="1"/>
          <p:nvPr/>
        </p:nvSpPr>
        <p:spPr>
          <a:xfrm>
            <a:off x="4727575" y="3887600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2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HEGIFTOM: Internal consistency platforms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"/>
          <p:cNvSpPr txBox="1"/>
          <p:nvPr/>
        </p:nvSpPr>
        <p:spPr>
          <a:xfrm>
            <a:off x="385950" y="559375"/>
            <a:ext cx="85206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GB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internal consistency aspects need to be additionally taken into account? Which homogenization activities should be additionally done this year?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"/>
          <p:cNvSpPr txBox="1"/>
          <p:nvPr/>
        </p:nvSpPr>
        <p:spPr>
          <a:xfrm>
            <a:off x="1642900" y="18318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"/>
          <p:cNvSpPr txBox="1"/>
          <p:nvPr/>
        </p:nvSpPr>
        <p:spPr>
          <a:xfrm>
            <a:off x="1642900" y="28597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"/>
          <p:cNvSpPr txBox="1"/>
          <p:nvPr/>
        </p:nvSpPr>
        <p:spPr>
          <a:xfrm>
            <a:off x="1642900" y="38876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3"/>
          <p:cNvSpPr txBox="1"/>
          <p:nvPr/>
        </p:nvSpPr>
        <p:spPr>
          <a:xfrm>
            <a:off x="3076325" y="18318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3"/>
          <p:cNvSpPr txBox="1"/>
          <p:nvPr/>
        </p:nvSpPr>
        <p:spPr>
          <a:xfrm>
            <a:off x="3076325" y="28597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3"/>
          <p:cNvSpPr txBox="1"/>
          <p:nvPr/>
        </p:nvSpPr>
        <p:spPr>
          <a:xfrm>
            <a:off x="3076325" y="38631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3"/>
          <p:cNvSpPr txBox="1"/>
          <p:nvPr/>
        </p:nvSpPr>
        <p:spPr>
          <a:xfrm>
            <a:off x="6175375" y="18318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</a:rPr>
              <a:t>Need to decide what retrieval </a:t>
            </a:r>
            <a:r>
              <a:rPr lang="en-GB" sz="1100">
                <a:solidFill>
                  <a:schemeClr val="dk1"/>
                </a:solidFill>
              </a:rPr>
              <a:t>information needs to be provided in the files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3"/>
          <p:cNvSpPr txBox="1"/>
          <p:nvPr/>
        </p:nvSpPr>
        <p:spPr>
          <a:xfrm>
            <a:off x="6175375" y="28597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3"/>
          <p:cNvSpPr txBox="1"/>
          <p:nvPr/>
        </p:nvSpPr>
        <p:spPr>
          <a:xfrm>
            <a:off x="6175375" y="38876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3"/>
          <p:cNvSpPr txBox="1"/>
          <p:nvPr/>
        </p:nvSpPr>
        <p:spPr>
          <a:xfrm>
            <a:off x="195100" y="1399200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FTIR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3"/>
          <p:cNvSpPr txBox="1"/>
          <p:nvPr/>
        </p:nvSpPr>
        <p:spPr>
          <a:xfrm>
            <a:off x="4727575" y="1387350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Brewer/Dobson Umkehr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3"/>
          <p:cNvSpPr txBox="1"/>
          <p:nvPr/>
        </p:nvSpPr>
        <p:spPr>
          <a:xfrm>
            <a:off x="195100" y="18318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3"/>
          <p:cNvSpPr txBox="1"/>
          <p:nvPr/>
        </p:nvSpPr>
        <p:spPr>
          <a:xfrm>
            <a:off x="195100" y="28597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3"/>
          <p:cNvSpPr txBox="1"/>
          <p:nvPr/>
        </p:nvSpPr>
        <p:spPr>
          <a:xfrm>
            <a:off x="195100" y="38876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3"/>
          <p:cNvSpPr txBox="1"/>
          <p:nvPr/>
        </p:nvSpPr>
        <p:spPr>
          <a:xfrm>
            <a:off x="7623175" y="18318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3"/>
          <p:cNvSpPr txBox="1"/>
          <p:nvPr/>
        </p:nvSpPr>
        <p:spPr>
          <a:xfrm>
            <a:off x="7623175" y="28597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3"/>
          <p:cNvSpPr txBox="1"/>
          <p:nvPr/>
        </p:nvSpPr>
        <p:spPr>
          <a:xfrm>
            <a:off x="7623175" y="38876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"/>
          <p:cNvSpPr txBox="1"/>
          <p:nvPr/>
        </p:nvSpPr>
        <p:spPr>
          <a:xfrm>
            <a:off x="4727575" y="18318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100"/>
              <a:t>Need to figure out the error analyses after Thomas presentation 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3"/>
          <p:cNvSpPr txBox="1"/>
          <p:nvPr/>
        </p:nvSpPr>
        <p:spPr>
          <a:xfrm>
            <a:off x="4727575" y="28597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4727575" y="38876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3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HEGIFTOM: Internal consistency platforms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/>
          <p:nvPr/>
        </p:nvSpPr>
        <p:spPr>
          <a:xfrm>
            <a:off x="385950" y="559375"/>
            <a:ext cx="85206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GB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internal consistency aspects need to be additionally taken into account? Which homogenization activities should be additionally done this year?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4"/>
          <p:cNvSpPr txBox="1"/>
          <p:nvPr/>
        </p:nvSpPr>
        <p:spPr>
          <a:xfrm>
            <a:off x="1642900" y="18318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800"/>
              <a:t>Answer to left cell </a:t>
            </a:r>
            <a:r>
              <a:rPr lang="en-GB" sz="800"/>
              <a:t>question</a:t>
            </a:r>
            <a:r>
              <a:rPr lang="en-GB" sz="800"/>
              <a:t>: Consensus can be found as long as it is discussed in advance. MERRA-2 is one candidate (freely </a:t>
            </a:r>
            <a:r>
              <a:rPr lang="en-GB" sz="800"/>
              <a:t>available)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4"/>
          <p:cNvSpPr txBox="1"/>
          <p:nvPr/>
        </p:nvSpPr>
        <p:spPr>
          <a:xfrm>
            <a:off x="1642900" y="28597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4"/>
          <p:cNvSpPr txBox="1"/>
          <p:nvPr/>
        </p:nvSpPr>
        <p:spPr>
          <a:xfrm>
            <a:off x="1642900" y="38876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4"/>
          <p:cNvSpPr txBox="1"/>
          <p:nvPr/>
        </p:nvSpPr>
        <p:spPr>
          <a:xfrm>
            <a:off x="3076325" y="18318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"/>
          <p:cNvSpPr txBox="1"/>
          <p:nvPr/>
        </p:nvSpPr>
        <p:spPr>
          <a:xfrm>
            <a:off x="3076325" y="28597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4"/>
          <p:cNvSpPr txBox="1"/>
          <p:nvPr/>
        </p:nvSpPr>
        <p:spPr>
          <a:xfrm>
            <a:off x="3076325" y="38631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"/>
          <p:cNvSpPr txBox="1"/>
          <p:nvPr/>
        </p:nvSpPr>
        <p:spPr>
          <a:xfrm>
            <a:off x="195100" y="1399200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LIDAR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"/>
          <p:cNvSpPr txBox="1"/>
          <p:nvPr/>
        </p:nvSpPr>
        <p:spPr>
          <a:xfrm>
            <a:off x="195100" y="18318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700"/>
              <a:t>To Thierry: The Air density and Temperature needed to report ozone in ppb is really important. Do you think a consensus can be found? Common ways to be proposed to the user in the files for all lidar datasets?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195100" y="28597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4"/>
          <p:cNvSpPr txBox="1"/>
          <p:nvPr/>
        </p:nvSpPr>
        <p:spPr>
          <a:xfrm>
            <a:off x="195100" y="3887600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4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HEGIFTOM: Internal consistency platforms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"/>
          <p:cNvSpPr txBox="1"/>
          <p:nvPr/>
        </p:nvSpPr>
        <p:spPr>
          <a:xfrm>
            <a:off x="385950" y="559375"/>
            <a:ext cx="85206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GB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internal consistency aspects need to be additionally taken into account? Which homogenization activities should be additionally done this year?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5"/>
          <p:cNvSpPr txBox="1"/>
          <p:nvPr/>
        </p:nvSpPr>
        <p:spPr>
          <a:xfrm>
            <a:off x="1642900" y="18318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5"/>
          <p:cNvSpPr txBox="1"/>
          <p:nvPr/>
        </p:nvSpPr>
        <p:spPr>
          <a:xfrm>
            <a:off x="1642900" y="28597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1642900" y="38876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5"/>
          <p:cNvSpPr txBox="1"/>
          <p:nvPr/>
        </p:nvSpPr>
        <p:spPr>
          <a:xfrm>
            <a:off x="3076325" y="18318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5"/>
          <p:cNvSpPr txBox="1"/>
          <p:nvPr/>
        </p:nvSpPr>
        <p:spPr>
          <a:xfrm>
            <a:off x="3076325" y="28597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5"/>
          <p:cNvSpPr txBox="1"/>
          <p:nvPr/>
        </p:nvSpPr>
        <p:spPr>
          <a:xfrm>
            <a:off x="3076325" y="38631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5"/>
          <p:cNvSpPr txBox="1"/>
          <p:nvPr/>
        </p:nvSpPr>
        <p:spPr>
          <a:xfrm>
            <a:off x="6175375" y="18318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000"/>
              <a:t>There is a potential in </a:t>
            </a:r>
            <a:r>
              <a:rPr lang="en-GB" sz="1000"/>
              <a:t>observations</a:t>
            </a:r>
            <a:r>
              <a:rPr lang="en-GB" sz="1000"/>
              <a:t> to develop Umkehr approach for profile retrievals.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6175375" y="28597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5"/>
          <p:cNvSpPr txBox="1"/>
          <p:nvPr/>
        </p:nvSpPr>
        <p:spPr>
          <a:xfrm>
            <a:off x="6175375" y="38876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5"/>
          <p:cNvSpPr txBox="1"/>
          <p:nvPr/>
        </p:nvSpPr>
        <p:spPr>
          <a:xfrm>
            <a:off x="195100" y="1399200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MAX-DOAS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"/>
          <p:cNvSpPr txBox="1"/>
          <p:nvPr/>
        </p:nvSpPr>
        <p:spPr>
          <a:xfrm>
            <a:off x="4727575" y="1387350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Pandora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5"/>
          <p:cNvSpPr txBox="1"/>
          <p:nvPr/>
        </p:nvSpPr>
        <p:spPr>
          <a:xfrm>
            <a:off x="195100" y="18318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/>
              <a:t>Do you expect any Trop O3 product in upcoming 3 years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/>
          <p:cNvSpPr txBox="1"/>
          <p:nvPr/>
        </p:nvSpPr>
        <p:spPr>
          <a:xfrm>
            <a:off x="195100" y="28597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5"/>
          <p:cNvSpPr txBox="1"/>
          <p:nvPr/>
        </p:nvSpPr>
        <p:spPr>
          <a:xfrm>
            <a:off x="195100" y="3887600"/>
            <a:ext cx="1326000" cy="9552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5"/>
          <p:cNvSpPr txBox="1"/>
          <p:nvPr/>
        </p:nvSpPr>
        <p:spPr>
          <a:xfrm>
            <a:off x="7623175" y="18318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5"/>
          <p:cNvSpPr txBox="1"/>
          <p:nvPr/>
        </p:nvSpPr>
        <p:spPr>
          <a:xfrm>
            <a:off x="7623175" y="28597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5"/>
          <p:cNvSpPr txBox="1"/>
          <p:nvPr/>
        </p:nvSpPr>
        <p:spPr>
          <a:xfrm>
            <a:off x="7623175" y="38876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5"/>
          <p:cNvSpPr txBox="1"/>
          <p:nvPr/>
        </p:nvSpPr>
        <p:spPr>
          <a:xfrm>
            <a:off x="4727575" y="18318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Do you expect any Trop O3 product in upcoming 3 years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5"/>
          <p:cNvSpPr txBox="1"/>
          <p:nvPr/>
        </p:nvSpPr>
        <p:spPr>
          <a:xfrm>
            <a:off x="4727575" y="28597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5"/>
          <p:cNvSpPr txBox="1"/>
          <p:nvPr/>
        </p:nvSpPr>
        <p:spPr>
          <a:xfrm>
            <a:off x="4727575" y="3887600"/>
            <a:ext cx="1326000" cy="955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5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HEGIFTOM: Internal consistency platforms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"/>
          <p:cNvSpPr txBox="1"/>
          <p:nvPr/>
        </p:nvSpPr>
        <p:spPr>
          <a:xfrm>
            <a:off x="385950" y="935919"/>
            <a:ext cx="8520600" cy="146437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b="1" i="0" lang="en-GB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can we harmonize the different uncertainty estimates between the platforms?</a:t>
            </a:r>
            <a:endParaRPr/>
          </a:p>
          <a:p>
            <a:pPr indent="-28575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b="1" i="0" lang="en-GB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the TUNER methodology be applied to ground-based networks?</a:t>
            </a:r>
            <a:endParaRPr/>
          </a:p>
          <a:p>
            <a:pPr indent="-28575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b="1" i="0" lang="en-GB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we distinguish between random and systematic errors?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6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HEGIFTOM: Internal consistency discussion</a:t>
            </a:r>
            <a:endParaRPr/>
          </a:p>
        </p:txBody>
      </p:sp>
      <p:sp>
        <p:nvSpPr>
          <p:cNvPr id="155" name="Google Shape;155;p6"/>
          <p:cNvSpPr txBox="1"/>
          <p:nvPr/>
        </p:nvSpPr>
        <p:spPr>
          <a:xfrm>
            <a:off x="195100" y="605768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Uncertainties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199572" y="2318136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Data archiving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6"/>
          <p:cNvSpPr txBox="1"/>
          <p:nvPr/>
        </p:nvSpPr>
        <p:spPr>
          <a:xfrm>
            <a:off x="383697" y="2655011"/>
            <a:ext cx="8605661" cy="146437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b="1" i="0" lang="en-GB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will the “harmonized” data of the different platforms be made available?  (NDACC/ftp-server? Versioning? Natural coordinates!)?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6"/>
          <p:cNvSpPr txBox="1"/>
          <p:nvPr/>
        </p:nvSpPr>
        <p:spPr>
          <a:xfrm>
            <a:off x="197320" y="3418620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Data flagging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"/>
          <p:cNvSpPr txBox="1"/>
          <p:nvPr/>
        </p:nvSpPr>
        <p:spPr>
          <a:xfrm>
            <a:off x="388169" y="3775667"/>
            <a:ext cx="8605661" cy="9308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b="1" i="0" lang="en-GB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we make recommendations for data flagging (each measurement point vs. each data file)?</a:t>
            </a:r>
            <a:endParaRPr b="1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 txBox="1"/>
          <p:nvPr/>
        </p:nvSpPr>
        <p:spPr>
          <a:xfrm>
            <a:off x="385950" y="11337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/>
              <a:t>Do any of the HEGIFTOM instruments uses apriori informations?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7"/>
          <p:cNvSpPr txBox="1"/>
          <p:nvPr/>
        </p:nvSpPr>
        <p:spPr>
          <a:xfrm>
            <a:off x="5503575" y="11170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7"/>
          <p:cNvSpPr txBox="1"/>
          <p:nvPr/>
        </p:nvSpPr>
        <p:spPr>
          <a:xfrm>
            <a:off x="7274450" y="11170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7"/>
          <p:cNvSpPr txBox="1"/>
          <p:nvPr/>
        </p:nvSpPr>
        <p:spPr>
          <a:xfrm>
            <a:off x="378080" y="2415643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7"/>
          <p:cNvSpPr txBox="1"/>
          <p:nvPr/>
        </p:nvSpPr>
        <p:spPr>
          <a:xfrm>
            <a:off x="2108825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7"/>
          <p:cNvSpPr txBox="1"/>
          <p:nvPr/>
        </p:nvSpPr>
        <p:spPr>
          <a:xfrm>
            <a:off x="3805950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"/>
          <p:cNvSpPr txBox="1"/>
          <p:nvPr/>
        </p:nvSpPr>
        <p:spPr>
          <a:xfrm>
            <a:off x="5529325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7"/>
          <p:cNvSpPr txBox="1"/>
          <p:nvPr/>
        </p:nvSpPr>
        <p:spPr>
          <a:xfrm>
            <a:off x="7274450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7"/>
          <p:cNvSpPr txBox="1"/>
          <p:nvPr/>
        </p:nvSpPr>
        <p:spPr>
          <a:xfrm>
            <a:off x="3674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"/>
          <p:cNvSpPr txBox="1"/>
          <p:nvPr/>
        </p:nvSpPr>
        <p:spPr>
          <a:xfrm>
            <a:off x="21088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7"/>
          <p:cNvSpPr txBox="1"/>
          <p:nvPr/>
        </p:nvSpPr>
        <p:spPr>
          <a:xfrm>
            <a:off x="3805950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7"/>
          <p:cNvSpPr txBox="1"/>
          <p:nvPr/>
        </p:nvSpPr>
        <p:spPr>
          <a:xfrm>
            <a:off x="5529325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7"/>
          <p:cNvSpPr txBox="1"/>
          <p:nvPr/>
        </p:nvSpPr>
        <p:spPr>
          <a:xfrm>
            <a:off x="7300200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"/>
          <p:cNvSpPr txBox="1"/>
          <p:nvPr/>
        </p:nvSpPr>
        <p:spPr>
          <a:xfrm>
            <a:off x="2083075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/>
              <a:t>What is the approach to average AKs for monthly mean data series?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7"/>
          <p:cNvSpPr txBox="1"/>
          <p:nvPr/>
        </p:nvSpPr>
        <p:spPr>
          <a:xfrm>
            <a:off x="3780200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/>
              <a:t>What defines “a priori”?</a:t>
            </a:r>
            <a:endParaRPr sz="1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/>
              <a:t>Is “ancillary” considered “a priori”?</a:t>
            </a:r>
            <a:endParaRPr sz="1200"/>
          </a:p>
        </p:txBody>
      </p:sp>
      <p:sp>
        <p:nvSpPr>
          <p:cNvPr id="179" name="Google Shape;179;p7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HEGIFTOM: Internal consistency discussion</a:t>
            </a:r>
            <a:endParaRPr/>
          </a:p>
        </p:txBody>
      </p:sp>
      <p:sp>
        <p:nvSpPr>
          <p:cNvPr id="180" name="Google Shape;180;p7"/>
          <p:cNvSpPr txBox="1"/>
          <p:nvPr/>
        </p:nvSpPr>
        <p:spPr>
          <a:xfrm>
            <a:off x="195100" y="605768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Uncertainties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1642900" y="1952832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8"/>
          <p:cNvSpPr txBox="1"/>
          <p:nvPr/>
        </p:nvSpPr>
        <p:spPr>
          <a:xfrm>
            <a:off x="1642900" y="2967284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8"/>
          <p:cNvSpPr txBox="1"/>
          <p:nvPr/>
        </p:nvSpPr>
        <p:spPr>
          <a:xfrm>
            <a:off x="1642900" y="3975012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8"/>
          <p:cNvSpPr txBox="1"/>
          <p:nvPr/>
        </p:nvSpPr>
        <p:spPr>
          <a:xfrm>
            <a:off x="3076325" y="1959556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8"/>
          <p:cNvSpPr txBox="1"/>
          <p:nvPr/>
        </p:nvSpPr>
        <p:spPr>
          <a:xfrm>
            <a:off x="3076325" y="2967284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8"/>
          <p:cNvSpPr txBox="1"/>
          <p:nvPr/>
        </p:nvSpPr>
        <p:spPr>
          <a:xfrm>
            <a:off x="3076325" y="3970684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8"/>
          <p:cNvSpPr txBox="1"/>
          <p:nvPr/>
        </p:nvSpPr>
        <p:spPr>
          <a:xfrm>
            <a:off x="6175375" y="1959556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8"/>
          <p:cNvSpPr txBox="1"/>
          <p:nvPr/>
        </p:nvSpPr>
        <p:spPr>
          <a:xfrm>
            <a:off x="6175375" y="2974008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8"/>
          <p:cNvSpPr txBox="1"/>
          <p:nvPr/>
        </p:nvSpPr>
        <p:spPr>
          <a:xfrm>
            <a:off x="6175375" y="3968288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8"/>
          <p:cNvSpPr txBox="1"/>
          <p:nvPr/>
        </p:nvSpPr>
        <p:spPr>
          <a:xfrm>
            <a:off x="195100" y="511632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Data archiving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8"/>
          <p:cNvSpPr txBox="1"/>
          <p:nvPr/>
        </p:nvSpPr>
        <p:spPr>
          <a:xfrm>
            <a:off x="4727575" y="519954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Data flagging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8"/>
          <p:cNvSpPr txBox="1"/>
          <p:nvPr/>
        </p:nvSpPr>
        <p:spPr>
          <a:xfrm>
            <a:off x="195100" y="1959556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8"/>
          <p:cNvSpPr txBox="1"/>
          <p:nvPr/>
        </p:nvSpPr>
        <p:spPr>
          <a:xfrm>
            <a:off x="195100" y="2967284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8"/>
          <p:cNvSpPr txBox="1"/>
          <p:nvPr/>
        </p:nvSpPr>
        <p:spPr>
          <a:xfrm>
            <a:off x="195100" y="3968288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8"/>
          <p:cNvSpPr txBox="1"/>
          <p:nvPr/>
        </p:nvSpPr>
        <p:spPr>
          <a:xfrm>
            <a:off x="7623175" y="1959556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8"/>
          <p:cNvSpPr txBox="1"/>
          <p:nvPr/>
        </p:nvSpPr>
        <p:spPr>
          <a:xfrm>
            <a:off x="7623175" y="2974008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8"/>
          <p:cNvSpPr txBox="1"/>
          <p:nvPr/>
        </p:nvSpPr>
        <p:spPr>
          <a:xfrm>
            <a:off x="7623175" y="3968288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8"/>
          <p:cNvSpPr txBox="1"/>
          <p:nvPr/>
        </p:nvSpPr>
        <p:spPr>
          <a:xfrm>
            <a:off x="4727575" y="1959556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8"/>
          <p:cNvSpPr txBox="1"/>
          <p:nvPr/>
        </p:nvSpPr>
        <p:spPr>
          <a:xfrm>
            <a:off x="4727575" y="2974008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8"/>
          <p:cNvSpPr txBox="1"/>
          <p:nvPr/>
        </p:nvSpPr>
        <p:spPr>
          <a:xfrm>
            <a:off x="4727575" y="3968288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8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HEGIFTOM: Internal consistency discussion</a:t>
            </a:r>
            <a:endParaRPr/>
          </a:p>
        </p:txBody>
      </p:sp>
      <p:sp>
        <p:nvSpPr>
          <p:cNvPr id="206" name="Google Shape;206;p8"/>
          <p:cNvSpPr txBox="1"/>
          <p:nvPr/>
        </p:nvSpPr>
        <p:spPr>
          <a:xfrm>
            <a:off x="192850" y="962149"/>
            <a:ext cx="1326000" cy="14547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/>
              <a:t>What </a:t>
            </a:r>
            <a:r>
              <a:rPr lang="en-GB" sz="1000"/>
              <a:t>products</a:t>
            </a:r>
            <a:r>
              <a:rPr lang="en-GB" sz="1000"/>
              <a:t> will be archived? If it is MM then traditional archives can be approached for hosting the data. We should reach out to WMO to archive at WOUDC.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sz="1000"/>
          </a:p>
        </p:txBody>
      </p:sp>
      <p:sp>
        <p:nvSpPr>
          <p:cNvPr id="207" name="Google Shape;207;p8"/>
          <p:cNvSpPr txBox="1"/>
          <p:nvPr/>
        </p:nvSpPr>
        <p:spPr>
          <a:xfrm>
            <a:off x="1647372" y="962152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8"/>
          <p:cNvSpPr txBox="1"/>
          <p:nvPr/>
        </p:nvSpPr>
        <p:spPr>
          <a:xfrm>
            <a:off x="3087521" y="968876"/>
            <a:ext cx="1326000" cy="955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8"/>
          <p:cNvSpPr txBox="1"/>
          <p:nvPr/>
        </p:nvSpPr>
        <p:spPr>
          <a:xfrm>
            <a:off x="4732047" y="968876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100"/>
              <a:t>We should develop common flagging criteria (i.e. more than 10 % deviation, etc)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8"/>
          <p:cNvSpPr txBox="1"/>
          <p:nvPr/>
        </p:nvSpPr>
        <p:spPr>
          <a:xfrm>
            <a:off x="6175455" y="973348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100"/>
              <a:t>SOP for data flagging? Can we borrow from what already has been written for some instruments?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8"/>
          <p:cNvSpPr txBox="1"/>
          <p:nvPr/>
        </p:nvSpPr>
        <p:spPr>
          <a:xfrm>
            <a:off x="7625587" y="971096"/>
            <a:ext cx="1326000" cy="9552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Roeland Van Malderen</dc:creator>
</cp:coreProperties>
</file>