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hqfXLeOlywqDO2+Ur5E67m8YKbd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42" d="100"/>
          <a:sy n="142" d="100"/>
        </p:scale>
        <p:origin x="-108" y="-2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4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6563910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" name="Google Shape;4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" name="Google Shape;5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3" name="Google Shape;6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" name="Google Shape;5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3" name="Google Shape;6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7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7" name="Google Shape;27;p1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2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13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5" name="Google Shape;35;p13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6" name="Google Shape;36;p13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4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0" name="Google Shape;40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3" name="Google Shape;43;p15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"/>
          <p:cNvSpPr txBox="1"/>
          <p:nvPr/>
        </p:nvSpPr>
        <p:spPr>
          <a:xfrm>
            <a:off x="735350" y="202875"/>
            <a:ext cx="7029600" cy="18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HEGIFTOM </a:t>
            </a:r>
            <a:r>
              <a:rPr lang="en-US" sz="3600" b="1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Workshop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1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29 Nov 2021</a:t>
            </a:r>
            <a:endParaRPr sz="2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1"/>
          <p:cNvSpPr txBox="1"/>
          <p:nvPr/>
        </p:nvSpPr>
        <p:spPr>
          <a:xfrm>
            <a:off x="372800" y="1368050"/>
            <a:ext cx="3708000" cy="43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829850" y="2489279"/>
            <a:ext cx="70620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lang="en-US" sz="43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Group Discussion </a:t>
            </a:r>
            <a:r>
              <a:rPr lang="en-US" sz="4300" b="1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Slides</a:t>
            </a:r>
            <a:r>
              <a:rPr lang="en-US" sz="4300" b="0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43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86250" y="86175"/>
            <a:ext cx="1466850" cy="1552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"/>
          <p:cNvSpPr txBox="1">
            <a:spLocks noGrp="1"/>
          </p:cNvSpPr>
          <p:nvPr>
            <p:ph type="title"/>
          </p:nvPr>
        </p:nvSpPr>
        <p:spPr>
          <a:xfrm>
            <a:off x="311700" y="65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b="1" dirty="0">
                <a:solidFill>
                  <a:srgbClr val="002060"/>
                </a:solidFill>
              </a:rPr>
              <a:t>HEGIFTOM: </a:t>
            </a:r>
            <a:r>
              <a:rPr lang="en-US" b="1" dirty="0" err="1" smtClean="0">
                <a:solidFill>
                  <a:srgbClr val="002060"/>
                </a:solidFill>
              </a:rPr>
              <a:t>Intercomparison</a:t>
            </a:r>
            <a:r>
              <a:rPr lang="en-US" b="1" dirty="0" smtClean="0">
                <a:solidFill>
                  <a:srgbClr val="002060"/>
                </a:solidFill>
              </a:rPr>
              <a:t> studies</a:t>
            </a:r>
            <a:endParaRPr b="1" dirty="0">
              <a:solidFill>
                <a:srgbClr val="002060"/>
              </a:solidFill>
            </a:endParaRPr>
          </a:p>
        </p:txBody>
      </p:sp>
      <p:sp>
        <p:nvSpPr>
          <p:cNvPr id="60" name="Google Shape;60;p2"/>
          <p:cNvSpPr txBox="1"/>
          <p:nvPr/>
        </p:nvSpPr>
        <p:spPr>
          <a:xfrm>
            <a:off x="271642" y="861955"/>
            <a:ext cx="8670644" cy="3803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marR="0" lvl="0" indent="-2857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b="1" dirty="0" smtClean="0">
                <a:solidFill>
                  <a:srgbClr val="002060"/>
                </a:solidFill>
              </a:rPr>
              <a:t>Plans for </a:t>
            </a:r>
            <a:r>
              <a:rPr lang="en-US" sz="2000" b="1" dirty="0" err="1" smtClean="0">
                <a:solidFill>
                  <a:srgbClr val="002060"/>
                </a:solidFill>
              </a:rPr>
              <a:t>intercomparison</a:t>
            </a:r>
            <a:r>
              <a:rPr lang="en-US" sz="2000" b="1" dirty="0" smtClean="0">
                <a:solidFill>
                  <a:srgbClr val="002060"/>
                </a:solidFill>
              </a:rPr>
              <a:t> studies?</a:t>
            </a:r>
          </a:p>
          <a:p>
            <a:pPr marL="285750" marR="0" lvl="0" indent="-2857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b="1" dirty="0" smtClean="0">
                <a:solidFill>
                  <a:srgbClr val="002060"/>
                </a:solidFill>
              </a:rPr>
              <a:t>Is/are a common approach/tools/guidelines needed for such </a:t>
            </a:r>
            <a:r>
              <a:rPr lang="en-US" sz="2000" b="1" dirty="0" err="1" smtClean="0">
                <a:solidFill>
                  <a:srgbClr val="002060"/>
                </a:solidFill>
              </a:rPr>
              <a:t>intercomparison</a:t>
            </a:r>
            <a:r>
              <a:rPr lang="en-US" sz="2000" b="1" dirty="0" smtClean="0">
                <a:solidFill>
                  <a:srgbClr val="002060"/>
                </a:solidFill>
              </a:rPr>
              <a:t> studies? If yes, which?</a:t>
            </a:r>
            <a:endParaRPr sz="2000" b="1" i="0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"/>
          <p:cNvSpPr txBox="1"/>
          <p:nvPr/>
        </p:nvSpPr>
        <p:spPr>
          <a:xfrm>
            <a:off x="385950" y="113372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3"/>
          <p:cNvSpPr txBox="1"/>
          <p:nvPr/>
        </p:nvSpPr>
        <p:spPr>
          <a:xfrm>
            <a:off x="5503575" y="11170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3"/>
          <p:cNvSpPr txBox="1"/>
          <p:nvPr/>
        </p:nvSpPr>
        <p:spPr>
          <a:xfrm>
            <a:off x="7274450" y="11170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3"/>
          <p:cNvSpPr txBox="1"/>
          <p:nvPr/>
        </p:nvSpPr>
        <p:spPr>
          <a:xfrm>
            <a:off x="378080" y="2415643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3"/>
          <p:cNvSpPr txBox="1"/>
          <p:nvPr/>
        </p:nvSpPr>
        <p:spPr>
          <a:xfrm>
            <a:off x="2108825" y="240205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3"/>
          <p:cNvSpPr txBox="1"/>
          <p:nvPr/>
        </p:nvSpPr>
        <p:spPr>
          <a:xfrm>
            <a:off x="3805950" y="240205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3"/>
          <p:cNvSpPr txBox="1"/>
          <p:nvPr/>
        </p:nvSpPr>
        <p:spPr>
          <a:xfrm>
            <a:off x="5529325" y="236857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3"/>
          <p:cNvSpPr txBox="1"/>
          <p:nvPr/>
        </p:nvSpPr>
        <p:spPr>
          <a:xfrm>
            <a:off x="7274450" y="236857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3"/>
          <p:cNvSpPr txBox="1"/>
          <p:nvPr/>
        </p:nvSpPr>
        <p:spPr>
          <a:xfrm>
            <a:off x="367425" y="36871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3"/>
          <p:cNvSpPr txBox="1"/>
          <p:nvPr/>
        </p:nvSpPr>
        <p:spPr>
          <a:xfrm>
            <a:off x="2108825" y="36871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3"/>
          <p:cNvSpPr txBox="1"/>
          <p:nvPr/>
        </p:nvSpPr>
        <p:spPr>
          <a:xfrm>
            <a:off x="3805950" y="36871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3"/>
          <p:cNvSpPr txBox="1"/>
          <p:nvPr/>
        </p:nvSpPr>
        <p:spPr>
          <a:xfrm>
            <a:off x="5529325" y="365362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3"/>
          <p:cNvSpPr txBox="1"/>
          <p:nvPr/>
        </p:nvSpPr>
        <p:spPr>
          <a:xfrm>
            <a:off x="7300200" y="365362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3"/>
          <p:cNvSpPr txBox="1"/>
          <p:nvPr/>
        </p:nvSpPr>
        <p:spPr>
          <a:xfrm>
            <a:off x="2083075" y="115047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3"/>
          <p:cNvSpPr txBox="1"/>
          <p:nvPr/>
        </p:nvSpPr>
        <p:spPr>
          <a:xfrm>
            <a:off x="3780200" y="115047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3"/>
          <p:cNvSpPr txBox="1">
            <a:spLocks noGrp="1"/>
          </p:cNvSpPr>
          <p:nvPr>
            <p:ph type="title"/>
          </p:nvPr>
        </p:nvSpPr>
        <p:spPr>
          <a:xfrm>
            <a:off x="311700" y="65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dirty="0"/>
              <a:t>HEGIFTOM: </a:t>
            </a:r>
            <a:r>
              <a:rPr lang="en-US" dirty="0" err="1" smtClean="0"/>
              <a:t>Intercomparison</a:t>
            </a:r>
            <a:r>
              <a:rPr lang="en-US" dirty="0" smtClean="0"/>
              <a:t> studies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"/>
          <p:cNvSpPr txBox="1">
            <a:spLocks noGrp="1"/>
          </p:cNvSpPr>
          <p:nvPr>
            <p:ph type="title"/>
          </p:nvPr>
        </p:nvSpPr>
        <p:spPr>
          <a:xfrm>
            <a:off x="311700" y="65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b="1">
                <a:solidFill>
                  <a:srgbClr val="002060"/>
                </a:solidFill>
              </a:rPr>
              <a:t>HEGIFTOM: External consistency discussion</a:t>
            </a:r>
            <a:endParaRPr b="1">
              <a:solidFill>
                <a:srgbClr val="002060"/>
              </a:solidFill>
            </a:endParaRPr>
          </a:p>
        </p:txBody>
      </p:sp>
      <p:sp>
        <p:nvSpPr>
          <p:cNvPr id="60" name="Google Shape;60;p2"/>
          <p:cNvSpPr txBox="1"/>
          <p:nvPr/>
        </p:nvSpPr>
        <p:spPr>
          <a:xfrm>
            <a:off x="271642" y="935919"/>
            <a:ext cx="8670644" cy="3803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marR="0" lvl="0" indent="-2857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Consistency in the use of use of </a:t>
            </a:r>
            <a:r>
              <a:rPr lang="en-US" sz="2000" b="1" i="0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meteo</a:t>
            </a:r>
            <a:r>
              <a:rPr lang="en-US" sz="20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data to convert instrument’s “natural” coordinates to common coordinates. How?</a:t>
            </a:r>
            <a:endParaRPr dirty="0"/>
          </a:p>
          <a:p>
            <a:pPr marL="285750" marR="0" lvl="0" indent="-2857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Common tropopause height definition! How?</a:t>
            </a:r>
            <a:endParaRPr dirty="0"/>
          </a:p>
          <a:p>
            <a:pPr marL="285750" marR="0" lvl="0" indent="-2857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Common boundary layer height</a:t>
            </a:r>
            <a:endParaRPr dirty="0"/>
          </a:p>
          <a:p>
            <a:pPr marL="285750" marR="0" lvl="0" indent="-2857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Common tropospheric ozone column extent vs. averaging kernels.</a:t>
            </a:r>
            <a:endParaRPr dirty="0"/>
          </a:p>
          <a:p>
            <a:pPr marL="285750" marR="0" lvl="0" indent="-2857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Vertical smoothing of ground-based measurements when </a:t>
            </a:r>
            <a:r>
              <a:rPr lang="en-US" sz="2000" b="1" i="0" u="none" strike="noStrike" cap="none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                         compared </a:t>
            </a:r>
            <a:r>
              <a:rPr lang="en-US" sz="20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to satellite retrievals.</a:t>
            </a:r>
            <a:endParaRPr dirty="0"/>
          </a:p>
          <a:p>
            <a:pPr marL="285750" marR="0" lvl="0" indent="-2857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Identical air masses (e.g. IAGOS vs. </a:t>
            </a:r>
            <a:r>
              <a:rPr lang="en-US" sz="2000" b="1" i="0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ozonesondes</a:t>
            </a:r>
            <a:r>
              <a:rPr lang="en-US" sz="20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)?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1" i="0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7278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"/>
          <p:cNvSpPr txBox="1"/>
          <p:nvPr/>
        </p:nvSpPr>
        <p:spPr>
          <a:xfrm>
            <a:off x="385950" y="113372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900"/>
              <a:t>In terms of harmonization, Is HEGIFTOM focus WG expecting to provide a common code or algorithm to determine t</a:t>
            </a:r>
            <a:r>
              <a:rPr lang="en-US" sz="800"/>
              <a:t>he </a:t>
            </a:r>
            <a:r>
              <a:rPr lang="en-US" sz="1000"/>
              <a:t>tropopause from ozonesondes? 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3"/>
          <p:cNvSpPr txBox="1"/>
          <p:nvPr/>
        </p:nvSpPr>
        <p:spPr>
          <a:xfrm>
            <a:off x="5503575" y="11170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3"/>
          <p:cNvSpPr txBox="1"/>
          <p:nvPr/>
        </p:nvSpPr>
        <p:spPr>
          <a:xfrm>
            <a:off x="7274450" y="11170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3"/>
          <p:cNvSpPr txBox="1"/>
          <p:nvPr/>
        </p:nvSpPr>
        <p:spPr>
          <a:xfrm>
            <a:off x="378080" y="2415643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3"/>
          <p:cNvSpPr txBox="1"/>
          <p:nvPr/>
        </p:nvSpPr>
        <p:spPr>
          <a:xfrm>
            <a:off x="2108825" y="240205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3"/>
          <p:cNvSpPr txBox="1"/>
          <p:nvPr/>
        </p:nvSpPr>
        <p:spPr>
          <a:xfrm>
            <a:off x="3805950" y="240205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3"/>
          <p:cNvSpPr txBox="1"/>
          <p:nvPr/>
        </p:nvSpPr>
        <p:spPr>
          <a:xfrm>
            <a:off x="5529325" y="236857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3"/>
          <p:cNvSpPr txBox="1"/>
          <p:nvPr/>
        </p:nvSpPr>
        <p:spPr>
          <a:xfrm>
            <a:off x="7274450" y="236857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3"/>
          <p:cNvSpPr txBox="1"/>
          <p:nvPr/>
        </p:nvSpPr>
        <p:spPr>
          <a:xfrm>
            <a:off x="367425" y="36871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3"/>
          <p:cNvSpPr txBox="1"/>
          <p:nvPr/>
        </p:nvSpPr>
        <p:spPr>
          <a:xfrm>
            <a:off x="2108825" y="36871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3"/>
          <p:cNvSpPr txBox="1"/>
          <p:nvPr/>
        </p:nvSpPr>
        <p:spPr>
          <a:xfrm>
            <a:off x="3805950" y="36871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3"/>
          <p:cNvSpPr txBox="1"/>
          <p:nvPr/>
        </p:nvSpPr>
        <p:spPr>
          <a:xfrm>
            <a:off x="5529325" y="365362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3"/>
          <p:cNvSpPr txBox="1"/>
          <p:nvPr/>
        </p:nvSpPr>
        <p:spPr>
          <a:xfrm>
            <a:off x="7300200" y="365362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3"/>
          <p:cNvSpPr txBox="1"/>
          <p:nvPr/>
        </p:nvSpPr>
        <p:spPr>
          <a:xfrm>
            <a:off x="2083075" y="115047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/>
              <a:t>BL heights: Can Luis produce a BL height similarly to his other met proxies with JETPAC? 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3"/>
          <p:cNvSpPr txBox="1"/>
          <p:nvPr/>
        </p:nvSpPr>
        <p:spPr>
          <a:xfrm>
            <a:off x="3780200" y="115047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/>
              <a:t>What is the definition of the boundary layer height?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3"/>
          <p:cNvSpPr txBox="1">
            <a:spLocks noGrp="1"/>
          </p:cNvSpPr>
          <p:nvPr>
            <p:ph type="title"/>
          </p:nvPr>
        </p:nvSpPr>
        <p:spPr>
          <a:xfrm>
            <a:off x="311700" y="65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HEGIFTOM: External consistency discussion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110243242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163</Words>
  <Application>Microsoft Office PowerPoint</Application>
  <PresentationFormat>On-screen Show (16:9)</PresentationFormat>
  <Paragraphs>18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Simple Light</vt:lpstr>
      <vt:lpstr>PowerPoint Presentation</vt:lpstr>
      <vt:lpstr>HEGIFTOM: Intercomparison studies</vt:lpstr>
      <vt:lpstr>HEGIFTOM: Intercomparison studies</vt:lpstr>
      <vt:lpstr>HEGIFTOM: External consistency discussion</vt:lpstr>
      <vt:lpstr>HEGIFTOM: External consistency 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Roeland Van Malderen</dc:creator>
  <cp:lastModifiedBy>Roeland Van Malderen</cp:lastModifiedBy>
  <cp:revision>2</cp:revision>
  <dcterms:modified xsi:type="dcterms:W3CDTF">2021-11-26T09:20:37Z</dcterms:modified>
</cp:coreProperties>
</file>