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0" r:id="rId2"/>
    <p:sldId id="271" r:id="rId3"/>
    <p:sldId id="275" r:id="rId4"/>
    <p:sldId id="272" r:id="rId5"/>
    <p:sldId id="258" r:id="rId6"/>
    <p:sldId id="274" r:id="rId7"/>
    <p:sldId id="301" r:id="rId8"/>
    <p:sldId id="303" r:id="rId9"/>
    <p:sldId id="304" r:id="rId10"/>
    <p:sldId id="300" r:id="rId11"/>
    <p:sldId id="282" r:id="rId12"/>
    <p:sldId id="299" r:id="rId13"/>
    <p:sldId id="285" r:id="rId14"/>
    <p:sldId id="315" r:id="rId15"/>
    <p:sldId id="314" r:id="rId16"/>
    <p:sldId id="317" r:id="rId17"/>
    <p:sldId id="283" r:id="rId18"/>
    <p:sldId id="306" r:id="rId19"/>
    <p:sldId id="307" r:id="rId20"/>
    <p:sldId id="308" r:id="rId21"/>
    <p:sldId id="309" r:id="rId22"/>
    <p:sldId id="310" r:id="rId23"/>
    <p:sldId id="311" r:id="rId24"/>
    <p:sldId id="312" r:id="rId25"/>
    <p:sldId id="313" r:id="rId26"/>
    <p:sldId id="286" r:id="rId27"/>
    <p:sldId id="287" r:id="rId28"/>
    <p:sldId id="288" r:id="rId29"/>
    <p:sldId id="289" r:id="rId30"/>
    <p:sldId id="290" r:id="rId31"/>
    <p:sldId id="291" r:id="rId32"/>
    <p:sldId id="292" r:id="rId33"/>
    <p:sldId id="293" r:id="rId34"/>
    <p:sldId id="295" r:id="rId35"/>
    <p:sldId id="316"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3171" autoAdjust="0"/>
    <p:restoredTop sz="94660"/>
  </p:normalViewPr>
  <p:slideViewPr>
    <p:cSldViewPr snapToGrid="0">
      <p:cViewPr varScale="1">
        <p:scale>
          <a:sx n="97" d="100"/>
          <a:sy n="97" d="100"/>
        </p:scale>
        <p:origin x="643"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24151-DEA2-4357-9DBA-986C58CD55C1}" type="datetimeFigureOut">
              <a:rPr lang="zh-CN" altLang="en-US" smtClean="0"/>
              <a:t>2022/8/30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67E72-C142-445B-ABD0-B716C7DD5F5C}" type="slidenum">
              <a:rPr lang="zh-CN" altLang="en-US" smtClean="0"/>
              <a:t>‹#›</a:t>
            </a:fld>
            <a:endParaRPr lang="zh-CN" altLang="en-US"/>
          </a:p>
        </p:txBody>
      </p:sp>
    </p:spTree>
    <p:extLst>
      <p:ext uri="{BB962C8B-B14F-4D97-AF65-F5344CB8AC3E}">
        <p14:creationId xmlns:p14="http://schemas.microsoft.com/office/powerpoint/2010/main" val="205170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CE67E72-C142-445B-ABD0-B716C7DD5F5C}" type="slidenum">
              <a:rPr lang="zh-CN" altLang="en-US" smtClean="0"/>
              <a:t>18</a:t>
            </a:fld>
            <a:endParaRPr lang="zh-CN" altLang="en-US"/>
          </a:p>
        </p:txBody>
      </p:sp>
    </p:spTree>
    <p:extLst>
      <p:ext uri="{BB962C8B-B14F-4D97-AF65-F5344CB8AC3E}">
        <p14:creationId xmlns:p14="http://schemas.microsoft.com/office/powerpoint/2010/main" val="96476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19</a:t>
            </a:fld>
            <a:endParaRPr lang="zh-CN" altLang="en-US"/>
          </a:p>
        </p:txBody>
      </p:sp>
    </p:spTree>
    <p:extLst>
      <p:ext uri="{BB962C8B-B14F-4D97-AF65-F5344CB8AC3E}">
        <p14:creationId xmlns:p14="http://schemas.microsoft.com/office/powerpoint/2010/main" val="1771124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20</a:t>
            </a:fld>
            <a:endParaRPr lang="zh-CN" altLang="en-US"/>
          </a:p>
        </p:txBody>
      </p:sp>
    </p:spTree>
    <p:extLst>
      <p:ext uri="{BB962C8B-B14F-4D97-AF65-F5344CB8AC3E}">
        <p14:creationId xmlns:p14="http://schemas.microsoft.com/office/powerpoint/2010/main" val="130740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21</a:t>
            </a:fld>
            <a:endParaRPr lang="zh-CN" altLang="en-US"/>
          </a:p>
        </p:txBody>
      </p:sp>
    </p:spTree>
    <p:extLst>
      <p:ext uri="{BB962C8B-B14F-4D97-AF65-F5344CB8AC3E}">
        <p14:creationId xmlns:p14="http://schemas.microsoft.com/office/powerpoint/2010/main" val="5800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22</a:t>
            </a:fld>
            <a:endParaRPr lang="zh-CN" altLang="en-US"/>
          </a:p>
        </p:txBody>
      </p:sp>
    </p:spTree>
    <p:extLst>
      <p:ext uri="{BB962C8B-B14F-4D97-AF65-F5344CB8AC3E}">
        <p14:creationId xmlns:p14="http://schemas.microsoft.com/office/powerpoint/2010/main" val="426286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23</a:t>
            </a:fld>
            <a:endParaRPr lang="zh-CN" altLang="en-US"/>
          </a:p>
        </p:txBody>
      </p:sp>
    </p:spTree>
    <p:extLst>
      <p:ext uri="{BB962C8B-B14F-4D97-AF65-F5344CB8AC3E}">
        <p14:creationId xmlns:p14="http://schemas.microsoft.com/office/powerpoint/2010/main" val="251991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24</a:t>
            </a:fld>
            <a:endParaRPr lang="zh-CN" altLang="en-US"/>
          </a:p>
        </p:txBody>
      </p:sp>
    </p:spTree>
    <p:extLst>
      <p:ext uri="{BB962C8B-B14F-4D97-AF65-F5344CB8AC3E}">
        <p14:creationId xmlns:p14="http://schemas.microsoft.com/office/powerpoint/2010/main" val="441251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E67E72-C142-445B-ABD0-B716C7DD5F5C}" type="slidenum">
              <a:rPr lang="zh-CN" altLang="en-US" smtClean="0"/>
              <a:t>25</a:t>
            </a:fld>
            <a:endParaRPr lang="zh-CN" altLang="en-US"/>
          </a:p>
        </p:txBody>
      </p:sp>
    </p:spTree>
    <p:extLst>
      <p:ext uri="{BB962C8B-B14F-4D97-AF65-F5344CB8AC3E}">
        <p14:creationId xmlns:p14="http://schemas.microsoft.com/office/powerpoint/2010/main" val="92435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E9CC86-A21D-46C2-A5CD-71A29957778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6939E48-1482-4556-99CF-10D76161D2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2899696-A6D5-460E-8F30-7493B768D271}"/>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01F3343B-C590-497D-B746-5B82CBC89A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C8F996-6240-4F39-8B85-4616907C2B16}"/>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34312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BBBAF-3F95-43C2-9343-1653D00D56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4C846AC-6068-4887-8A91-CE9102BC2BE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003F79-3ED5-426B-8F0A-C384F559B01B}"/>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28BB9D29-D554-4B16-9896-97507574EC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42478D-8BD5-480C-9419-A9B53D1CB703}"/>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19370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E0E296-6A6A-4E57-89E9-E0E641F744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AE5D5B0-C043-497B-8D5C-EDE732ADE50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2FDD9C-1C35-4982-AD42-73119CBCB1AA}"/>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375D3F0E-9968-49E2-B463-B94E005C66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7A39FC-C531-4DA4-A621-C520175B7427}"/>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411782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E6AF47-FA4E-4815-8EB5-F6216D64A7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743AC7-7CDE-471A-9A55-10973A3B51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F3A431-484F-457B-B9FB-60E6758B3BEB}"/>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694A8692-9A83-409D-81D0-3185AD2D44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DA2300-52BF-4DF2-B42B-61AC1C44AA4F}"/>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359686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A3144-5E45-4C82-A79C-D1D2C47E335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B04DD26-5702-4A94-AF76-AF16834FA9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BB4FC4B-E3B8-4771-8175-F4B7F7899372}"/>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F55FE959-A05B-48F2-BE21-0ACC768CCA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B7AAED-7081-4236-8D76-51FC95D7A9CA}"/>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3871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5434F-EEF7-49FC-BEE3-CC300B704E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79FA92E-94D6-4869-9D1B-187CE575EF3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D79030A-6D3F-4D21-AE8D-B2FCABCD7F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DAC75D5-2CEC-4DEC-9193-18DCDDA7A2E0}"/>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6" name="页脚占位符 5">
            <a:extLst>
              <a:ext uri="{FF2B5EF4-FFF2-40B4-BE49-F238E27FC236}">
                <a16:creationId xmlns:a16="http://schemas.microsoft.com/office/drawing/2014/main" id="{32162A01-8EB7-422F-B99A-49980FBC30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BDEA26-ED9E-4611-B5FD-C3BE455A429B}"/>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350547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C7CFF-5562-4FFD-AA7A-4C5FA430F4C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1AFD2B-CBC5-4D48-8FDE-C7E4E1902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FFF495-2A2D-450A-832B-53ED95DEAD6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77D17B4-F76B-47F6-94FC-D469862E3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E0F8C6-1FCD-460B-B216-FE4EA0E096B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ACAD81-A60D-44C4-A368-946DB2038392}"/>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8" name="页脚占位符 7">
            <a:extLst>
              <a:ext uri="{FF2B5EF4-FFF2-40B4-BE49-F238E27FC236}">
                <a16:creationId xmlns:a16="http://schemas.microsoft.com/office/drawing/2014/main" id="{EE93B509-5FBA-4FC2-B6DC-68C587A3B9D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1325B3-97BF-4596-9C4C-63C056B3EC25}"/>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262196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186D5B-C46E-4FCD-9C29-D9B7E9ECFB5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50796A-DEEC-4F6F-95D3-FFBB81ADAEA6}"/>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4" name="页脚占位符 3">
            <a:extLst>
              <a:ext uri="{FF2B5EF4-FFF2-40B4-BE49-F238E27FC236}">
                <a16:creationId xmlns:a16="http://schemas.microsoft.com/office/drawing/2014/main" id="{E233C1F0-10E8-4343-8684-37D319647DE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B9D9F7-37B2-4E0B-BB5D-C638252F2434}"/>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165494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4657E8-767D-4E08-8587-3F4777EA21FE}"/>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3" name="页脚占位符 2">
            <a:extLst>
              <a:ext uri="{FF2B5EF4-FFF2-40B4-BE49-F238E27FC236}">
                <a16:creationId xmlns:a16="http://schemas.microsoft.com/office/drawing/2014/main" id="{179FB5A5-8E44-44DE-B8D6-C9F8D12CD8D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059CFAE-C6EA-4149-B245-404FB415BFEB}"/>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92327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6B8C9-B884-41B9-85B0-12C7B61FD7C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FD440B2-9B6D-49E2-87AA-00E420548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00BA8C-A352-4143-BCD7-DD46EAE59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A12D641-EADE-494B-B199-A4A9C5B4F267}"/>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6" name="页脚占位符 5">
            <a:extLst>
              <a:ext uri="{FF2B5EF4-FFF2-40B4-BE49-F238E27FC236}">
                <a16:creationId xmlns:a16="http://schemas.microsoft.com/office/drawing/2014/main" id="{24E08760-37CD-49DC-A2C2-6ADF5E86334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E1BDD5-03E0-4289-AE85-C96084E834DC}"/>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408498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F2AB3D-BB34-4396-B248-3B9602FE15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14EE17-EB22-44C2-A53A-4EB18E27F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AA675D4-5A99-4896-AC5F-7FE86A5A0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CAB421-2E75-4298-BC3E-28A56E1C1977}"/>
              </a:ext>
            </a:extLst>
          </p:cNvPr>
          <p:cNvSpPr>
            <a:spLocks noGrp="1"/>
          </p:cNvSpPr>
          <p:nvPr>
            <p:ph type="dt" sz="half" idx="10"/>
          </p:nvPr>
        </p:nvSpPr>
        <p:spPr/>
        <p:txBody>
          <a:bodyPr/>
          <a:lstStyle/>
          <a:p>
            <a:fld id="{145FC3B5-9740-4D2F-B3B0-F6786B941703}" type="datetimeFigureOut">
              <a:rPr lang="zh-CN" altLang="en-US" smtClean="0"/>
              <a:t>2022/8/30</a:t>
            </a:fld>
            <a:endParaRPr lang="zh-CN" altLang="en-US"/>
          </a:p>
        </p:txBody>
      </p:sp>
      <p:sp>
        <p:nvSpPr>
          <p:cNvPr id="6" name="页脚占位符 5">
            <a:extLst>
              <a:ext uri="{FF2B5EF4-FFF2-40B4-BE49-F238E27FC236}">
                <a16:creationId xmlns:a16="http://schemas.microsoft.com/office/drawing/2014/main" id="{585F09EA-8DF4-4A3E-A8FB-DF3C2250DB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8793F75-895C-488D-8837-E5B316BA0B3D}"/>
              </a:ext>
            </a:extLst>
          </p:cNvPr>
          <p:cNvSpPr>
            <a:spLocks noGrp="1"/>
          </p:cNvSpPr>
          <p:nvPr>
            <p:ph type="sldNum" sz="quarter" idx="12"/>
          </p:nvPr>
        </p:nvSpPr>
        <p:spPr/>
        <p:txBody>
          <a:body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33847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C2ACA4E-3B7A-4F12-8046-9063B2FA5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47139BF-281E-4109-A70D-A991D03E3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595CA-E78B-48BC-996A-C4B35C8462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FC3B5-9740-4D2F-B3B0-F6786B941703}"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BB80E704-188F-4AD1-9BC7-88A05F9C8A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7EB74D9-1791-4DB9-8189-7A84CA95F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C347CE-0DB5-4E5E-9DFE-266FA421C874}" type="slidenum">
              <a:rPr lang="zh-CN" altLang="en-US" smtClean="0"/>
              <a:t>‹#›</a:t>
            </a:fld>
            <a:endParaRPr lang="zh-CN" altLang="en-US"/>
          </a:p>
        </p:txBody>
      </p:sp>
    </p:spTree>
    <p:extLst>
      <p:ext uri="{BB962C8B-B14F-4D97-AF65-F5344CB8AC3E}">
        <p14:creationId xmlns:p14="http://schemas.microsoft.com/office/powerpoint/2010/main" val="2545058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526C9-DE21-4B72-BB62-A81121EF8544}"/>
              </a:ext>
            </a:extLst>
          </p:cNvPr>
          <p:cNvSpPr>
            <a:spLocks noGrp="1"/>
          </p:cNvSpPr>
          <p:nvPr>
            <p:ph type="title"/>
          </p:nvPr>
        </p:nvSpPr>
        <p:spPr>
          <a:xfrm>
            <a:off x="838200" y="681039"/>
            <a:ext cx="10515600" cy="2834322"/>
          </a:xfrm>
        </p:spPr>
        <p:txBody>
          <a:bodyPr>
            <a:noAutofit/>
          </a:bodyPr>
          <a:lstStyle/>
          <a:p>
            <a:pPr algn="just"/>
            <a:r>
              <a:rPr lang="en-US" altLang="zh-CN" sz="4800" b="1" kern="100" dirty="0">
                <a:effectLst/>
                <a:latin typeface="Times New Roman" panose="02020603050405020304" pitchFamily="18" charset="0"/>
                <a:ea typeface="等线" panose="02010600030101010101" pitchFamily="2" charset="-122"/>
                <a:cs typeface="Times New Roman" panose="02020603050405020304" pitchFamily="18" charset="0"/>
              </a:rPr>
              <a:t>Consistency of global tropospheric ozone observations made by aircraft (IAGOS) and </a:t>
            </a:r>
            <a:r>
              <a:rPr lang="en-US" altLang="zh-CN" sz="4800" b="1" kern="100" dirty="0" err="1">
                <a:effectLst/>
                <a:latin typeface="Times New Roman" panose="02020603050405020304" pitchFamily="18" charset="0"/>
                <a:ea typeface="等线" panose="02010600030101010101" pitchFamily="2" charset="-122"/>
                <a:cs typeface="Times New Roman" panose="02020603050405020304" pitchFamily="18" charset="0"/>
              </a:rPr>
              <a:t>ozonesonde</a:t>
            </a:r>
            <a:r>
              <a:rPr lang="en-US" altLang="zh-CN" sz="4800" b="1" kern="100" dirty="0">
                <a:effectLst/>
                <a:latin typeface="Times New Roman" panose="02020603050405020304" pitchFamily="18" charset="0"/>
                <a:ea typeface="等线" panose="02010600030101010101" pitchFamily="2" charset="-122"/>
                <a:cs typeface="Times New Roman" panose="02020603050405020304" pitchFamily="18" charset="0"/>
              </a:rPr>
              <a:t> observations</a:t>
            </a:r>
            <a:endParaRPr lang="zh-CN" altLang="en-US" sz="4800"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97749679-9D66-470A-83FD-CDE24D82C454}"/>
              </a:ext>
            </a:extLst>
          </p:cNvPr>
          <p:cNvSpPr>
            <a:spLocks noGrp="1"/>
          </p:cNvSpPr>
          <p:nvPr>
            <p:ph idx="1"/>
          </p:nvPr>
        </p:nvSpPr>
        <p:spPr>
          <a:xfrm>
            <a:off x="838200" y="4338319"/>
            <a:ext cx="10515600" cy="1005523"/>
          </a:xfrm>
        </p:spPr>
        <p:txBody>
          <a:bodyPr/>
          <a:lstStyle/>
          <a:p>
            <a:pPr marL="0" indent="0" algn="ctr">
              <a:buNone/>
            </a:pPr>
            <a:r>
              <a:rPr lang="en-US" altLang="zh-CN" dirty="0"/>
              <a:t>Honglei Wang</a:t>
            </a:r>
            <a:endParaRPr lang="zh-CN" altLang="en-US" dirty="0"/>
          </a:p>
        </p:txBody>
      </p:sp>
    </p:spTree>
    <p:extLst>
      <p:ext uri="{BB962C8B-B14F-4D97-AF65-F5344CB8AC3E}">
        <p14:creationId xmlns:p14="http://schemas.microsoft.com/office/powerpoint/2010/main" val="1078045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526C9-DE21-4B72-BB62-A81121EF8544}"/>
              </a:ext>
            </a:extLst>
          </p:cNvPr>
          <p:cNvSpPr>
            <a:spLocks noGrp="1"/>
          </p:cNvSpPr>
          <p:nvPr>
            <p:ph type="title"/>
          </p:nvPr>
        </p:nvSpPr>
        <p:spPr>
          <a:xfrm>
            <a:off x="838200" y="681039"/>
            <a:ext cx="10515600" cy="2834322"/>
          </a:xfrm>
        </p:spPr>
        <p:txBody>
          <a:bodyPr>
            <a:noAutofit/>
          </a:bodyPr>
          <a:lstStyle/>
          <a:p>
            <a:r>
              <a:rPr lang="en-US" altLang="zh-CN" sz="4800" b="1" kern="100" dirty="0">
                <a:effectLst/>
                <a:latin typeface="Times New Roman" panose="02020603050405020304" pitchFamily="18" charset="0"/>
                <a:ea typeface="等线" panose="02010600030101010101" pitchFamily="2" charset="-122"/>
                <a:cs typeface="Times New Roman" panose="02020603050405020304" pitchFamily="18" charset="0"/>
              </a:rPr>
              <a:t>Consistency of </a:t>
            </a:r>
            <a:r>
              <a:rPr lang="en-US" altLang="zh-CN" sz="4800" b="1" kern="100" dirty="0" smtClean="0">
                <a:effectLst/>
                <a:latin typeface="Times New Roman" panose="02020603050405020304" pitchFamily="18" charset="0"/>
                <a:ea typeface="等线" panose="02010600030101010101" pitchFamily="2" charset="-122"/>
                <a:cs typeface="Times New Roman" panose="02020603050405020304" pitchFamily="18" charset="0"/>
              </a:rPr>
              <a:t>trajectory-mapped ozone </a:t>
            </a:r>
            <a:r>
              <a:rPr lang="en-US" altLang="zh-CN" sz="4800" b="1" kern="100" dirty="0">
                <a:effectLst/>
                <a:latin typeface="Times New Roman" panose="02020603050405020304" pitchFamily="18" charset="0"/>
                <a:ea typeface="等线" panose="02010600030101010101" pitchFamily="2" charset="-122"/>
                <a:cs typeface="Times New Roman" panose="02020603050405020304" pitchFamily="18" charset="0"/>
              </a:rPr>
              <a:t>observations made by aircraft (IAGOS) </a:t>
            </a:r>
            <a:r>
              <a:rPr lang="en-US" altLang="zh-CN" sz="4800" b="1" kern="100" dirty="0" smtClean="0">
                <a:effectLst/>
                <a:latin typeface="Times New Roman" panose="02020603050405020304" pitchFamily="18" charset="0"/>
                <a:ea typeface="等线" panose="02010600030101010101" pitchFamily="2" charset="-122"/>
                <a:cs typeface="Times New Roman" panose="02020603050405020304" pitchFamily="18" charset="0"/>
              </a:rPr>
              <a:t>is similar</a:t>
            </a:r>
            <a:endParaRPr lang="zh-CN"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971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2A530E1-4A32-402A-9E39-7EAFDAB62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44" y="1063300"/>
            <a:ext cx="9243576" cy="5559803"/>
          </a:xfrm>
          <a:prstGeom prst="rect">
            <a:avLst/>
          </a:prstGeom>
        </p:spPr>
      </p:pic>
      <p:sp>
        <p:nvSpPr>
          <p:cNvPr id="7" name="文本框 6">
            <a:extLst>
              <a:ext uri="{FF2B5EF4-FFF2-40B4-BE49-F238E27FC236}">
                <a16:creationId xmlns:a16="http://schemas.microsoft.com/office/drawing/2014/main" id="{19082568-F907-4193-9C46-863C5CE5B53A}"/>
              </a:ext>
            </a:extLst>
          </p:cNvPr>
          <p:cNvSpPr txBox="1"/>
          <p:nvPr/>
        </p:nvSpPr>
        <p:spPr>
          <a:xfrm>
            <a:off x="9437354" y="139970"/>
            <a:ext cx="2440092" cy="923330"/>
          </a:xfrm>
          <a:prstGeom prst="rect">
            <a:avLst/>
          </a:prstGeom>
          <a:noFill/>
        </p:spPr>
        <p:txBody>
          <a:bodyPr wrap="none" rtlCol="0">
            <a:spAutoFit/>
          </a:bodyPr>
          <a:lstStyle/>
          <a:p>
            <a:r>
              <a:rPr lang="en-US" altLang="zh-CN" b="1" dirty="0" smtClean="0"/>
              <a:t>1994/08 to 2021/03</a:t>
            </a:r>
            <a:endParaRPr lang="en-US" altLang="zh-CN" b="1" dirty="0"/>
          </a:p>
          <a:p>
            <a:r>
              <a:rPr lang="en-US" altLang="zh-CN" b="1" dirty="0" smtClean="0"/>
              <a:t>310 </a:t>
            </a:r>
            <a:r>
              <a:rPr lang="en-US" altLang="zh-CN" b="1" dirty="0"/>
              <a:t>stations</a:t>
            </a:r>
          </a:p>
          <a:p>
            <a:r>
              <a:rPr lang="en-US" altLang="zh-CN" b="1" dirty="0" smtClean="0"/>
              <a:t>122574 </a:t>
            </a:r>
            <a:r>
              <a:rPr lang="en-US" altLang="zh-CN" b="1" dirty="0"/>
              <a:t>profiles</a:t>
            </a:r>
            <a:endParaRPr lang="zh-CN" altLang="en-US" b="1" dirty="0"/>
          </a:p>
        </p:txBody>
      </p:sp>
      <p:sp>
        <p:nvSpPr>
          <p:cNvPr id="8" name="文本框 7">
            <a:extLst>
              <a:ext uri="{FF2B5EF4-FFF2-40B4-BE49-F238E27FC236}">
                <a16:creationId xmlns:a16="http://schemas.microsoft.com/office/drawing/2014/main" id="{9F32D671-81E3-4BD9-B0D6-239A87CD26AB}"/>
              </a:ext>
            </a:extLst>
          </p:cNvPr>
          <p:cNvSpPr txBox="1"/>
          <p:nvPr/>
        </p:nvSpPr>
        <p:spPr>
          <a:xfrm>
            <a:off x="3373120" y="20320"/>
            <a:ext cx="5726248" cy="707886"/>
          </a:xfrm>
          <a:prstGeom prst="rect">
            <a:avLst/>
          </a:prstGeom>
          <a:noFill/>
        </p:spPr>
        <p:txBody>
          <a:bodyPr wrap="none" rtlCol="0">
            <a:spAutoFit/>
          </a:bodyPr>
          <a:lstStyle/>
          <a:p>
            <a:r>
              <a:rPr lang="en-US" altLang="zh-CN" sz="4000" b="1" dirty="0"/>
              <a:t>Map </a:t>
            </a:r>
            <a:r>
              <a:rPr lang="en-US" altLang="zh-CN" sz="4000" b="1" dirty="0" smtClean="0"/>
              <a:t>of sites (airports</a:t>
            </a:r>
            <a:r>
              <a:rPr lang="en-US" altLang="zh-CN" sz="4000" b="1" dirty="0"/>
              <a:t>)</a:t>
            </a:r>
            <a:endParaRPr lang="zh-CN" altLang="en-US" sz="4000" b="1" dirty="0"/>
          </a:p>
        </p:txBody>
      </p:sp>
    </p:spTree>
    <p:extLst>
      <p:ext uri="{BB962C8B-B14F-4D97-AF65-F5344CB8AC3E}">
        <p14:creationId xmlns:p14="http://schemas.microsoft.com/office/powerpoint/2010/main" val="2796982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531C60-A4F2-4DEE-ADB0-6C3B802521E5}"/>
              </a:ext>
            </a:extLst>
          </p:cNvPr>
          <p:cNvSpPr>
            <a:spLocks noGrp="1"/>
          </p:cNvSpPr>
          <p:nvPr>
            <p:ph type="title"/>
          </p:nvPr>
        </p:nvSpPr>
        <p:spPr/>
        <p:txBody>
          <a:bodyPr/>
          <a:lstStyle/>
          <a:p>
            <a:endParaRPr lang="zh-CN" altLang="en-US"/>
          </a:p>
        </p:txBody>
      </p:sp>
      <p:pic>
        <p:nvPicPr>
          <p:cNvPr id="7" name="图片 6">
            <a:extLst>
              <a:ext uri="{FF2B5EF4-FFF2-40B4-BE49-F238E27FC236}">
                <a16:creationId xmlns:a16="http://schemas.microsoft.com/office/drawing/2014/main" id="{2D6B3D9D-7A8F-4809-B828-66D97FA2D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126" y="0"/>
            <a:ext cx="11513748" cy="6858000"/>
          </a:xfrm>
          <a:prstGeom prst="rect">
            <a:avLst/>
          </a:prstGeom>
        </p:spPr>
      </p:pic>
    </p:spTree>
    <p:extLst>
      <p:ext uri="{BB962C8B-B14F-4D97-AF65-F5344CB8AC3E}">
        <p14:creationId xmlns:p14="http://schemas.microsoft.com/office/powerpoint/2010/main" val="1534796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830B9-5F5D-48CD-88A8-2503529C9C42}"/>
              </a:ext>
            </a:extLst>
          </p:cNvPr>
          <p:cNvSpPr>
            <a:spLocks noGrp="1"/>
          </p:cNvSpPr>
          <p:nvPr>
            <p:ph type="title"/>
          </p:nvPr>
        </p:nvSpPr>
        <p:spPr>
          <a:xfrm>
            <a:off x="293051" y="282197"/>
            <a:ext cx="10515600" cy="793115"/>
          </a:xfrm>
        </p:spPr>
        <p:txBody>
          <a:bodyPr>
            <a:normAutofit/>
          </a:bodyPr>
          <a:lstStyle/>
          <a:p>
            <a:pPr algn="ctr"/>
            <a:r>
              <a:rPr lang="en-US" altLang="zh-CN" b="1" dirty="0"/>
              <a:t>Validation: </a:t>
            </a:r>
            <a:r>
              <a:rPr lang="en-US" altLang="zh-CN" sz="3100" b="1" dirty="0"/>
              <a:t>MOZAIC-IAGOS climatology vs </a:t>
            </a:r>
            <a:r>
              <a:rPr lang="en-US" altLang="zh-CN" sz="3100" b="1" dirty="0" err="1" smtClean="0"/>
              <a:t>ozonesondes</a:t>
            </a:r>
            <a:endParaRPr lang="zh-CN" altLang="en-US" sz="3100" b="1" dirty="0"/>
          </a:p>
        </p:txBody>
      </p:sp>
      <p:pic>
        <p:nvPicPr>
          <p:cNvPr id="4" name="图片 3">
            <a:extLst>
              <a:ext uri="{FF2B5EF4-FFF2-40B4-BE49-F238E27FC236}">
                <a16:creationId xmlns:a16="http://schemas.microsoft.com/office/drawing/2014/main" id="{D6B8B34D-98C3-43DA-BA7F-9285C6B1D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24" y="1075312"/>
            <a:ext cx="9243576" cy="5559803"/>
          </a:xfrm>
          <a:prstGeom prst="rect">
            <a:avLst/>
          </a:prstGeom>
        </p:spPr>
      </p:pic>
      <p:sp>
        <p:nvSpPr>
          <p:cNvPr id="5" name="文本框 4">
            <a:extLst>
              <a:ext uri="{FF2B5EF4-FFF2-40B4-BE49-F238E27FC236}">
                <a16:creationId xmlns:a16="http://schemas.microsoft.com/office/drawing/2014/main" id="{2B46758B-CE44-456C-AB9E-0822B28C91E2}"/>
              </a:ext>
            </a:extLst>
          </p:cNvPr>
          <p:cNvSpPr txBox="1"/>
          <p:nvPr/>
        </p:nvSpPr>
        <p:spPr>
          <a:xfrm>
            <a:off x="9906000" y="1269890"/>
            <a:ext cx="1851789" cy="2708434"/>
          </a:xfrm>
          <a:prstGeom prst="rect">
            <a:avLst/>
          </a:prstGeom>
          <a:noFill/>
        </p:spPr>
        <p:txBody>
          <a:bodyPr wrap="none" rtlCol="0">
            <a:spAutoFit/>
          </a:bodyPr>
          <a:lstStyle/>
          <a:p>
            <a:r>
              <a:rPr lang="en-US" altLang="zh-CN" b="1" dirty="0"/>
              <a:t>Eight </a:t>
            </a:r>
            <a:r>
              <a:rPr lang="en-US" altLang="zh-CN" b="1" dirty="0" smtClean="0"/>
              <a:t>regions:</a:t>
            </a:r>
          </a:p>
          <a:p>
            <a:endParaRPr lang="en-US" altLang="zh-CN" sz="800" b="1" dirty="0"/>
          </a:p>
          <a:p>
            <a:r>
              <a:rPr lang="en-US" altLang="zh-CN" b="1" dirty="0"/>
              <a:t>Europe</a:t>
            </a:r>
          </a:p>
          <a:p>
            <a:r>
              <a:rPr lang="en-US" altLang="zh-CN" b="1" dirty="0"/>
              <a:t>Asia</a:t>
            </a:r>
          </a:p>
          <a:p>
            <a:r>
              <a:rPr lang="en-US" altLang="zh-CN" b="1" dirty="0"/>
              <a:t>North America</a:t>
            </a:r>
          </a:p>
          <a:p>
            <a:r>
              <a:rPr lang="en-US" altLang="zh-CN" b="1" dirty="0"/>
              <a:t>South America</a:t>
            </a:r>
          </a:p>
          <a:p>
            <a:r>
              <a:rPr lang="en-US" altLang="zh-CN" b="1" dirty="0"/>
              <a:t>South Africa</a:t>
            </a:r>
          </a:p>
          <a:p>
            <a:r>
              <a:rPr lang="en-US" altLang="zh-CN" b="1" dirty="0"/>
              <a:t>Arctic</a:t>
            </a:r>
          </a:p>
          <a:p>
            <a:r>
              <a:rPr lang="en-US" altLang="zh-CN" b="1" dirty="0"/>
              <a:t>Oceania</a:t>
            </a:r>
          </a:p>
          <a:p>
            <a:r>
              <a:rPr lang="en-US" altLang="zh-CN" b="1" dirty="0"/>
              <a:t>Pacific</a:t>
            </a:r>
            <a:endParaRPr lang="zh-CN" altLang="en-US" b="1" dirty="0"/>
          </a:p>
        </p:txBody>
      </p:sp>
      <p:sp>
        <p:nvSpPr>
          <p:cNvPr id="6" name="矩形 5">
            <a:extLst>
              <a:ext uri="{FF2B5EF4-FFF2-40B4-BE49-F238E27FC236}">
                <a16:creationId xmlns:a16="http://schemas.microsoft.com/office/drawing/2014/main" id="{EFAA19CB-E77A-4256-822F-A53A0356673A}"/>
              </a:ext>
            </a:extLst>
          </p:cNvPr>
          <p:cNvSpPr/>
          <p:nvPr/>
        </p:nvSpPr>
        <p:spPr>
          <a:xfrm>
            <a:off x="5191760" y="1178560"/>
            <a:ext cx="1249680" cy="487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A462A85-02C9-498B-9C35-45838DA447D3}"/>
              </a:ext>
            </a:extLst>
          </p:cNvPr>
          <p:cNvSpPr/>
          <p:nvPr/>
        </p:nvSpPr>
        <p:spPr>
          <a:xfrm>
            <a:off x="5080000" y="1921888"/>
            <a:ext cx="1625600" cy="679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4B02D24-2BFC-4531-BAFB-9EC368F5C18E}"/>
              </a:ext>
            </a:extLst>
          </p:cNvPr>
          <p:cNvSpPr/>
          <p:nvPr/>
        </p:nvSpPr>
        <p:spPr>
          <a:xfrm>
            <a:off x="7112000" y="2368928"/>
            <a:ext cx="1544320" cy="679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4CB5F0E-B6A0-462E-ACFD-C9640B744E6A}"/>
              </a:ext>
            </a:extLst>
          </p:cNvPr>
          <p:cNvSpPr/>
          <p:nvPr/>
        </p:nvSpPr>
        <p:spPr>
          <a:xfrm>
            <a:off x="7838440" y="3515677"/>
            <a:ext cx="1635760" cy="825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07F3178-3FAD-476D-A582-0759C3901350}"/>
              </a:ext>
            </a:extLst>
          </p:cNvPr>
          <p:cNvSpPr/>
          <p:nvPr/>
        </p:nvSpPr>
        <p:spPr>
          <a:xfrm>
            <a:off x="5284212" y="3180397"/>
            <a:ext cx="1635760" cy="825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D94885CB-F410-4E02-91DC-2C67CBAB57DA}"/>
              </a:ext>
            </a:extLst>
          </p:cNvPr>
          <p:cNvSpPr/>
          <p:nvPr/>
        </p:nvSpPr>
        <p:spPr>
          <a:xfrm>
            <a:off x="2212978" y="1780687"/>
            <a:ext cx="2123440" cy="1029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CD0E9510-743F-4BBC-A000-8FF72BC9FE2D}"/>
              </a:ext>
            </a:extLst>
          </p:cNvPr>
          <p:cNvSpPr/>
          <p:nvPr/>
        </p:nvSpPr>
        <p:spPr>
          <a:xfrm>
            <a:off x="3478910" y="3178286"/>
            <a:ext cx="1255650" cy="1271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FB3EF9-8881-4993-9DF8-FBCD236C78AF}"/>
              </a:ext>
            </a:extLst>
          </p:cNvPr>
          <p:cNvSpPr/>
          <p:nvPr/>
        </p:nvSpPr>
        <p:spPr>
          <a:xfrm>
            <a:off x="1584959" y="2672081"/>
            <a:ext cx="426721" cy="4267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0444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5999D2-9D61-4BED-8388-39BBE4374D22}"/>
              </a:ext>
            </a:extLst>
          </p:cNvPr>
          <p:cNvSpPr>
            <a:spLocks noGrp="1"/>
          </p:cNvSpPr>
          <p:nvPr>
            <p:ph type="title"/>
          </p:nvPr>
        </p:nvSpPr>
        <p:spPr>
          <a:xfrm>
            <a:off x="116840" y="59879"/>
            <a:ext cx="10515600" cy="630555"/>
          </a:xfrm>
        </p:spPr>
        <p:txBody>
          <a:bodyPr>
            <a:normAutofit fontScale="90000"/>
          </a:bodyPr>
          <a:lstStyle/>
          <a:p>
            <a:pPr algn="just"/>
            <a:r>
              <a:rPr lang="en-US" altLang="zh-CN" b="1" dirty="0">
                <a:latin typeface="Times New Roman" panose="02020603050405020304" pitchFamily="18" charset="0"/>
                <a:cs typeface="Times New Roman" panose="02020603050405020304" pitchFamily="18" charset="0"/>
              </a:rPr>
              <a:t>2.Total differences</a:t>
            </a:r>
            <a:endParaRPr lang="zh-CN" altLang="en-US" b="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6DAB4912-D36F-488A-86E7-679C8BAD4A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6600" y="612434"/>
            <a:ext cx="6514865" cy="4703845"/>
          </a:xfrm>
          <a:prstGeom prst="rect">
            <a:avLst/>
          </a:prstGeom>
        </p:spPr>
      </p:pic>
      <p:sp>
        <p:nvSpPr>
          <p:cNvPr id="8" name="文本框 7">
            <a:extLst>
              <a:ext uri="{FF2B5EF4-FFF2-40B4-BE49-F238E27FC236}">
                <a16:creationId xmlns:a16="http://schemas.microsoft.com/office/drawing/2014/main" id="{07D5A89E-6BCC-4E0A-93F4-7E4E2D1997D9}"/>
              </a:ext>
            </a:extLst>
          </p:cNvPr>
          <p:cNvSpPr txBox="1"/>
          <p:nvPr/>
        </p:nvSpPr>
        <p:spPr>
          <a:xfrm>
            <a:off x="1574800" y="3149600"/>
            <a:ext cx="849423" cy="369332"/>
          </a:xfrm>
          <a:prstGeom prst="rect">
            <a:avLst/>
          </a:prstGeom>
          <a:noFill/>
        </p:spPr>
        <p:txBody>
          <a:bodyPr wrap="square" rtlCol="0">
            <a:spAutoFit/>
          </a:bodyPr>
          <a:lstStyle/>
          <a:p>
            <a:r>
              <a:rPr lang="en-US" altLang="zh-CN" b="1" dirty="0"/>
              <a:t>Delhi</a:t>
            </a:r>
            <a:endParaRPr lang="zh-CN" altLang="en-US" b="1" dirty="0"/>
          </a:p>
        </p:txBody>
      </p:sp>
      <p:sp>
        <p:nvSpPr>
          <p:cNvPr id="9" name="文本框 8">
            <a:extLst>
              <a:ext uri="{FF2B5EF4-FFF2-40B4-BE49-F238E27FC236}">
                <a16:creationId xmlns:a16="http://schemas.microsoft.com/office/drawing/2014/main" id="{A95336A1-B826-4028-96F0-A631541E90C7}"/>
              </a:ext>
            </a:extLst>
          </p:cNvPr>
          <p:cNvSpPr txBox="1"/>
          <p:nvPr/>
        </p:nvSpPr>
        <p:spPr>
          <a:xfrm>
            <a:off x="4768319" y="873657"/>
            <a:ext cx="1429281" cy="369332"/>
          </a:xfrm>
          <a:prstGeom prst="rect">
            <a:avLst/>
          </a:prstGeom>
          <a:noFill/>
        </p:spPr>
        <p:txBody>
          <a:bodyPr wrap="square" rtlCol="0">
            <a:spAutoFit/>
          </a:bodyPr>
          <a:lstStyle/>
          <a:p>
            <a:r>
              <a:rPr lang="en-US" altLang="zh-CN" b="1" dirty="0"/>
              <a:t>Hyderabad</a:t>
            </a:r>
            <a:endParaRPr lang="zh-CN" altLang="en-US" b="1" dirty="0"/>
          </a:p>
        </p:txBody>
      </p:sp>
      <p:sp>
        <p:nvSpPr>
          <p:cNvPr id="10" name="文本框 9">
            <a:extLst>
              <a:ext uri="{FF2B5EF4-FFF2-40B4-BE49-F238E27FC236}">
                <a16:creationId xmlns:a16="http://schemas.microsoft.com/office/drawing/2014/main" id="{A848ABB4-664B-4A39-BB6C-8D8A65CEDC40}"/>
              </a:ext>
            </a:extLst>
          </p:cNvPr>
          <p:cNvSpPr txBox="1"/>
          <p:nvPr/>
        </p:nvSpPr>
        <p:spPr>
          <a:xfrm>
            <a:off x="302760" y="5337789"/>
            <a:ext cx="11674548" cy="1323439"/>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India is strange:</a:t>
            </a:r>
          </a:p>
          <a:p>
            <a:r>
              <a:rPr lang="en-US" altLang="zh-CN" dirty="0">
                <a:latin typeface="Times New Roman" panose="02020603050405020304" pitchFamily="18" charset="0"/>
                <a:cs typeface="Times New Roman" panose="02020603050405020304" pitchFamily="18" charset="0"/>
              </a:rPr>
              <a:t>Delhi is very underestimated (-18.7</a:t>
            </a:r>
            <a:r>
              <a:rPr lang="en-US" altLang="zh-CN" dirty="0" smtClean="0">
                <a:latin typeface="Times New Roman" panose="02020603050405020304" pitchFamily="18" charset="0"/>
                <a:cs typeface="Times New Roman" panose="02020603050405020304" pitchFamily="18" charset="0"/>
              </a:rPr>
              <a:t>% - 42.9</a:t>
            </a:r>
            <a:r>
              <a:rPr lang="en-US" altLang="zh-CN" dirty="0">
                <a:latin typeface="Times New Roman" panose="02020603050405020304" pitchFamily="18" charset="0"/>
                <a:cs typeface="Times New Roman" panose="02020603050405020304" pitchFamily="18" charset="0"/>
              </a:rPr>
              <a:t>%), but Hyderabad is overestimated (above 3.5 km, 0.8</a:t>
            </a:r>
            <a:r>
              <a:rPr lang="en-US" altLang="zh-CN" dirty="0" smtClean="0">
                <a:latin typeface="Times New Roman" panose="02020603050405020304" pitchFamily="18" charset="0"/>
                <a:cs typeface="Times New Roman" panose="02020603050405020304" pitchFamily="18" charset="0"/>
              </a:rPr>
              <a:t>% - 26.4</a:t>
            </a:r>
            <a:r>
              <a:rPr lang="en-US" altLang="zh-CN" dirty="0">
                <a:latin typeface="Times New Roman" panose="02020603050405020304" pitchFamily="18" charset="0"/>
                <a:cs typeface="Times New Roman" panose="02020603050405020304" pitchFamily="18" charset="0"/>
              </a:rPr>
              <a:t>%).</a:t>
            </a:r>
          </a:p>
          <a:p>
            <a:endParaRPr lang="en-US" altLang="zh-CN" sz="800"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All stations average difference</a:t>
            </a:r>
            <a:r>
              <a:rPr lang="en-US" altLang="zh-CN" dirty="0" smtClean="0">
                <a:latin typeface="Times New Roman" panose="02020603050405020304" pitchFamily="18" charset="0"/>
                <a:cs typeface="Times New Roman" panose="02020603050405020304" pitchFamily="18" charset="0"/>
              </a:rPr>
              <a:t>: Underestimated </a:t>
            </a:r>
            <a:r>
              <a:rPr lang="en-US" altLang="zh-CN" dirty="0">
                <a:latin typeface="Times New Roman" panose="02020603050405020304" pitchFamily="18" charset="0"/>
                <a:cs typeface="Times New Roman" panose="02020603050405020304" pitchFamily="18" charset="0"/>
              </a:rPr>
              <a:t>except 0.5km </a:t>
            </a:r>
            <a:r>
              <a:rPr lang="en-US" altLang="zh-CN" dirty="0" smtClean="0">
                <a:latin typeface="Times New Roman" panose="02020603050405020304" pitchFamily="18" charset="0"/>
                <a:cs typeface="Times New Roman" panose="02020603050405020304" pitchFamily="18" charset="0"/>
              </a:rPr>
              <a:t>(+1.3</a:t>
            </a:r>
            <a:r>
              <a:rPr lang="en-US" altLang="zh-CN" dirty="0">
                <a:latin typeface="Times New Roman" panose="02020603050405020304" pitchFamily="18" charset="0"/>
                <a:cs typeface="Times New Roman" panose="02020603050405020304" pitchFamily="18" charset="0"/>
              </a:rPr>
              <a:t>%): -5.5</a:t>
            </a:r>
            <a:r>
              <a:rPr lang="en-US" altLang="zh-CN" dirty="0" smtClean="0">
                <a:latin typeface="Times New Roman" panose="02020603050405020304" pitchFamily="18" charset="0"/>
                <a:cs typeface="Times New Roman" panose="02020603050405020304" pitchFamily="18" charset="0"/>
              </a:rPr>
              <a:t>% - 11.0%. Vertical </a:t>
            </a:r>
            <a:r>
              <a:rPr lang="en-US" altLang="zh-CN" dirty="0">
                <a:latin typeface="Times New Roman" panose="02020603050405020304" pitchFamily="18" charset="0"/>
                <a:cs typeface="Times New Roman" panose="02020603050405020304" pitchFamily="18" charset="0"/>
              </a:rPr>
              <a:t>distribution is similar </a:t>
            </a:r>
            <a:r>
              <a:rPr lang="en-US" altLang="zh-CN" dirty="0" smtClean="0">
                <a:latin typeface="Times New Roman" panose="02020603050405020304" pitchFamily="18" charset="0"/>
                <a:cs typeface="Times New Roman" panose="02020603050405020304" pitchFamily="18" charset="0"/>
              </a:rPr>
              <a:t>to </a:t>
            </a:r>
            <a:r>
              <a:rPr lang="en-US" altLang="zh-CN" dirty="0">
                <a:latin typeface="Times New Roman" panose="02020603050405020304" pitchFamily="18" charset="0"/>
                <a:cs typeface="Times New Roman" panose="02020603050405020304" pitchFamily="18" charset="0"/>
              </a:rPr>
              <a:t>Osman (right </a:t>
            </a:r>
            <a:r>
              <a:rPr lang="en-US" altLang="zh-CN" dirty="0" smtClean="0">
                <a:latin typeface="Times New Roman" panose="02020603050405020304" pitchFamily="18" charset="0"/>
                <a:cs typeface="Times New Roman" panose="02020603050405020304" pitchFamily="18" charset="0"/>
              </a:rPr>
              <a:t>plot) from trajectory-mapped data.</a:t>
            </a:r>
            <a:endParaRPr lang="zh-CN" altLang="en-US"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99BEC68D-9EA8-49E1-ABB9-8F61629648B0}"/>
              </a:ext>
            </a:extLst>
          </p:cNvPr>
          <p:cNvPicPr>
            <a:picLocks noChangeAspect="1"/>
          </p:cNvPicPr>
          <p:nvPr/>
        </p:nvPicPr>
        <p:blipFill>
          <a:blip r:embed="rId3"/>
          <a:stretch>
            <a:fillRect/>
          </a:stretch>
        </p:blipFill>
        <p:spPr>
          <a:xfrm>
            <a:off x="8246997" y="375157"/>
            <a:ext cx="3642243" cy="5052143"/>
          </a:xfrm>
          <a:prstGeom prst="rect">
            <a:avLst/>
          </a:prstGeom>
        </p:spPr>
      </p:pic>
    </p:spTree>
    <p:extLst>
      <p:ext uri="{BB962C8B-B14F-4D97-AF65-F5344CB8AC3E}">
        <p14:creationId xmlns:p14="http://schemas.microsoft.com/office/powerpoint/2010/main" val="401010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Extras</a:t>
            </a:r>
            <a:endParaRPr lang="en-CA" dirty="0"/>
          </a:p>
        </p:txBody>
      </p:sp>
    </p:spTree>
    <p:extLst>
      <p:ext uri="{BB962C8B-B14F-4D97-AF65-F5344CB8AC3E}">
        <p14:creationId xmlns:p14="http://schemas.microsoft.com/office/powerpoint/2010/main" val="90471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8751B3A6-3212-42EA-9B82-CCF1E9579D77}"/>
              </a:ext>
            </a:extLst>
          </p:cNvPr>
          <p:cNvSpPr txBox="1"/>
          <p:nvPr/>
        </p:nvSpPr>
        <p:spPr>
          <a:xfrm>
            <a:off x="203200" y="95945"/>
            <a:ext cx="11430000" cy="646331"/>
          </a:xfrm>
          <a:prstGeom prst="rect">
            <a:avLst/>
          </a:prstGeom>
          <a:noFill/>
        </p:spPr>
        <p:txBody>
          <a:bodyPr wrap="square" rtlCol="0">
            <a:spAutoFit/>
          </a:bodyPr>
          <a:lstStyle/>
          <a:p>
            <a:pPr algn="just"/>
            <a:r>
              <a:rPr lang="en-US" altLang="zh-CN" sz="3600" b="1" dirty="0">
                <a:latin typeface="Times New Roman" panose="02020603050405020304" pitchFamily="18" charset="0"/>
                <a:cs typeface="Times New Roman" panose="02020603050405020304" pitchFamily="18" charset="0"/>
              </a:rPr>
              <a:t>1. Selection of observation sites</a:t>
            </a:r>
            <a:endParaRPr lang="zh-CN" altLang="en-US" sz="3600"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B5CAD49A-2B5C-4675-8387-4BC80BF2E4F7}"/>
              </a:ext>
            </a:extLst>
          </p:cNvPr>
          <p:cNvSpPr txBox="1"/>
          <p:nvPr/>
        </p:nvSpPr>
        <p:spPr>
          <a:xfrm>
            <a:off x="274320" y="797510"/>
            <a:ext cx="11673840" cy="5570756"/>
          </a:xfrm>
          <a:prstGeom prst="rect">
            <a:avLst/>
          </a:prstGeom>
          <a:noFill/>
        </p:spPr>
        <p:txBody>
          <a:bodyPr wrap="square">
            <a:spAutoFit/>
          </a:bodyPr>
          <a:lstStyle/>
          <a:p>
            <a:r>
              <a:rPr lang="en-US" altLang="zh-CN" sz="4000" b="1" dirty="0">
                <a:solidFill>
                  <a:srgbClr val="0000FF"/>
                </a:solidFill>
                <a:effectLst/>
                <a:latin typeface="Times New Roman" panose="02020603050405020304" pitchFamily="18" charset="0"/>
                <a:cs typeface="Times New Roman" panose="02020603050405020304" pitchFamily="18" charset="0"/>
              </a:rPr>
              <a:t>Number of worldwide sites:</a:t>
            </a:r>
          </a:p>
          <a:p>
            <a:r>
              <a:rPr lang="en-US" altLang="zh-CN" sz="2800" b="1" dirty="0">
                <a:effectLst/>
                <a:latin typeface="Times New Roman" panose="02020603050405020304" pitchFamily="18" charset="0"/>
                <a:cs typeface="Times New Roman" panose="02020603050405020304" pitchFamily="18" charset="0"/>
              </a:rPr>
              <a:t>MOZAIC-IAGOS: </a:t>
            </a:r>
            <a:r>
              <a:rPr lang="en-US" altLang="zh-CN" sz="2800" dirty="0">
                <a:effectLst/>
                <a:latin typeface="Times New Roman" panose="02020603050405020304" pitchFamily="18" charset="0"/>
                <a:cs typeface="Times New Roman" panose="02020603050405020304" pitchFamily="18" charset="0"/>
              </a:rPr>
              <a:t>310 sites </a:t>
            </a:r>
          </a:p>
          <a:p>
            <a:r>
              <a:rPr lang="en-US" altLang="zh-CN" sz="2800" b="1" dirty="0">
                <a:latin typeface="Times New Roman" panose="02020603050405020304" pitchFamily="18" charset="0"/>
                <a:cs typeface="Times New Roman" panose="02020603050405020304" pitchFamily="18" charset="0"/>
              </a:rPr>
              <a:t>WOUDC: </a:t>
            </a:r>
            <a:r>
              <a:rPr lang="en-US" altLang="zh-CN" sz="2800" dirty="0">
                <a:latin typeface="Times New Roman" panose="02020603050405020304" pitchFamily="18" charset="0"/>
                <a:cs typeface="Times New Roman" panose="02020603050405020304" pitchFamily="18" charset="0"/>
              </a:rPr>
              <a:t>116 sites</a:t>
            </a:r>
            <a:endParaRPr lang="en-US" altLang="zh-CN" sz="4000" dirty="0">
              <a:latin typeface="Times New Roman" panose="02020603050405020304" pitchFamily="18" charset="0"/>
              <a:cs typeface="Times New Roman" panose="02020603050405020304" pitchFamily="18" charset="0"/>
            </a:endParaRPr>
          </a:p>
          <a:p>
            <a:r>
              <a:rPr lang="en-US" altLang="zh-CN" sz="4000" b="1" dirty="0">
                <a:latin typeface="Times New Roman" panose="02020603050405020304" pitchFamily="18" charset="0"/>
                <a:cs typeface="Times New Roman" panose="02020603050405020304" pitchFamily="18" charset="0"/>
              </a:rPr>
              <a:t>Site selection method: </a:t>
            </a:r>
          </a:p>
          <a:p>
            <a:pPr algn="just"/>
            <a:r>
              <a:rPr lang="en-US" altLang="zh-CN" sz="3600" b="1" dirty="0">
                <a:solidFill>
                  <a:srgbClr val="FF0000"/>
                </a:solidFill>
                <a:latin typeface="Times New Roman" panose="02020603050405020304" pitchFamily="18" charset="0"/>
                <a:cs typeface="Times New Roman" panose="02020603050405020304" pitchFamily="18" charset="0"/>
              </a:rPr>
              <a:t>1.Distance. </a:t>
            </a:r>
            <a:r>
              <a:rPr lang="en-US" altLang="zh-CN" sz="2800" dirty="0">
                <a:latin typeface="Times New Roman" panose="02020603050405020304" pitchFamily="18" charset="0"/>
                <a:cs typeface="Times New Roman" panose="02020603050405020304" pitchFamily="18" charset="0"/>
              </a:rPr>
              <a:t>Sites within the spatial distance of less than 1° in both datasets. To get more data, Calgary and Johannesburg were selected although the distance more than 1° . </a:t>
            </a:r>
          </a:p>
          <a:p>
            <a:pPr algn="just"/>
            <a:r>
              <a:rPr lang="en-US" altLang="zh-CN" sz="3600" b="1" dirty="0">
                <a:solidFill>
                  <a:srgbClr val="FF0000"/>
                </a:solidFill>
                <a:latin typeface="Times New Roman" panose="02020603050405020304" pitchFamily="18" charset="0"/>
                <a:cs typeface="Times New Roman" panose="02020603050405020304" pitchFamily="18" charset="0"/>
              </a:rPr>
              <a:t>2. Time. </a:t>
            </a:r>
            <a:r>
              <a:rPr lang="en-US" altLang="zh-CN" sz="2800" dirty="0">
                <a:latin typeface="Times New Roman" panose="02020603050405020304" pitchFamily="18" charset="0"/>
                <a:cs typeface="Times New Roman" panose="02020603050405020304" pitchFamily="18" charset="0"/>
              </a:rPr>
              <a:t>The observation time of the two datasets is not consistent. In a certain month, if the site has valid vertical profile data in both datasets, it will be retained; if the data in one dataset is missing, the data of the site in that month will be deleted.</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478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106FF7-F4FD-476B-8695-A9BC0FE1621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090" y="442562"/>
            <a:ext cx="8450190" cy="5972875"/>
          </a:xfrm>
          <a:prstGeom prst="rect">
            <a:avLst/>
          </a:prstGeom>
        </p:spPr>
      </p:pic>
      <p:sp>
        <p:nvSpPr>
          <p:cNvPr id="6" name="文本框 5">
            <a:extLst>
              <a:ext uri="{FF2B5EF4-FFF2-40B4-BE49-F238E27FC236}">
                <a16:creationId xmlns:a16="http://schemas.microsoft.com/office/drawing/2014/main" id="{7CBD41E5-5C99-4FA1-9E28-DF9FC5D507CF}"/>
              </a:ext>
            </a:extLst>
          </p:cNvPr>
          <p:cNvSpPr txBox="1"/>
          <p:nvPr/>
        </p:nvSpPr>
        <p:spPr>
          <a:xfrm>
            <a:off x="8961120" y="1808480"/>
            <a:ext cx="3159760" cy="3139321"/>
          </a:xfrm>
          <a:prstGeom prst="rect">
            <a:avLst/>
          </a:prstGeom>
          <a:noFill/>
        </p:spPr>
        <p:txBody>
          <a:bodyPr wrap="square" rtlCol="0">
            <a:spAutoFit/>
          </a:bodyPr>
          <a:lstStyle/>
          <a:p>
            <a:r>
              <a:rPr lang="en-US" altLang="zh-CN" dirty="0"/>
              <a:t>Most sites in northern hemisphere:</a:t>
            </a:r>
          </a:p>
          <a:p>
            <a:r>
              <a:rPr lang="en-US" altLang="zh-CN" dirty="0"/>
              <a:t>0~54°N</a:t>
            </a:r>
          </a:p>
          <a:p>
            <a:endParaRPr lang="en-US" altLang="zh-CN" dirty="0"/>
          </a:p>
          <a:p>
            <a:r>
              <a:rPr lang="en-US" altLang="zh-CN" dirty="0"/>
              <a:t>4000~6000 profiles every year</a:t>
            </a:r>
          </a:p>
          <a:p>
            <a:endParaRPr lang="en-US" altLang="zh-CN" dirty="0"/>
          </a:p>
          <a:p>
            <a:r>
              <a:rPr lang="en-US" altLang="zh-CN" dirty="0"/>
              <a:t>Most in 2017</a:t>
            </a:r>
            <a:r>
              <a:rPr lang="zh-CN" altLang="en-US" dirty="0"/>
              <a:t>： </a:t>
            </a:r>
            <a:r>
              <a:rPr lang="en-US" altLang="zh-CN" dirty="0"/>
              <a:t> 8930</a:t>
            </a:r>
          </a:p>
          <a:p>
            <a:r>
              <a:rPr lang="en-US" altLang="zh-CN" dirty="0"/>
              <a:t>Least in 2020</a:t>
            </a:r>
            <a:r>
              <a:rPr lang="zh-CN" altLang="en-US" dirty="0"/>
              <a:t>：</a:t>
            </a:r>
            <a:r>
              <a:rPr lang="en-US" altLang="zh-CN" dirty="0"/>
              <a:t>965</a:t>
            </a:r>
            <a:r>
              <a:rPr lang="zh-CN" altLang="en-US" dirty="0"/>
              <a:t>， </a:t>
            </a:r>
            <a:r>
              <a:rPr lang="en-US" altLang="zh-CN" dirty="0"/>
              <a:t>COVID-19</a:t>
            </a:r>
          </a:p>
          <a:p>
            <a:endParaRPr lang="en-US" altLang="zh-CN" dirty="0"/>
          </a:p>
          <a:p>
            <a:r>
              <a:rPr lang="en-US" altLang="zh-CN" dirty="0"/>
              <a:t>In 2010</a:t>
            </a:r>
            <a:r>
              <a:rPr lang="zh-CN" altLang="en-US" dirty="0"/>
              <a:t>： </a:t>
            </a:r>
            <a:r>
              <a:rPr lang="en-US" altLang="zh-CN" dirty="0"/>
              <a:t>1662</a:t>
            </a:r>
            <a:endParaRPr lang="zh-CN" altLang="en-US" dirty="0"/>
          </a:p>
        </p:txBody>
      </p:sp>
    </p:spTree>
    <p:extLst>
      <p:ext uri="{BB962C8B-B14F-4D97-AF65-F5344CB8AC3E}">
        <p14:creationId xmlns:p14="http://schemas.microsoft.com/office/powerpoint/2010/main" val="30781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0BDF853-1641-4C4B-B28C-AF3BD446B3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66950" y="3476403"/>
            <a:ext cx="4345684" cy="3329508"/>
          </a:xfrm>
          <a:prstGeom prst="rect">
            <a:avLst/>
          </a:prstGeom>
        </p:spPr>
      </p:pic>
      <p:sp>
        <p:nvSpPr>
          <p:cNvPr id="2" name="标题 1">
            <a:extLst>
              <a:ext uri="{FF2B5EF4-FFF2-40B4-BE49-F238E27FC236}">
                <a16:creationId xmlns:a16="http://schemas.microsoft.com/office/drawing/2014/main" id="{F56E47A4-4CEE-4018-AF4D-B39C7F94DB6D}"/>
              </a:ext>
            </a:extLst>
          </p:cNvPr>
          <p:cNvSpPr>
            <a:spLocks noGrp="1"/>
          </p:cNvSpPr>
          <p:nvPr>
            <p:ph type="title"/>
          </p:nvPr>
        </p:nvSpPr>
        <p:spPr>
          <a:xfrm>
            <a:off x="933893" y="1"/>
            <a:ext cx="10515600" cy="691116"/>
          </a:xfrm>
        </p:spPr>
        <p:txBody>
          <a:bodyPr>
            <a:normAutofit fontScale="90000"/>
          </a:bodyPr>
          <a:lstStyle/>
          <a:p>
            <a:pPr algn="just"/>
            <a:r>
              <a:rPr lang="en-US" altLang="zh-CN" b="1" dirty="0">
                <a:latin typeface="Times New Roman" panose="02020603050405020304" pitchFamily="18" charset="0"/>
                <a:cs typeface="Times New Roman" panose="02020603050405020304" pitchFamily="18" charset="0"/>
              </a:rPr>
              <a:t>3. Seasonal differences</a:t>
            </a:r>
            <a:endParaRPr lang="zh-CN" altLang="en-US"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C385CD4F-5A83-408E-B40D-44574C2158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522" y="576413"/>
            <a:ext cx="4345684" cy="3107170"/>
          </a:xfrm>
          <a:prstGeom prst="rect">
            <a:avLst/>
          </a:prstGeom>
        </p:spPr>
      </p:pic>
      <p:pic>
        <p:nvPicPr>
          <p:cNvPr id="7" name="图片 6">
            <a:extLst>
              <a:ext uri="{FF2B5EF4-FFF2-40B4-BE49-F238E27FC236}">
                <a16:creationId xmlns:a16="http://schemas.microsoft.com/office/drawing/2014/main" id="{362B30E8-CB5D-4D08-A79B-8631107C49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08206" y="789240"/>
            <a:ext cx="4063172" cy="3009047"/>
          </a:xfrm>
          <a:prstGeom prst="rect">
            <a:avLst/>
          </a:prstGeom>
        </p:spPr>
      </p:pic>
      <p:pic>
        <p:nvPicPr>
          <p:cNvPr id="9" name="图片 8">
            <a:extLst>
              <a:ext uri="{FF2B5EF4-FFF2-40B4-BE49-F238E27FC236}">
                <a16:creationId xmlns:a16="http://schemas.microsoft.com/office/drawing/2014/main" id="{F4AA4D72-B57C-4FE7-9F84-D2944243D1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266" y="3683583"/>
            <a:ext cx="4486940" cy="3122328"/>
          </a:xfrm>
          <a:prstGeom prst="rect">
            <a:avLst/>
          </a:prstGeom>
        </p:spPr>
      </p:pic>
      <p:sp>
        <p:nvSpPr>
          <p:cNvPr id="12" name="文本框 11">
            <a:extLst>
              <a:ext uri="{FF2B5EF4-FFF2-40B4-BE49-F238E27FC236}">
                <a16:creationId xmlns:a16="http://schemas.microsoft.com/office/drawing/2014/main" id="{D47E7A7D-A547-441C-9C2B-34BA678F43BE}"/>
              </a:ext>
            </a:extLst>
          </p:cNvPr>
          <p:cNvSpPr txBox="1"/>
          <p:nvPr/>
        </p:nvSpPr>
        <p:spPr>
          <a:xfrm>
            <a:off x="933893" y="604574"/>
            <a:ext cx="801823" cy="369332"/>
          </a:xfrm>
          <a:prstGeom prst="rect">
            <a:avLst/>
          </a:prstGeom>
          <a:noFill/>
        </p:spPr>
        <p:txBody>
          <a:bodyPr wrap="none" rtlCol="0">
            <a:spAutoFit/>
          </a:bodyPr>
          <a:lstStyle/>
          <a:p>
            <a:r>
              <a:rPr lang="en-US" altLang="zh-CN" dirty="0"/>
              <a:t>spring</a:t>
            </a:r>
            <a:endParaRPr lang="zh-CN" altLang="en-US" dirty="0"/>
          </a:p>
        </p:txBody>
      </p:sp>
      <p:sp>
        <p:nvSpPr>
          <p:cNvPr id="13" name="文本框 12">
            <a:extLst>
              <a:ext uri="{FF2B5EF4-FFF2-40B4-BE49-F238E27FC236}">
                <a16:creationId xmlns:a16="http://schemas.microsoft.com/office/drawing/2014/main" id="{23D071B9-2FA6-4921-8F4D-7545E0DD47F2}"/>
              </a:ext>
            </a:extLst>
          </p:cNvPr>
          <p:cNvSpPr txBox="1"/>
          <p:nvPr/>
        </p:nvSpPr>
        <p:spPr>
          <a:xfrm>
            <a:off x="5403123" y="725075"/>
            <a:ext cx="990977" cy="369332"/>
          </a:xfrm>
          <a:prstGeom prst="rect">
            <a:avLst/>
          </a:prstGeom>
          <a:noFill/>
        </p:spPr>
        <p:txBody>
          <a:bodyPr wrap="none" rtlCol="0">
            <a:spAutoFit/>
          </a:bodyPr>
          <a:lstStyle/>
          <a:p>
            <a:r>
              <a:rPr lang="en-US" altLang="zh-CN" dirty="0"/>
              <a:t>summer</a:t>
            </a:r>
            <a:endParaRPr lang="zh-CN" altLang="en-US" dirty="0"/>
          </a:p>
        </p:txBody>
      </p:sp>
      <p:sp>
        <p:nvSpPr>
          <p:cNvPr id="14" name="文本框 13">
            <a:extLst>
              <a:ext uri="{FF2B5EF4-FFF2-40B4-BE49-F238E27FC236}">
                <a16:creationId xmlns:a16="http://schemas.microsoft.com/office/drawing/2014/main" id="{3DEE2C2F-F26E-4E67-8BD1-0EB12376E400}"/>
              </a:ext>
            </a:extLst>
          </p:cNvPr>
          <p:cNvSpPr txBox="1"/>
          <p:nvPr/>
        </p:nvSpPr>
        <p:spPr>
          <a:xfrm>
            <a:off x="703519" y="3680933"/>
            <a:ext cx="947695" cy="369332"/>
          </a:xfrm>
          <a:prstGeom prst="rect">
            <a:avLst/>
          </a:prstGeom>
          <a:noFill/>
        </p:spPr>
        <p:txBody>
          <a:bodyPr wrap="none" rtlCol="0">
            <a:spAutoFit/>
          </a:bodyPr>
          <a:lstStyle/>
          <a:p>
            <a:r>
              <a:rPr lang="en-US" altLang="zh-CN" dirty="0"/>
              <a:t>autumn</a:t>
            </a:r>
            <a:endParaRPr lang="zh-CN" altLang="en-US" dirty="0"/>
          </a:p>
        </p:txBody>
      </p:sp>
      <p:sp>
        <p:nvSpPr>
          <p:cNvPr id="15" name="文本框 14">
            <a:extLst>
              <a:ext uri="{FF2B5EF4-FFF2-40B4-BE49-F238E27FC236}">
                <a16:creationId xmlns:a16="http://schemas.microsoft.com/office/drawing/2014/main" id="{9232AE86-7E2C-47E2-8D7D-03996BA7ACBF}"/>
              </a:ext>
            </a:extLst>
          </p:cNvPr>
          <p:cNvSpPr txBox="1"/>
          <p:nvPr/>
        </p:nvSpPr>
        <p:spPr>
          <a:xfrm>
            <a:off x="5695088" y="3896410"/>
            <a:ext cx="795411" cy="369332"/>
          </a:xfrm>
          <a:prstGeom prst="rect">
            <a:avLst/>
          </a:prstGeom>
          <a:noFill/>
        </p:spPr>
        <p:txBody>
          <a:bodyPr wrap="none" rtlCol="0">
            <a:spAutoFit/>
          </a:bodyPr>
          <a:lstStyle/>
          <a:p>
            <a:r>
              <a:rPr lang="en-US" altLang="zh-CN" dirty="0"/>
              <a:t>winter</a:t>
            </a:r>
            <a:endParaRPr lang="zh-CN" altLang="en-US" dirty="0"/>
          </a:p>
        </p:txBody>
      </p:sp>
      <p:sp>
        <p:nvSpPr>
          <p:cNvPr id="16" name="文本框 15">
            <a:extLst>
              <a:ext uri="{FF2B5EF4-FFF2-40B4-BE49-F238E27FC236}">
                <a16:creationId xmlns:a16="http://schemas.microsoft.com/office/drawing/2014/main" id="{47030923-8186-454C-B946-74044730A878}"/>
              </a:ext>
            </a:extLst>
          </p:cNvPr>
          <p:cNvSpPr txBox="1"/>
          <p:nvPr/>
        </p:nvSpPr>
        <p:spPr>
          <a:xfrm>
            <a:off x="8622216" y="1264887"/>
            <a:ext cx="3487480" cy="4401205"/>
          </a:xfrm>
          <a:prstGeom prst="rect">
            <a:avLst/>
          </a:prstGeom>
          <a:noFill/>
        </p:spPr>
        <p:txBody>
          <a:bodyPr wrap="square" rtlCol="0">
            <a:spAutoFit/>
          </a:bodyPr>
          <a:lstStyle/>
          <a:p>
            <a:r>
              <a:rPr lang="en-US" altLang="zh-CN" sz="2800" b="1" dirty="0"/>
              <a:t>Autumn </a:t>
            </a:r>
            <a:r>
              <a:rPr lang="en-US" altLang="zh-CN" sz="2800" b="1" dirty="0" smtClean="0"/>
              <a:t>&amp; </a:t>
            </a:r>
            <a:r>
              <a:rPr lang="en-US" altLang="zh-CN" sz="2800" b="1" dirty="0"/>
              <a:t>winter:</a:t>
            </a:r>
          </a:p>
          <a:p>
            <a:r>
              <a:rPr lang="en-US" altLang="zh-CN" sz="2800" dirty="0" smtClean="0">
                <a:latin typeface="Times New Roman" panose="02020603050405020304" pitchFamily="18" charset="0"/>
                <a:cs typeface="Times New Roman" panose="02020603050405020304" pitchFamily="18" charset="0"/>
              </a:rPr>
              <a:t>Underestimate: 	</a:t>
            </a:r>
          </a:p>
          <a:p>
            <a:r>
              <a:rPr lang="en-US" altLang="zh-CN" sz="2800" dirty="0" smtClean="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0.6</a:t>
            </a:r>
            <a:r>
              <a:rPr lang="en-US" altLang="zh-CN" sz="2800" dirty="0" smtClean="0">
                <a:latin typeface="Times New Roman" panose="02020603050405020304" pitchFamily="18" charset="0"/>
                <a:cs typeface="Times New Roman" panose="02020603050405020304" pitchFamily="18" charset="0"/>
              </a:rPr>
              <a:t>% - 6.5</a:t>
            </a:r>
            <a:r>
              <a:rPr lang="en-US" altLang="zh-CN" sz="2800" dirty="0">
                <a:latin typeface="Times New Roman" panose="02020603050405020304" pitchFamily="18" charset="0"/>
                <a:cs typeface="Times New Roman" panose="02020603050405020304" pitchFamily="18" charset="0"/>
              </a:rPr>
              <a:t>% and </a:t>
            </a:r>
            <a:endParaRPr lang="en-US" altLang="zh-CN" sz="2800" dirty="0" smtClean="0">
              <a:latin typeface="Times New Roman" panose="02020603050405020304" pitchFamily="18" charset="0"/>
              <a:cs typeface="Times New Roman" panose="02020603050405020304" pitchFamily="18" charset="0"/>
            </a:endParaRPr>
          </a:p>
          <a:p>
            <a:r>
              <a:rPr lang="en-US" altLang="zh-CN" sz="2800" dirty="0" smtClean="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0.9</a:t>
            </a:r>
            <a:r>
              <a:rPr lang="en-US" altLang="zh-CN" sz="2800" dirty="0" smtClean="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15.3</a:t>
            </a:r>
            <a:r>
              <a:rPr lang="en-US" altLang="zh-CN" sz="2800" dirty="0" smtClean="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endParaRPr lang="en-US" altLang="zh-CN" sz="2800" dirty="0"/>
          </a:p>
          <a:p>
            <a:r>
              <a:rPr lang="en-US" altLang="zh-CN" sz="2800" b="1" dirty="0"/>
              <a:t>Spring </a:t>
            </a:r>
            <a:r>
              <a:rPr lang="en-US" altLang="zh-CN" sz="2800" b="1" dirty="0" smtClean="0"/>
              <a:t>&amp; </a:t>
            </a:r>
            <a:r>
              <a:rPr lang="en-US" altLang="zh-CN" sz="2800" b="1" dirty="0"/>
              <a:t>summer:</a:t>
            </a:r>
          </a:p>
          <a:p>
            <a:r>
              <a:rPr lang="en-US" altLang="zh-CN" sz="2800" dirty="0" smtClean="0">
                <a:latin typeface="Times New Roman" panose="02020603050405020304" pitchFamily="18" charset="0"/>
                <a:cs typeface="Times New Roman" panose="02020603050405020304" pitchFamily="18" charset="0"/>
              </a:rPr>
              <a:t>Below </a:t>
            </a:r>
            <a:r>
              <a:rPr lang="en-US" altLang="zh-CN" sz="2800" dirty="0">
                <a:latin typeface="Times New Roman" panose="02020603050405020304" pitchFamily="18" charset="0"/>
                <a:cs typeface="Times New Roman" panose="02020603050405020304" pitchFamily="18" charset="0"/>
              </a:rPr>
              <a:t>5.5km </a:t>
            </a:r>
            <a:r>
              <a:rPr lang="en-US" altLang="zh-CN" sz="2800" dirty="0" smtClean="0">
                <a:latin typeface="Times New Roman" panose="02020603050405020304" pitchFamily="18" charset="0"/>
                <a:cs typeface="Times New Roman" panose="02020603050405020304" pitchFamily="18" charset="0"/>
              </a:rPr>
              <a:t>overestimate, </a:t>
            </a:r>
            <a:r>
              <a:rPr lang="en-US" altLang="zh-CN" sz="2800" dirty="0">
                <a:latin typeface="Times New Roman" panose="02020603050405020304" pitchFamily="18" charset="0"/>
                <a:cs typeface="Times New Roman" panose="02020603050405020304" pitchFamily="18" charset="0"/>
              </a:rPr>
              <a:t>and above 5.5km underestimate</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42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Regional difference</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807C2-CB73-4AAB-BFFD-5AF55E9A205C}"/>
              </a:ext>
            </a:extLst>
          </p:cNvPr>
          <p:cNvSpPr txBox="1"/>
          <p:nvPr/>
        </p:nvSpPr>
        <p:spPr>
          <a:xfrm>
            <a:off x="833120" y="988814"/>
            <a:ext cx="6096000" cy="523220"/>
          </a:xfrm>
          <a:prstGeom prst="rect">
            <a:avLst/>
          </a:prstGeom>
          <a:noFill/>
        </p:spPr>
        <p:txBody>
          <a:bodyPr wrap="square">
            <a:spAutoFit/>
          </a:bodyPr>
          <a:lstStyle/>
          <a:p>
            <a:r>
              <a:rPr lang="en-US" altLang="zh-CN" sz="2800" b="1" dirty="0">
                <a:solidFill>
                  <a:srgbClr val="0000FF"/>
                </a:solidFill>
                <a:effectLst/>
                <a:latin typeface="等线" panose="02010600030101010101" pitchFamily="2" charset="-122"/>
                <a:cs typeface="Times New Roman" panose="02020603050405020304" pitchFamily="18" charset="0"/>
              </a:rPr>
              <a:t>North America</a:t>
            </a:r>
            <a:endParaRPr lang="zh-CN" altLang="en-US" sz="2800" b="1" dirty="0">
              <a:solidFill>
                <a:srgbClr val="0000FF"/>
              </a:solidFill>
            </a:endParaRPr>
          </a:p>
        </p:txBody>
      </p:sp>
      <p:pic>
        <p:nvPicPr>
          <p:cNvPr id="8" name="图片 7">
            <a:extLst>
              <a:ext uri="{FF2B5EF4-FFF2-40B4-BE49-F238E27FC236}">
                <a16:creationId xmlns:a16="http://schemas.microsoft.com/office/drawing/2014/main" id="{D0A8AC50-847C-4347-9D0F-50E67DAE853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8924" y="1619568"/>
            <a:ext cx="5502276" cy="3795712"/>
          </a:xfrm>
          <a:prstGeom prst="rect">
            <a:avLst/>
          </a:prstGeom>
          <a:noFill/>
          <a:ln>
            <a:noFill/>
          </a:ln>
        </p:spPr>
      </p:pic>
      <p:pic>
        <p:nvPicPr>
          <p:cNvPr id="9" name="图片 8">
            <a:extLst>
              <a:ext uri="{FF2B5EF4-FFF2-40B4-BE49-F238E27FC236}">
                <a16:creationId xmlns:a16="http://schemas.microsoft.com/office/drawing/2014/main" id="{C673FBF2-0416-46B2-B19A-B2F7B0563750}"/>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28767" y="1733550"/>
            <a:ext cx="5274309" cy="3844290"/>
          </a:xfrm>
          <a:prstGeom prst="rect">
            <a:avLst/>
          </a:prstGeom>
          <a:noFill/>
          <a:ln>
            <a:noFill/>
          </a:ln>
        </p:spPr>
      </p:pic>
      <p:sp>
        <p:nvSpPr>
          <p:cNvPr id="10" name="文本框 9">
            <a:extLst>
              <a:ext uri="{FF2B5EF4-FFF2-40B4-BE49-F238E27FC236}">
                <a16:creationId xmlns:a16="http://schemas.microsoft.com/office/drawing/2014/main" id="{23B53229-79EE-442C-8DD6-B701E9D192A3}"/>
              </a:ext>
            </a:extLst>
          </p:cNvPr>
          <p:cNvSpPr txBox="1"/>
          <p:nvPr/>
        </p:nvSpPr>
        <p:spPr>
          <a:xfrm>
            <a:off x="288924" y="5676702"/>
            <a:ext cx="6096000" cy="646331"/>
          </a:xfrm>
          <a:prstGeom prst="rect">
            <a:avLst/>
          </a:prstGeom>
          <a:noFill/>
        </p:spPr>
        <p:txBody>
          <a:bodyPr wrap="square">
            <a:spAutoFit/>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Figure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6: Vertical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distribution and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aircraft-</a:t>
            </a:r>
            <a:r>
              <a:rPr lang="en-US" altLang="zh-CN" kern="100" dirty="0" err="1">
                <a:latin typeface="Times New Roman" panose="02020603050405020304" pitchFamily="18" charset="0"/>
                <a:ea typeface="等线" panose="02010600030101010101" pitchFamily="2" charset="-122"/>
                <a:cs typeface="Times New Roman" panose="02020603050405020304" pitchFamily="18" charset="0"/>
              </a:rPr>
              <a:t>ozonesonde</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 percent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differences for the four seasons in Toronto, error bars are 2SE</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C377BFBE-54FB-4102-B825-2168C8DD7805}"/>
              </a:ext>
            </a:extLst>
          </p:cNvPr>
          <p:cNvSpPr txBox="1"/>
          <p:nvPr/>
        </p:nvSpPr>
        <p:spPr>
          <a:xfrm>
            <a:off x="7463156" y="5815201"/>
            <a:ext cx="4439920" cy="369332"/>
          </a:xfrm>
          <a:prstGeom prst="rect">
            <a:avLst/>
          </a:prstGeom>
          <a:noFill/>
        </p:spPr>
        <p:txBody>
          <a:bodyPr wrap="square">
            <a:spAutoFit/>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Figure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7: </a:t>
            </a:r>
            <a:r>
              <a:rPr lang="zh-CN" altLang="zh-CN" sz="1800" dirty="0" smtClean="0">
                <a:effectLst/>
                <a:ea typeface="等线" panose="02010600030101010101" pitchFamily="2" charset="-122"/>
                <a:cs typeface="Times New Roman" panose="02020603050405020304" pitchFamily="18" charset="0"/>
              </a:rPr>
              <a:t> </a:t>
            </a:r>
            <a:r>
              <a:rPr lang="en-US" altLang="zh-CN" sz="1800" dirty="0" smtClean="0">
                <a:effectLst/>
                <a:latin typeface="Times New Roman" panose="02020603050405020304" pitchFamily="18" charset="0"/>
                <a:ea typeface="等线" panose="02010600030101010101" pitchFamily="2" charset="-122"/>
                <a:cs typeface="Times New Roman" panose="02020603050405020304" pitchFamily="18" charset="0"/>
              </a:rPr>
              <a:t>As Figure 6</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but </a:t>
            </a:r>
            <a:r>
              <a:rPr lang="en-US" altLang="zh-CN" sz="1800" dirty="0" smtClean="0">
                <a:effectLst/>
                <a:latin typeface="Times New Roman" panose="02020603050405020304" pitchFamily="18" charset="0"/>
                <a:ea typeface="等线" panose="02010600030101010101" pitchFamily="2" charset="-122"/>
                <a:cs typeface="Times New Roman" panose="02020603050405020304" pitchFamily="18" charset="0"/>
              </a:rPr>
              <a:t>for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Calgary</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8522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442CC-139B-4D94-9D9C-CF7238899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44" y="1217164"/>
            <a:ext cx="9282844" cy="4756916"/>
          </a:xfrm>
          <a:prstGeom prst="rect">
            <a:avLst/>
          </a:prstGeom>
        </p:spPr>
      </p:pic>
      <p:sp>
        <p:nvSpPr>
          <p:cNvPr id="6" name="矩形 5">
            <a:extLst>
              <a:ext uri="{FF2B5EF4-FFF2-40B4-BE49-F238E27FC236}">
                <a16:creationId xmlns:a16="http://schemas.microsoft.com/office/drawing/2014/main" id="{2D0E72FB-47E5-4E70-98C4-C4C1BD6C89C6}"/>
              </a:ext>
            </a:extLst>
          </p:cNvPr>
          <p:cNvSpPr/>
          <p:nvPr/>
        </p:nvSpPr>
        <p:spPr>
          <a:xfrm>
            <a:off x="1960880" y="2052320"/>
            <a:ext cx="1554480" cy="5588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BE61D2AE-2F8A-4DE8-A210-CA442FAC205F}"/>
              </a:ext>
            </a:extLst>
          </p:cNvPr>
          <p:cNvSpPr/>
          <p:nvPr/>
        </p:nvSpPr>
        <p:spPr>
          <a:xfrm>
            <a:off x="4927600" y="2052320"/>
            <a:ext cx="619760" cy="5588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A90671F-0882-418E-B65F-92BA3095C83A}"/>
              </a:ext>
            </a:extLst>
          </p:cNvPr>
          <p:cNvSpPr/>
          <p:nvPr/>
        </p:nvSpPr>
        <p:spPr>
          <a:xfrm>
            <a:off x="5547360" y="3982720"/>
            <a:ext cx="299720" cy="3098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E32E1CD-10E4-44E4-B0CE-15D2A62FCCFD}"/>
              </a:ext>
            </a:extLst>
          </p:cNvPr>
          <p:cNvSpPr/>
          <p:nvPr/>
        </p:nvSpPr>
        <p:spPr>
          <a:xfrm>
            <a:off x="6715760" y="2763520"/>
            <a:ext cx="294640" cy="4267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9708242-ED64-4C5D-B879-6E15C89412FA}"/>
              </a:ext>
            </a:extLst>
          </p:cNvPr>
          <p:cNvSpPr/>
          <p:nvPr/>
        </p:nvSpPr>
        <p:spPr>
          <a:xfrm>
            <a:off x="7670800" y="2783840"/>
            <a:ext cx="294640" cy="3352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D0E2D6E-99D2-4570-A16F-E1E97DC65C3F}"/>
              </a:ext>
            </a:extLst>
          </p:cNvPr>
          <p:cNvSpPr/>
          <p:nvPr/>
        </p:nvSpPr>
        <p:spPr>
          <a:xfrm>
            <a:off x="8209280" y="2529840"/>
            <a:ext cx="294640" cy="2489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0723BFA-D61E-4AA8-8304-DAC23A3C3EDB}"/>
              </a:ext>
            </a:extLst>
          </p:cNvPr>
          <p:cNvSpPr txBox="1"/>
          <p:nvPr/>
        </p:nvSpPr>
        <p:spPr>
          <a:xfrm>
            <a:off x="426720" y="731787"/>
            <a:ext cx="10840720" cy="584775"/>
          </a:xfrm>
          <a:prstGeom prst="rect">
            <a:avLst/>
          </a:prstGeom>
          <a:noFill/>
        </p:spPr>
        <p:txBody>
          <a:bodyPr wrap="square" rtlCol="0">
            <a:spAutoFit/>
          </a:bodyPr>
          <a:lstStyle/>
          <a:p>
            <a:pPr algn="ctr"/>
            <a:r>
              <a:rPr lang="en-US" altLang="zh-CN" sz="3200" b="1" dirty="0">
                <a:solidFill>
                  <a:srgbClr val="0000FF"/>
                </a:solidFill>
                <a:latin typeface="Times New Roman" panose="02020603050405020304" pitchFamily="18" charset="0"/>
                <a:cs typeface="Times New Roman" panose="02020603050405020304" pitchFamily="18" charset="0"/>
              </a:rPr>
              <a:t>11 stations, 6 regions</a:t>
            </a:r>
            <a:endParaRPr lang="zh-CN" altLang="en-US" sz="3200" b="1" dirty="0">
              <a:solidFill>
                <a:srgbClr val="0000FF"/>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192A81B5-743D-4E77-86CE-B170DAAFC4C8}"/>
              </a:ext>
            </a:extLst>
          </p:cNvPr>
          <p:cNvSpPr txBox="1"/>
          <p:nvPr/>
        </p:nvSpPr>
        <p:spPr>
          <a:xfrm>
            <a:off x="9497542" y="845002"/>
            <a:ext cx="2521052" cy="5878532"/>
          </a:xfrm>
          <a:prstGeom prst="rect">
            <a:avLst/>
          </a:prstGeom>
          <a:noFill/>
        </p:spPr>
        <p:txBody>
          <a:bodyPr wrap="square" rtlCol="0">
            <a:spAutoFit/>
          </a:bodyPr>
          <a:lstStyle/>
          <a:p>
            <a:pPr algn="just"/>
            <a:r>
              <a:rPr lang="en-US" altLang="zh-CN" sz="2000" b="1" dirty="0">
                <a:latin typeface="Times New Roman" panose="02020603050405020304" pitchFamily="18" charset="0"/>
                <a:cs typeface="Times New Roman" panose="02020603050405020304" pitchFamily="18" charset="0"/>
              </a:rPr>
              <a:t>1. North America:</a:t>
            </a:r>
          </a:p>
          <a:p>
            <a:pPr algn="just"/>
            <a:r>
              <a:rPr lang="en-US" altLang="zh-CN" sz="2000" dirty="0">
                <a:latin typeface="Times New Roman" panose="02020603050405020304" pitchFamily="18" charset="0"/>
                <a:cs typeface="Times New Roman" panose="02020603050405020304" pitchFamily="18" charset="0"/>
              </a:rPr>
              <a:t>Calgary and Toronto</a:t>
            </a: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b="1" dirty="0">
                <a:latin typeface="Times New Roman" panose="02020603050405020304" pitchFamily="18" charset="0"/>
                <a:cs typeface="Times New Roman" panose="02020603050405020304" pitchFamily="18" charset="0"/>
              </a:rPr>
              <a:t>2. Europe:</a:t>
            </a:r>
          </a:p>
          <a:p>
            <a:pPr algn="just"/>
            <a:r>
              <a:rPr lang="en-US" altLang="zh-CN" sz="2000" dirty="0">
                <a:latin typeface="Times New Roman" panose="02020603050405020304" pitchFamily="18" charset="0"/>
                <a:cs typeface="Times New Roman" panose="02020603050405020304" pitchFamily="18" charset="0"/>
              </a:rPr>
              <a:t>Brussels, </a:t>
            </a:r>
            <a:r>
              <a:rPr lang="en-US" altLang="zh-CN"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Dusseldorf and Munich</a:t>
            </a: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b="1" dirty="0">
                <a:latin typeface="Times New Roman" panose="02020603050405020304" pitchFamily="18" charset="0"/>
                <a:cs typeface="Times New Roman" panose="02020603050405020304" pitchFamily="18" charset="0"/>
              </a:rPr>
              <a:t>3. South Africa:</a:t>
            </a:r>
          </a:p>
          <a:p>
            <a:pPr algn="just"/>
            <a:r>
              <a:rPr lang="en-US" altLang="zh-CN"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Johannesburg</a:t>
            </a: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b="1" dirty="0">
                <a:latin typeface="Times New Roman" panose="02020603050405020304" pitchFamily="18" charset="0"/>
                <a:cs typeface="Times New Roman" panose="02020603050405020304" pitchFamily="18" charset="0"/>
              </a:rPr>
              <a:t>4. South Asia (India):</a:t>
            </a:r>
          </a:p>
          <a:p>
            <a:pPr algn="just"/>
            <a:r>
              <a:rPr lang="en-US" altLang="zh-CN" sz="2000" dirty="0">
                <a:latin typeface="Times New Roman" panose="02020603050405020304" pitchFamily="18" charset="0"/>
                <a:cs typeface="Times New Roman" panose="02020603050405020304" pitchFamily="18" charset="0"/>
              </a:rPr>
              <a:t>Delhi and </a:t>
            </a:r>
            <a:r>
              <a:rPr lang="en-US" altLang="zh-CN"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Hyderabad</a:t>
            </a: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b="1" dirty="0">
                <a:latin typeface="Times New Roman" panose="02020603050405020304" pitchFamily="18" charset="0"/>
                <a:cs typeface="Times New Roman" panose="02020603050405020304" pitchFamily="18" charset="0"/>
              </a:rPr>
              <a:t>5. Southeast Asia:</a:t>
            </a:r>
          </a:p>
          <a:p>
            <a:pPr algn="just"/>
            <a:r>
              <a:rPr lang="en-US" altLang="zh-CN" sz="2000" dirty="0">
                <a:latin typeface="Times New Roman" panose="02020603050405020304" pitchFamily="18" charset="0"/>
                <a:cs typeface="Times New Roman" panose="02020603050405020304" pitchFamily="18" charset="0"/>
              </a:rPr>
              <a:t>Hong-</a:t>
            </a:r>
            <a:r>
              <a:rPr lang="en-US" altLang="zh-CN" sz="2000" dirty="0" err="1">
                <a:latin typeface="Times New Roman" panose="02020603050405020304" pitchFamily="18" charset="0"/>
                <a:cs typeface="Times New Roman" panose="02020603050405020304" pitchFamily="18" charset="0"/>
              </a:rPr>
              <a:t>kong</a:t>
            </a:r>
            <a:r>
              <a:rPr lang="en-US" altLang="zh-CN" sz="2000" dirty="0">
                <a:latin typeface="Times New Roman" panose="02020603050405020304" pitchFamily="18" charset="0"/>
                <a:cs typeface="Times New Roman" panose="02020603050405020304" pitchFamily="18" charset="0"/>
              </a:rPr>
              <a:t> and Taipei</a:t>
            </a: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b="1" dirty="0">
                <a:latin typeface="Times New Roman" panose="02020603050405020304" pitchFamily="18" charset="0"/>
                <a:cs typeface="Times New Roman" panose="02020603050405020304" pitchFamily="18" charset="0"/>
              </a:rPr>
              <a:t>6. Northeast Asia:</a:t>
            </a:r>
          </a:p>
          <a:p>
            <a:pPr algn="just"/>
            <a:r>
              <a:rPr lang="en-US" altLang="zh-CN" sz="2000" dirty="0">
                <a:latin typeface="Times New Roman" panose="02020603050405020304" pitchFamily="18" charset="0"/>
                <a:cs typeface="Times New Roman" panose="02020603050405020304" pitchFamily="18" charset="0"/>
              </a:rPr>
              <a:t>Tokyo</a:t>
            </a:r>
          </a:p>
          <a:p>
            <a:pPr marL="342900" indent="-342900" algn="ctr">
              <a:buAutoNum type="arabicPeriod"/>
            </a:pPr>
            <a:endParaRPr lang="zh-CN" altLang="en-US" sz="1600" b="1" dirty="0"/>
          </a:p>
        </p:txBody>
      </p:sp>
      <p:sp>
        <p:nvSpPr>
          <p:cNvPr id="14" name="文本框 13">
            <a:extLst>
              <a:ext uri="{FF2B5EF4-FFF2-40B4-BE49-F238E27FC236}">
                <a16:creationId xmlns:a16="http://schemas.microsoft.com/office/drawing/2014/main" id="{8751B3A6-3212-42EA-9B82-CCF1E9579D77}"/>
              </a:ext>
            </a:extLst>
          </p:cNvPr>
          <p:cNvSpPr txBox="1"/>
          <p:nvPr/>
        </p:nvSpPr>
        <p:spPr>
          <a:xfrm>
            <a:off x="127000" y="134466"/>
            <a:ext cx="10840720" cy="646331"/>
          </a:xfrm>
          <a:prstGeom prst="rect">
            <a:avLst/>
          </a:prstGeom>
          <a:noFill/>
        </p:spPr>
        <p:txBody>
          <a:bodyPr wrap="square" rtlCol="0">
            <a:spAutoFit/>
          </a:bodyPr>
          <a:lstStyle/>
          <a:p>
            <a:pPr algn="just"/>
            <a:r>
              <a:rPr lang="en-US" altLang="zh-CN" sz="3600" b="1" dirty="0">
                <a:latin typeface="Times New Roman" panose="02020603050405020304" pitchFamily="18" charset="0"/>
                <a:cs typeface="Times New Roman" panose="02020603050405020304" pitchFamily="18" charset="0"/>
              </a:rPr>
              <a:t>1. Selection of observation sites</a:t>
            </a:r>
            <a:endParaRPr lang="zh-CN"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542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Regional </a:t>
            </a:r>
            <a:r>
              <a:rPr lang="en-US" altLang="zh-CN" dirty="0" smtClean="0">
                <a:latin typeface="Times New Roman" panose="02020603050405020304" pitchFamily="18" charset="0"/>
                <a:cs typeface="Times New Roman" panose="02020603050405020304" pitchFamily="18" charset="0"/>
              </a:rPr>
              <a:t>differences</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807C2-CB73-4AAB-BFFD-5AF55E9A205C}"/>
              </a:ext>
            </a:extLst>
          </p:cNvPr>
          <p:cNvSpPr txBox="1"/>
          <p:nvPr/>
        </p:nvSpPr>
        <p:spPr>
          <a:xfrm>
            <a:off x="650240" y="988814"/>
            <a:ext cx="6096000" cy="523220"/>
          </a:xfrm>
          <a:prstGeom prst="rect">
            <a:avLst/>
          </a:prstGeom>
          <a:noFill/>
        </p:spPr>
        <p:txBody>
          <a:bodyPr wrap="square">
            <a:spAutoFit/>
          </a:bodyPr>
          <a:lstStyle/>
          <a:p>
            <a:r>
              <a:rPr lang="en-US" altLang="zh-CN" sz="2800" b="1" dirty="0">
                <a:solidFill>
                  <a:srgbClr val="0000FF"/>
                </a:solidFill>
                <a:effectLst/>
                <a:latin typeface="Times New Roman" panose="02020603050405020304" pitchFamily="18" charset="0"/>
                <a:cs typeface="Times New Roman" panose="02020603050405020304" pitchFamily="18" charset="0"/>
              </a:rPr>
              <a:t>Europe</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3B53229-79EE-442C-8DD6-B701E9D192A3}"/>
              </a:ext>
            </a:extLst>
          </p:cNvPr>
          <p:cNvSpPr txBox="1"/>
          <p:nvPr/>
        </p:nvSpPr>
        <p:spPr>
          <a:xfrm>
            <a:off x="1719262" y="5817929"/>
            <a:ext cx="2251076" cy="523220"/>
          </a:xfrm>
          <a:prstGeom prst="rect">
            <a:avLst/>
          </a:prstGeom>
          <a:noFill/>
        </p:spPr>
        <p:txBody>
          <a:bodyPr wrap="square">
            <a:spAutoFit/>
          </a:bodyPr>
          <a:lstStyle/>
          <a:p>
            <a:pPr algn="just"/>
            <a:r>
              <a:rPr lang="en-US" altLang="zh-CN" sz="2800" b="1" dirty="0">
                <a:effectLst/>
                <a:latin typeface="等线" panose="02010600030101010101" pitchFamily="2" charset="-122"/>
                <a:cs typeface="Times New Roman" panose="02020603050405020304" pitchFamily="18" charset="0"/>
              </a:rPr>
              <a:t>Brussels</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C377BFBE-54FB-4102-B825-2168C8DD7805}"/>
              </a:ext>
            </a:extLst>
          </p:cNvPr>
          <p:cNvSpPr txBox="1"/>
          <p:nvPr/>
        </p:nvSpPr>
        <p:spPr>
          <a:xfrm>
            <a:off x="5080000" y="5869186"/>
            <a:ext cx="2113666" cy="523220"/>
          </a:xfrm>
          <a:prstGeom prst="rect">
            <a:avLst/>
          </a:prstGeom>
          <a:noFill/>
        </p:spPr>
        <p:txBody>
          <a:bodyPr wrap="square">
            <a:spAutoFit/>
          </a:bodyPr>
          <a:lstStyle/>
          <a:p>
            <a:pPr algn="just"/>
            <a:r>
              <a:rPr lang="en-US" altLang="zh-CN" sz="2800" b="1" dirty="0">
                <a:effectLst/>
                <a:latin typeface="等线" panose="02010600030101010101" pitchFamily="2" charset="-122"/>
                <a:cs typeface="Times New Roman" panose="02020603050405020304" pitchFamily="18" charset="0"/>
              </a:rPr>
              <a:t>Dusseldorf</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5E57EE83-4A6E-4772-8E09-6555155A8AF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6525" y="1650243"/>
            <a:ext cx="4242435" cy="3925739"/>
          </a:xfrm>
          <a:prstGeom prst="rect">
            <a:avLst/>
          </a:prstGeom>
          <a:noFill/>
          <a:ln>
            <a:noFill/>
          </a:ln>
        </p:spPr>
      </p:pic>
      <p:pic>
        <p:nvPicPr>
          <p:cNvPr id="13" name="图片 12">
            <a:extLst>
              <a:ext uri="{FF2B5EF4-FFF2-40B4-BE49-F238E27FC236}">
                <a16:creationId xmlns:a16="http://schemas.microsoft.com/office/drawing/2014/main" id="{4F2CBBBF-595B-430E-B13C-6983AD27EF63}"/>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21365" y="1529519"/>
            <a:ext cx="3597595" cy="4091698"/>
          </a:xfrm>
          <a:prstGeom prst="rect">
            <a:avLst/>
          </a:prstGeom>
          <a:noFill/>
          <a:ln>
            <a:noFill/>
          </a:ln>
        </p:spPr>
      </p:pic>
      <p:pic>
        <p:nvPicPr>
          <p:cNvPr id="14" name="图片 13">
            <a:extLst>
              <a:ext uri="{FF2B5EF4-FFF2-40B4-BE49-F238E27FC236}">
                <a16:creationId xmlns:a16="http://schemas.microsoft.com/office/drawing/2014/main" id="{CF1D4C24-CB0B-4F40-BA6A-D490A1B2092E}"/>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92160" y="1408295"/>
            <a:ext cx="3799840" cy="4409634"/>
          </a:xfrm>
          <a:prstGeom prst="rect">
            <a:avLst/>
          </a:prstGeom>
          <a:noFill/>
          <a:ln>
            <a:noFill/>
          </a:ln>
        </p:spPr>
      </p:pic>
      <p:sp>
        <p:nvSpPr>
          <p:cNvPr id="15" name="文本框 14">
            <a:extLst>
              <a:ext uri="{FF2B5EF4-FFF2-40B4-BE49-F238E27FC236}">
                <a16:creationId xmlns:a16="http://schemas.microsoft.com/office/drawing/2014/main" id="{F68F06E3-981B-418E-9CA9-2FD2441033C4}"/>
              </a:ext>
            </a:extLst>
          </p:cNvPr>
          <p:cNvSpPr txBox="1"/>
          <p:nvPr/>
        </p:nvSpPr>
        <p:spPr>
          <a:xfrm>
            <a:off x="9458960" y="5869186"/>
            <a:ext cx="2265680" cy="523220"/>
          </a:xfrm>
          <a:prstGeom prst="rect">
            <a:avLst/>
          </a:prstGeom>
          <a:noFill/>
        </p:spPr>
        <p:txBody>
          <a:bodyPr wrap="square">
            <a:spAutoFit/>
          </a:bodyPr>
          <a:lstStyle/>
          <a:p>
            <a:r>
              <a:rPr lang="en-US" altLang="zh-CN" sz="2800" b="1" dirty="0">
                <a:effectLst/>
                <a:latin typeface="等线" panose="02010600030101010101" pitchFamily="2" charset="-122"/>
                <a:cs typeface="Times New Roman" panose="02020603050405020304" pitchFamily="18" charset="0"/>
              </a:rPr>
              <a:t>Munich</a:t>
            </a:r>
            <a:endParaRPr lang="zh-CN" altLang="en-US" sz="2800" b="1" dirty="0"/>
          </a:p>
        </p:txBody>
      </p:sp>
    </p:spTree>
    <p:extLst>
      <p:ext uri="{BB962C8B-B14F-4D97-AF65-F5344CB8AC3E}">
        <p14:creationId xmlns:p14="http://schemas.microsoft.com/office/powerpoint/2010/main" val="307927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Regional </a:t>
            </a:r>
            <a:r>
              <a:rPr lang="en-US" altLang="zh-CN" dirty="0" smtClean="0">
                <a:latin typeface="Times New Roman" panose="02020603050405020304" pitchFamily="18" charset="0"/>
                <a:cs typeface="Times New Roman" panose="02020603050405020304" pitchFamily="18" charset="0"/>
              </a:rPr>
              <a:t>differences</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807C2-CB73-4AAB-BFFD-5AF55E9A205C}"/>
              </a:ext>
            </a:extLst>
          </p:cNvPr>
          <p:cNvSpPr txBox="1"/>
          <p:nvPr/>
        </p:nvSpPr>
        <p:spPr>
          <a:xfrm>
            <a:off x="650240" y="988814"/>
            <a:ext cx="6096000" cy="523220"/>
          </a:xfrm>
          <a:prstGeom prst="rect">
            <a:avLst/>
          </a:prstGeom>
          <a:noFill/>
        </p:spPr>
        <p:txBody>
          <a:bodyPr wrap="square">
            <a:spAutoFit/>
          </a:bodyPr>
          <a:lstStyle/>
          <a:p>
            <a:r>
              <a:rPr lang="en-US" altLang="zh-CN" sz="2800" b="1" dirty="0">
                <a:solidFill>
                  <a:srgbClr val="0000FF"/>
                </a:solidFill>
                <a:effectLst/>
                <a:latin typeface="Times New Roman" panose="02020603050405020304" pitchFamily="18" charset="0"/>
                <a:cs typeface="Times New Roman" panose="02020603050405020304" pitchFamily="18" charset="0"/>
              </a:rPr>
              <a:t>South Africa</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377BFBE-54FB-4102-B825-2168C8DD7805}"/>
              </a:ext>
            </a:extLst>
          </p:cNvPr>
          <p:cNvSpPr txBox="1"/>
          <p:nvPr/>
        </p:nvSpPr>
        <p:spPr>
          <a:xfrm>
            <a:off x="5080000" y="5869186"/>
            <a:ext cx="2966720" cy="523220"/>
          </a:xfrm>
          <a:prstGeom prst="rect">
            <a:avLst/>
          </a:prstGeom>
          <a:noFill/>
        </p:spPr>
        <p:txBody>
          <a:bodyPr wrap="square">
            <a:spAutoFit/>
          </a:bodyPr>
          <a:lstStyle/>
          <a:p>
            <a:pPr algn="just"/>
            <a:r>
              <a:rPr lang="en-US" altLang="zh-CN" sz="2800" b="1" dirty="0">
                <a:solidFill>
                  <a:srgbClr val="000000"/>
                </a:solidFill>
                <a:effectLst/>
                <a:latin typeface="等线" panose="02010600030101010101" pitchFamily="2" charset="-122"/>
                <a:cs typeface="Times New Roman" panose="02020603050405020304" pitchFamily="18" charset="0"/>
              </a:rPr>
              <a:t>Johannesburg</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2BCB0F1A-03EE-4E3B-8C5F-C407BCE5033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58844" y="1143320"/>
            <a:ext cx="6095999" cy="4454840"/>
          </a:xfrm>
          <a:prstGeom prst="rect">
            <a:avLst/>
          </a:prstGeom>
          <a:noFill/>
          <a:ln>
            <a:noFill/>
          </a:ln>
        </p:spPr>
      </p:pic>
    </p:spTree>
    <p:extLst>
      <p:ext uri="{BB962C8B-B14F-4D97-AF65-F5344CB8AC3E}">
        <p14:creationId xmlns:p14="http://schemas.microsoft.com/office/powerpoint/2010/main" val="4182614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Regional </a:t>
            </a:r>
            <a:r>
              <a:rPr lang="en-US" altLang="zh-CN" dirty="0" smtClean="0">
                <a:latin typeface="Times New Roman" panose="02020603050405020304" pitchFamily="18" charset="0"/>
                <a:cs typeface="Times New Roman" panose="02020603050405020304" pitchFamily="18" charset="0"/>
              </a:rPr>
              <a:t>differences</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807C2-CB73-4AAB-BFFD-5AF55E9A205C}"/>
              </a:ext>
            </a:extLst>
          </p:cNvPr>
          <p:cNvSpPr txBox="1"/>
          <p:nvPr/>
        </p:nvSpPr>
        <p:spPr>
          <a:xfrm>
            <a:off x="650240" y="988814"/>
            <a:ext cx="6096000" cy="523220"/>
          </a:xfrm>
          <a:prstGeom prst="rect">
            <a:avLst/>
          </a:prstGeom>
          <a:noFill/>
        </p:spPr>
        <p:txBody>
          <a:bodyPr wrap="square">
            <a:spAutoFit/>
          </a:bodyPr>
          <a:lstStyle/>
          <a:p>
            <a:r>
              <a:rPr lang="en-US" altLang="zh-CN" sz="2800" b="1" dirty="0">
                <a:solidFill>
                  <a:srgbClr val="0000FF"/>
                </a:solidFill>
                <a:effectLst/>
                <a:latin typeface="Times New Roman" panose="02020603050405020304" pitchFamily="18" charset="0"/>
                <a:cs typeface="Times New Roman" panose="02020603050405020304" pitchFamily="18" charset="0"/>
              </a:rPr>
              <a:t>South Asia</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377BFBE-54FB-4102-B825-2168C8DD7805}"/>
              </a:ext>
            </a:extLst>
          </p:cNvPr>
          <p:cNvSpPr txBox="1"/>
          <p:nvPr/>
        </p:nvSpPr>
        <p:spPr>
          <a:xfrm>
            <a:off x="2066423" y="5845570"/>
            <a:ext cx="2966720" cy="523220"/>
          </a:xfrm>
          <a:prstGeom prst="rect">
            <a:avLst/>
          </a:prstGeom>
          <a:noFill/>
        </p:spPr>
        <p:txBody>
          <a:bodyPr wrap="square">
            <a:spAutoFit/>
          </a:bodyPr>
          <a:lstStyle/>
          <a:p>
            <a:pPr algn="just"/>
            <a:r>
              <a:rPr lang="en-US" altLang="zh-CN" sz="2800" b="1" dirty="0">
                <a:effectLst/>
                <a:latin typeface="等线" panose="02010600030101010101" pitchFamily="2" charset="-122"/>
                <a:cs typeface="Times New Roman" panose="02020603050405020304" pitchFamily="18" charset="0"/>
              </a:rPr>
              <a:t>Delhi</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81418CF3-6FD7-42D8-A9F9-02F28883C0A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2628" y="1830377"/>
            <a:ext cx="5274310" cy="3720465"/>
          </a:xfrm>
          <a:prstGeom prst="rect">
            <a:avLst/>
          </a:prstGeom>
          <a:noFill/>
          <a:ln>
            <a:noFill/>
          </a:ln>
        </p:spPr>
      </p:pic>
      <p:pic>
        <p:nvPicPr>
          <p:cNvPr id="8" name="图片 7">
            <a:extLst>
              <a:ext uri="{FF2B5EF4-FFF2-40B4-BE49-F238E27FC236}">
                <a16:creationId xmlns:a16="http://schemas.microsoft.com/office/drawing/2014/main" id="{2850DD3A-792E-4964-9104-45FE7E746A15}"/>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46240" y="1830377"/>
            <a:ext cx="5274310" cy="3693795"/>
          </a:xfrm>
          <a:prstGeom prst="rect">
            <a:avLst/>
          </a:prstGeom>
          <a:noFill/>
          <a:ln>
            <a:noFill/>
          </a:ln>
        </p:spPr>
      </p:pic>
      <p:sp>
        <p:nvSpPr>
          <p:cNvPr id="9" name="文本框 8">
            <a:extLst>
              <a:ext uri="{FF2B5EF4-FFF2-40B4-BE49-F238E27FC236}">
                <a16:creationId xmlns:a16="http://schemas.microsoft.com/office/drawing/2014/main" id="{EFA34AC7-B8D1-4E4A-B52F-7DE8AAE40E50}"/>
              </a:ext>
            </a:extLst>
          </p:cNvPr>
          <p:cNvSpPr txBox="1"/>
          <p:nvPr/>
        </p:nvSpPr>
        <p:spPr>
          <a:xfrm>
            <a:off x="8050663" y="5842515"/>
            <a:ext cx="2966720" cy="523220"/>
          </a:xfrm>
          <a:prstGeom prst="rect">
            <a:avLst/>
          </a:prstGeom>
          <a:noFill/>
        </p:spPr>
        <p:txBody>
          <a:bodyPr wrap="square">
            <a:spAutoFit/>
          </a:bodyPr>
          <a:lstStyle/>
          <a:p>
            <a:pPr algn="just"/>
            <a:r>
              <a:rPr lang="en-US" altLang="zh-CN" sz="2800" b="1" dirty="0">
                <a:solidFill>
                  <a:srgbClr val="000000"/>
                </a:solidFill>
                <a:effectLst/>
                <a:latin typeface="等线" panose="02010600030101010101" pitchFamily="2" charset="-122"/>
                <a:cs typeface="Times New Roman" panose="02020603050405020304" pitchFamily="18" charset="0"/>
              </a:rPr>
              <a:t>Hyderabad</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45604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Regional </a:t>
            </a:r>
            <a:r>
              <a:rPr lang="en-US" altLang="zh-CN" dirty="0" smtClean="0">
                <a:latin typeface="Times New Roman" panose="02020603050405020304" pitchFamily="18" charset="0"/>
                <a:cs typeface="Times New Roman" panose="02020603050405020304" pitchFamily="18" charset="0"/>
              </a:rPr>
              <a:t>differences</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807C2-CB73-4AAB-BFFD-5AF55E9A205C}"/>
              </a:ext>
            </a:extLst>
          </p:cNvPr>
          <p:cNvSpPr txBox="1"/>
          <p:nvPr/>
        </p:nvSpPr>
        <p:spPr>
          <a:xfrm>
            <a:off x="650240" y="988814"/>
            <a:ext cx="6096000" cy="523220"/>
          </a:xfrm>
          <a:prstGeom prst="rect">
            <a:avLst/>
          </a:prstGeom>
          <a:noFill/>
        </p:spPr>
        <p:txBody>
          <a:bodyPr wrap="square">
            <a:spAutoFit/>
          </a:bodyPr>
          <a:lstStyle/>
          <a:p>
            <a:r>
              <a:rPr lang="en-US" altLang="zh-CN" sz="2800" b="1" dirty="0">
                <a:solidFill>
                  <a:srgbClr val="0000FF"/>
                </a:solidFill>
                <a:effectLst/>
                <a:latin typeface="Times New Roman" panose="02020603050405020304" pitchFamily="18" charset="0"/>
                <a:cs typeface="Times New Roman" panose="02020603050405020304" pitchFamily="18" charset="0"/>
              </a:rPr>
              <a:t>Southeast Asia</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377BFBE-54FB-4102-B825-2168C8DD7805}"/>
              </a:ext>
            </a:extLst>
          </p:cNvPr>
          <p:cNvSpPr txBox="1"/>
          <p:nvPr/>
        </p:nvSpPr>
        <p:spPr>
          <a:xfrm>
            <a:off x="2066423" y="5845570"/>
            <a:ext cx="2966720" cy="523220"/>
          </a:xfrm>
          <a:prstGeom prst="rect">
            <a:avLst/>
          </a:prstGeom>
          <a:noFill/>
        </p:spPr>
        <p:txBody>
          <a:bodyPr wrap="square">
            <a:spAutoFit/>
          </a:bodyPr>
          <a:lstStyle/>
          <a:p>
            <a:pPr algn="just"/>
            <a:r>
              <a:rPr lang="en-US" altLang="zh-CN" sz="2800" b="1" dirty="0">
                <a:effectLst/>
                <a:latin typeface="等线" panose="02010600030101010101" pitchFamily="2" charset="-122"/>
                <a:cs typeface="Times New Roman" panose="02020603050405020304" pitchFamily="18" charset="0"/>
              </a:rPr>
              <a:t>Hongkong</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EFA34AC7-B8D1-4E4A-B52F-7DE8AAE40E50}"/>
              </a:ext>
            </a:extLst>
          </p:cNvPr>
          <p:cNvSpPr txBox="1"/>
          <p:nvPr/>
        </p:nvSpPr>
        <p:spPr>
          <a:xfrm>
            <a:off x="8050663" y="5842515"/>
            <a:ext cx="2966720" cy="523220"/>
          </a:xfrm>
          <a:prstGeom prst="rect">
            <a:avLst/>
          </a:prstGeom>
          <a:noFill/>
        </p:spPr>
        <p:txBody>
          <a:bodyPr wrap="square">
            <a:spAutoFit/>
          </a:bodyPr>
          <a:lstStyle/>
          <a:p>
            <a:pPr algn="just"/>
            <a:r>
              <a:rPr lang="en-US" altLang="zh-CN" sz="2800" b="1" dirty="0">
                <a:solidFill>
                  <a:srgbClr val="000000"/>
                </a:solidFill>
                <a:effectLst/>
                <a:latin typeface="等线" panose="02010600030101010101" pitchFamily="2" charset="-122"/>
                <a:cs typeface="Times New Roman" panose="02020603050405020304" pitchFamily="18" charset="0"/>
              </a:rPr>
              <a:t>Taipei</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22458CDA-3902-4ECD-8EA6-4469173F6B8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50240" y="1803707"/>
            <a:ext cx="5274310" cy="3720465"/>
          </a:xfrm>
          <a:prstGeom prst="rect">
            <a:avLst/>
          </a:prstGeom>
          <a:noFill/>
          <a:ln>
            <a:noFill/>
          </a:ln>
        </p:spPr>
      </p:pic>
      <p:pic>
        <p:nvPicPr>
          <p:cNvPr id="12" name="图片 11">
            <a:extLst>
              <a:ext uri="{FF2B5EF4-FFF2-40B4-BE49-F238E27FC236}">
                <a16:creationId xmlns:a16="http://schemas.microsoft.com/office/drawing/2014/main" id="{FBD4441F-CBF9-43E8-A02E-E4E2E68DFE7F}"/>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98285" y="1650243"/>
            <a:ext cx="5274310" cy="3720465"/>
          </a:xfrm>
          <a:prstGeom prst="rect">
            <a:avLst/>
          </a:prstGeom>
          <a:noFill/>
          <a:ln>
            <a:noFill/>
          </a:ln>
        </p:spPr>
      </p:pic>
    </p:spTree>
    <p:extLst>
      <p:ext uri="{BB962C8B-B14F-4D97-AF65-F5344CB8AC3E}">
        <p14:creationId xmlns:p14="http://schemas.microsoft.com/office/powerpoint/2010/main" val="3661102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Regional </a:t>
            </a:r>
            <a:r>
              <a:rPr lang="en-US" altLang="zh-CN" dirty="0" smtClean="0">
                <a:latin typeface="Times New Roman" panose="02020603050405020304" pitchFamily="18" charset="0"/>
                <a:cs typeface="Times New Roman" panose="02020603050405020304" pitchFamily="18" charset="0"/>
              </a:rPr>
              <a:t>differences</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807C2-CB73-4AAB-BFFD-5AF55E9A205C}"/>
              </a:ext>
            </a:extLst>
          </p:cNvPr>
          <p:cNvSpPr txBox="1"/>
          <p:nvPr/>
        </p:nvSpPr>
        <p:spPr>
          <a:xfrm>
            <a:off x="650240" y="988814"/>
            <a:ext cx="6096000" cy="523220"/>
          </a:xfrm>
          <a:prstGeom prst="rect">
            <a:avLst/>
          </a:prstGeom>
          <a:noFill/>
        </p:spPr>
        <p:txBody>
          <a:bodyPr wrap="square">
            <a:spAutoFit/>
          </a:bodyPr>
          <a:lstStyle/>
          <a:p>
            <a:r>
              <a:rPr lang="en-US" altLang="zh-CN" sz="2800" b="1" dirty="0">
                <a:solidFill>
                  <a:srgbClr val="0000FF"/>
                </a:solidFill>
                <a:effectLst/>
                <a:latin typeface="Times New Roman" panose="02020603050405020304" pitchFamily="18" charset="0"/>
                <a:cs typeface="Times New Roman" panose="02020603050405020304" pitchFamily="18" charset="0"/>
              </a:rPr>
              <a:t>North-east Asia</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377BFBE-54FB-4102-B825-2168C8DD7805}"/>
              </a:ext>
            </a:extLst>
          </p:cNvPr>
          <p:cNvSpPr txBox="1"/>
          <p:nvPr/>
        </p:nvSpPr>
        <p:spPr>
          <a:xfrm>
            <a:off x="5023483" y="6171673"/>
            <a:ext cx="2966720" cy="523220"/>
          </a:xfrm>
          <a:prstGeom prst="rect">
            <a:avLst/>
          </a:prstGeom>
          <a:noFill/>
        </p:spPr>
        <p:txBody>
          <a:bodyPr wrap="square">
            <a:spAutoFit/>
          </a:bodyPr>
          <a:lstStyle/>
          <a:p>
            <a:pPr algn="just"/>
            <a:r>
              <a:rPr lang="en-US" altLang="zh-CN" sz="2800" b="1" dirty="0">
                <a:solidFill>
                  <a:srgbClr val="000000"/>
                </a:solidFill>
                <a:effectLst/>
                <a:latin typeface="等线" panose="02010600030101010101" pitchFamily="2" charset="-122"/>
                <a:cs typeface="Times New Roman" panose="02020603050405020304" pitchFamily="18" charset="0"/>
              </a:rPr>
              <a:t>Tokyo</a:t>
            </a:r>
            <a:endParaRPr lang="zh-CN" altLang="zh-CN" sz="2800" b="1"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D424480F-E5FA-44E5-B5C0-E2F42EFC5E7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58844" y="1570990"/>
            <a:ext cx="6095999" cy="4555490"/>
          </a:xfrm>
          <a:prstGeom prst="rect">
            <a:avLst/>
          </a:prstGeom>
          <a:noFill/>
          <a:ln>
            <a:noFill/>
          </a:ln>
        </p:spPr>
      </p:pic>
    </p:spTree>
    <p:extLst>
      <p:ext uri="{BB962C8B-B14F-4D97-AF65-F5344CB8AC3E}">
        <p14:creationId xmlns:p14="http://schemas.microsoft.com/office/powerpoint/2010/main" val="421079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45E3B-66CE-4707-8A34-C6161EF5EC24}"/>
              </a:ext>
            </a:extLst>
          </p:cNvPr>
          <p:cNvSpPr>
            <a:spLocks noGrp="1"/>
          </p:cNvSpPr>
          <p:nvPr>
            <p:ph type="title"/>
          </p:nvPr>
        </p:nvSpPr>
        <p:spPr>
          <a:xfrm>
            <a:off x="912628" y="163107"/>
            <a:ext cx="10515600" cy="687498"/>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Conclusions</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0D55B12-0FAC-4BFC-8873-04188306043C}"/>
              </a:ext>
            </a:extLst>
          </p:cNvPr>
          <p:cNvSpPr txBox="1"/>
          <p:nvPr/>
        </p:nvSpPr>
        <p:spPr>
          <a:xfrm>
            <a:off x="750068" y="1074340"/>
            <a:ext cx="10840720" cy="5016758"/>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O</a:t>
            </a:r>
            <a:r>
              <a:rPr lang="zh-CN" altLang="en-US" sz="2000" baseline="-25000" dirty="0">
                <a:latin typeface="Times New Roman" panose="02020603050405020304" pitchFamily="18" charset="0"/>
                <a:cs typeface="Times New Roman" panose="02020603050405020304" pitchFamily="18" charset="0"/>
              </a:rPr>
              <a:t>3</a:t>
            </a:r>
            <a:r>
              <a:rPr lang="zh-CN" altLang="en-US" sz="2000" dirty="0">
                <a:latin typeface="Times New Roman" panose="02020603050405020304" pitchFamily="18" charset="0"/>
                <a:cs typeface="Times New Roman" panose="02020603050405020304" pitchFamily="18" charset="0"/>
              </a:rPr>
              <a:t> concentrations observed by aircraft and sonde are </a:t>
            </a:r>
            <a:r>
              <a:rPr lang="en-US" altLang="zh-CN" sz="2000" dirty="0" smtClean="0">
                <a:latin typeface="Times New Roman" panose="02020603050405020304" pitchFamily="18" charset="0"/>
                <a:cs typeface="Times New Roman" panose="02020603050405020304" pitchFamily="18" charset="0"/>
              </a:rPr>
              <a:t>37.2 </a:t>
            </a:r>
            <a:r>
              <a:rPr lang="en-US" altLang="zh-CN" sz="2000" dirty="0">
                <a:latin typeface="Times New Roman" panose="02020603050405020304" pitchFamily="18" charset="0"/>
                <a:cs typeface="Times New Roman" panose="02020603050405020304" pitchFamily="18" charset="0"/>
              </a:rPr>
              <a:t>-104.9ppb and 36.7 -114.8ppb, respectively, and the relative difference ((aircraft-</a:t>
            </a:r>
            <a:r>
              <a:rPr lang="en-US" altLang="zh-CN" sz="2000" dirty="0" err="1">
                <a:latin typeface="Times New Roman" panose="02020603050405020304" pitchFamily="18" charset="0"/>
                <a:cs typeface="Times New Roman" panose="02020603050405020304" pitchFamily="18" charset="0"/>
              </a:rPr>
              <a:t>sonde</a:t>
            </a: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sonde</a:t>
            </a:r>
            <a:r>
              <a:rPr lang="en-US" altLang="zh-CN" sz="2000" dirty="0">
                <a:latin typeface="Times New Roman" panose="02020603050405020304" pitchFamily="18" charset="0"/>
                <a:cs typeface="Times New Roman" panose="02020603050405020304" pitchFamily="18" charset="0"/>
              </a:rPr>
              <a:t>*100%),  is 1.3% -11.0%. The correlation between the two types of data is good, with R of 0.713, RMSE of 26.3ppb, and bias of 4.3ppb.</a:t>
            </a:r>
          </a:p>
          <a:p>
            <a:endParaRPr lang="en-US" altLang="zh-CN" sz="2000" dirty="0">
              <a:latin typeface="Times New Roman" panose="02020603050405020304" pitchFamily="18" charset="0"/>
              <a:cs typeface="Times New Roman" panose="02020603050405020304" pitchFamily="18" charset="0"/>
            </a:endParaRPr>
          </a:p>
          <a:p>
            <a:r>
              <a:rPr lang="zh-CN" altLang="en-US" sz="2000" dirty="0">
                <a:solidFill>
                  <a:srgbClr val="0000FF"/>
                </a:solidFill>
                <a:latin typeface="Times New Roman" panose="02020603050405020304" pitchFamily="18" charset="0"/>
                <a:cs typeface="Times New Roman" panose="02020603050405020304" pitchFamily="18" charset="0"/>
              </a:rPr>
              <a:t>The O</a:t>
            </a:r>
            <a:r>
              <a:rPr lang="zh-CN" altLang="en-US" sz="2000" baseline="-25000" dirty="0">
                <a:solidFill>
                  <a:srgbClr val="0000FF"/>
                </a:solidFill>
                <a:latin typeface="Times New Roman" panose="02020603050405020304" pitchFamily="18" charset="0"/>
                <a:cs typeface="Times New Roman" panose="02020603050405020304" pitchFamily="18" charset="0"/>
              </a:rPr>
              <a:t>3</a:t>
            </a:r>
            <a:r>
              <a:rPr lang="zh-CN" altLang="en-US" sz="2000" dirty="0">
                <a:solidFill>
                  <a:srgbClr val="0000FF"/>
                </a:solidFill>
                <a:latin typeface="Times New Roman" panose="02020603050405020304" pitchFamily="18" charset="0"/>
                <a:cs typeface="Times New Roman" panose="02020603050405020304" pitchFamily="18" charset="0"/>
              </a:rPr>
              <a:t> concentration observed by sonde is higher than that observed by airc</a:t>
            </a:r>
            <a:r>
              <a:rPr lang="zh-CN" altLang="en-US" sz="2000" dirty="0" smtClean="0">
                <a:solidFill>
                  <a:srgbClr val="0000FF"/>
                </a:solidFill>
                <a:latin typeface="Times New Roman" panose="02020603050405020304" pitchFamily="18" charset="0"/>
                <a:cs typeface="Times New Roman" panose="02020603050405020304" pitchFamily="18" charset="0"/>
              </a:rPr>
              <a:t>r</a:t>
            </a:r>
            <a:r>
              <a:rPr lang="en-US" altLang="zh-CN" sz="2000" dirty="0" smtClean="0">
                <a:solidFill>
                  <a:srgbClr val="0000FF"/>
                </a:solidFill>
                <a:latin typeface="Times New Roman" panose="02020603050405020304" pitchFamily="18" charset="0"/>
                <a:cs typeface="Times New Roman" panose="02020603050405020304" pitchFamily="18" charset="0"/>
              </a:rPr>
              <a:t>a</a:t>
            </a:r>
            <a:r>
              <a:rPr lang="zh-CN" altLang="en-US" sz="2000" dirty="0" smtClean="0">
                <a:solidFill>
                  <a:srgbClr val="0000FF"/>
                </a:solidFill>
                <a:latin typeface="Times New Roman" panose="02020603050405020304" pitchFamily="18" charset="0"/>
                <a:cs typeface="Times New Roman" panose="02020603050405020304" pitchFamily="18" charset="0"/>
              </a:rPr>
              <a:t>f</a:t>
            </a:r>
            <a:r>
              <a:rPr lang="zh-CN" altLang="en-US" sz="2000" dirty="0">
                <a:solidFill>
                  <a:srgbClr val="0000FF"/>
                </a:solidFill>
                <a:latin typeface="Times New Roman" panose="02020603050405020304" pitchFamily="18" charset="0"/>
                <a:cs typeface="Times New Roman" panose="02020603050405020304" pitchFamily="18" charset="0"/>
              </a:rPr>
              <a:t>t, and the </a:t>
            </a:r>
            <a:r>
              <a:rPr lang="en-US" altLang="zh-CN" sz="2000" dirty="0" smtClean="0">
                <a:solidFill>
                  <a:srgbClr val="0000FF"/>
                </a:solidFill>
                <a:latin typeface="Times New Roman" panose="02020603050405020304" pitchFamily="18" charset="0"/>
                <a:cs typeface="Times New Roman" panose="02020603050405020304" pitchFamily="18" charset="0"/>
              </a:rPr>
              <a:t>r</a:t>
            </a:r>
            <a:r>
              <a:rPr lang="zh-CN" altLang="en-US" sz="2000" dirty="0" smtClean="0">
                <a:solidFill>
                  <a:srgbClr val="0000FF"/>
                </a:solidFill>
                <a:latin typeface="Times New Roman" panose="02020603050405020304" pitchFamily="18" charset="0"/>
                <a:cs typeface="Times New Roman" panose="02020603050405020304" pitchFamily="18" charset="0"/>
              </a:rPr>
              <a:t>e</a:t>
            </a:r>
            <a:r>
              <a:rPr lang="zh-CN" altLang="en-US" sz="2000" dirty="0">
                <a:solidFill>
                  <a:srgbClr val="0000FF"/>
                </a:solidFill>
                <a:latin typeface="Times New Roman" panose="02020603050405020304" pitchFamily="18" charset="0"/>
                <a:cs typeface="Times New Roman" panose="02020603050405020304" pitchFamily="18" charset="0"/>
              </a:rPr>
              <a:t>lative difference increases with altitude at 1-9km</a:t>
            </a:r>
            <a:r>
              <a:rPr lang="en-US" altLang="zh-CN" sz="2000" dirty="0">
                <a:solidFill>
                  <a:srgbClr val="0000FF"/>
                </a:solidFill>
                <a:latin typeface="Times New Roman" panose="02020603050405020304" pitchFamily="18" charset="0"/>
                <a:cs typeface="Times New Roman" panose="02020603050405020304" pitchFamily="18" charset="0"/>
              </a:rPr>
              <a:t>.</a:t>
            </a:r>
          </a:p>
          <a:p>
            <a:endParaRPr lang="zh-CN" altLang="en-US" sz="2000" dirty="0">
              <a:solidFill>
                <a:srgbClr val="0000FF"/>
              </a:solidFill>
              <a:latin typeface="Times New Roman" panose="02020603050405020304" pitchFamily="18" charset="0"/>
              <a:cs typeface="Times New Roman" panose="02020603050405020304" pitchFamily="18" charset="0"/>
            </a:endParaRPr>
          </a:p>
          <a:p>
            <a:r>
              <a:rPr lang="zh-CN" altLang="en-US" sz="2000" b="1" dirty="0">
                <a:solidFill>
                  <a:srgbClr val="FF0000"/>
                </a:solidFill>
                <a:latin typeface="Times New Roman" panose="02020603050405020304" pitchFamily="18" charset="0"/>
                <a:cs typeface="Times New Roman" panose="02020603050405020304" pitchFamily="18" charset="0"/>
              </a:rPr>
              <a:t>The variation of </a:t>
            </a:r>
            <a:r>
              <a:rPr lang="en-US" altLang="zh-CN" sz="2000" b="1" dirty="0">
                <a:solidFill>
                  <a:srgbClr val="FF0000"/>
                </a:solidFill>
                <a:latin typeface="Times New Roman" panose="02020603050405020304" pitchFamily="18" charset="0"/>
                <a:cs typeface="Times New Roman" panose="02020603050405020304" pitchFamily="18" charset="0"/>
              </a:rPr>
              <a:t>relative differences</a:t>
            </a:r>
            <a:r>
              <a:rPr lang="zh-CN" altLang="en-US" sz="2000" b="1" dirty="0">
                <a:solidFill>
                  <a:srgbClr val="FF0000"/>
                </a:solidFill>
                <a:latin typeface="Times New Roman" panose="02020603050405020304" pitchFamily="18" charset="0"/>
                <a:cs typeface="Times New Roman" panose="02020603050405020304" pitchFamily="18" charset="0"/>
              </a:rPr>
              <a:t> with height of the two </a:t>
            </a:r>
            <a:r>
              <a:rPr lang="en-US" altLang="zh-CN" sz="2000" b="1" dirty="0">
                <a:solidFill>
                  <a:srgbClr val="FF0000"/>
                </a:solidFill>
                <a:latin typeface="Times New Roman" panose="02020603050405020304" pitchFamily="18" charset="0"/>
                <a:cs typeface="Times New Roman" panose="02020603050405020304" pitchFamily="18" charset="0"/>
              </a:rPr>
              <a:t>type</a:t>
            </a:r>
            <a:r>
              <a:rPr lang="zh-CN" altLang="en-US" sz="2000" b="1" dirty="0">
                <a:solidFill>
                  <a:srgbClr val="FF0000"/>
                </a:solidFill>
                <a:latin typeface="Times New Roman" panose="02020603050405020304" pitchFamily="18" charset="0"/>
                <a:cs typeface="Times New Roman" panose="02020603050405020304" pitchFamily="18" charset="0"/>
              </a:rPr>
              <a:t>s of data</a:t>
            </a:r>
            <a:r>
              <a:rPr lang="en-US" altLang="zh-CN" sz="2000" b="1" dirty="0">
                <a:solidFill>
                  <a:srgbClr val="FF0000"/>
                </a:solidFill>
                <a:latin typeface="Times New Roman" panose="02020603050405020304" pitchFamily="18" charset="0"/>
                <a:cs typeface="Times New Roman" panose="02020603050405020304" pitchFamily="18" charset="0"/>
              </a:rPr>
              <a:t>set</a:t>
            </a:r>
            <a:r>
              <a:rPr lang="zh-CN" altLang="en-US" sz="2000" b="1" dirty="0">
                <a:solidFill>
                  <a:srgbClr val="FF0000"/>
                </a:solidFill>
                <a:latin typeface="Times New Roman" panose="02020603050405020304" pitchFamily="18" charset="0"/>
                <a:cs typeface="Times New Roman" panose="02020603050405020304" pitchFamily="18" charset="0"/>
              </a:rPr>
              <a:t> in different seasons is different</a:t>
            </a:r>
            <a:r>
              <a:rPr lang="en-US" altLang="zh-CN" sz="2000" b="1" dirty="0">
                <a:solidFill>
                  <a:srgbClr val="FF0000"/>
                </a:solidFill>
                <a:latin typeface="Times New Roman" panose="02020603050405020304" pitchFamily="18" charset="0"/>
                <a:cs typeface="Times New Roman" panose="02020603050405020304" pitchFamily="18" charset="0"/>
              </a:rPr>
              <a:t>.</a:t>
            </a:r>
          </a:p>
          <a:p>
            <a:endParaRPr lang="en-US" altLang="zh-CN" sz="2000" b="1" dirty="0">
              <a:solidFill>
                <a:srgbClr val="FF0000"/>
              </a:solidFill>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There were also significant differences in the consistency of the two datasets in different regions. The consistency of North America, Europe, North-east Asia and Southeast Asia is good, and the consistency of South Asia and South Africa is poor. </a:t>
            </a:r>
            <a:r>
              <a:rPr lang="en-US" altLang="zh-CN" sz="2000" dirty="0">
                <a:latin typeface="Times New Roman" panose="02020603050405020304" pitchFamily="18" charset="0"/>
                <a:cs typeface="Times New Roman" panose="02020603050405020304" pitchFamily="18" charset="0"/>
              </a:rPr>
              <a:t>The number of samples has a greater impact on the consistency of the two datasets. There are obvious seasonal differences in the vertical distribution of tropospheric ozone observed in the two datasets in different regions. There were seasonal differences in the consistency of the two datasets even at different sites in the same region, or even within the same site.</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657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6C6724-7ACB-44E9-8EC3-27B7C716A70B}"/>
              </a:ext>
            </a:extLst>
          </p:cNvPr>
          <p:cNvSpPr>
            <a:spLocks noGrp="1"/>
          </p:cNvSpPr>
          <p:nvPr>
            <p:ph type="title"/>
          </p:nvPr>
        </p:nvSpPr>
        <p:spPr>
          <a:xfrm>
            <a:off x="838200" y="121285"/>
            <a:ext cx="10515600" cy="478155"/>
          </a:xfrm>
        </p:spPr>
        <p:txBody>
          <a:bodyPr>
            <a:normAutofit fontScale="90000"/>
          </a:bodyPr>
          <a:lstStyle/>
          <a:p>
            <a:pPr algn="ctr"/>
            <a:r>
              <a:rPr lang="en-US" altLang="zh-CN" dirty="0"/>
              <a:t>Europe</a:t>
            </a:r>
            <a:endParaRPr lang="zh-CN" altLang="en-US" dirty="0"/>
          </a:p>
        </p:txBody>
      </p:sp>
      <p:pic>
        <p:nvPicPr>
          <p:cNvPr id="17" name="图片 16">
            <a:extLst>
              <a:ext uri="{FF2B5EF4-FFF2-40B4-BE49-F238E27FC236}">
                <a16:creationId xmlns:a16="http://schemas.microsoft.com/office/drawing/2014/main" id="{FB09118E-E9C6-4B48-A401-048EC43D1B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24025" y="784778"/>
            <a:ext cx="8003303" cy="5607569"/>
          </a:xfrm>
          <a:prstGeom prst="rect">
            <a:avLst/>
          </a:prstGeom>
        </p:spPr>
      </p:pic>
    </p:spTree>
    <p:extLst>
      <p:ext uri="{BB962C8B-B14F-4D97-AF65-F5344CB8AC3E}">
        <p14:creationId xmlns:p14="http://schemas.microsoft.com/office/powerpoint/2010/main" val="3430130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727F8-99FE-4BA1-9267-5EE2502BE690}"/>
              </a:ext>
            </a:extLst>
          </p:cNvPr>
          <p:cNvSpPr>
            <a:spLocks noGrp="1"/>
          </p:cNvSpPr>
          <p:nvPr>
            <p:ph type="title"/>
          </p:nvPr>
        </p:nvSpPr>
        <p:spPr>
          <a:xfrm>
            <a:off x="838200" y="97512"/>
            <a:ext cx="10515600" cy="634335"/>
          </a:xfrm>
        </p:spPr>
        <p:txBody>
          <a:bodyPr>
            <a:normAutofit fontScale="90000"/>
          </a:bodyPr>
          <a:lstStyle/>
          <a:p>
            <a:pPr algn="ctr"/>
            <a:r>
              <a:rPr lang="en-US" altLang="zh-CN" dirty="0"/>
              <a:t>ASIA</a:t>
            </a:r>
            <a:endParaRPr lang="zh-CN" altLang="en-US" dirty="0"/>
          </a:p>
        </p:txBody>
      </p:sp>
      <p:pic>
        <p:nvPicPr>
          <p:cNvPr id="5" name="图片 4">
            <a:extLst>
              <a:ext uri="{FF2B5EF4-FFF2-40B4-BE49-F238E27FC236}">
                <a16:creationId xmlns:a16="http://schemas.microsoft.com/office/drawing/2014/main" id="{CC9E1B8F-F5C2-4589-8CA7-4E61596B64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22938" y="803069"/>
            <a:ext cx="8003303" cy="5561849"/>
          </a:xfrm>
          <a:prstGeom prst="rect">
            <a:avLst/>
          </a:prstGeom>
        </p:spPr>
      </p:pic>
    </p:spTree>
    <p:extLst>
      <p:ext uri="{BB962C8B-B14F-4D97-AF65-F5344CB8AC3E}">
        <p14:creationId xmlns:p14="http://schemas.microsoft.com/office/powerpoint/2010/main" val="771631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B20DFA-6EAA-4D84-AACA-7192532AB22E}"/>
              </a:ext>
            </a:extLst>
          </p:cNvPr>
          <p:cNvSpPr>
            <a:spLocks noGrp="1"/>
          </p:cNvSpPr>
          <p:nvPr>
            <p:ph type="title"/>
          </p:nvPr>
        </p:nvSpPr>
        <p:spPr>
          <a:xfrm>
            <a:off x="838200" y="100965"/>
            <a:ext cx="10515600" cy="620395"/>
          </a:xfrm>
        </p:spPr>
        <p:txBody>
          <a:bodyPr>
            <a:normAutofit fontScale="90000"/>
          </a:bodyPr>
          <a:lstStyle/>
          <a:p>
            <a:pPr algn="ctr"/>
            <a:r>
              <a:rPr lang="en-US" altLang="zh-CN" dirty="0"/>
              <a:t>North America</a:t>
            </a:r>
            <a:endParaRPr lang="zh-CN" altLang="en-US" dirty="0"/>
          </a:p>
        </p:txBody>
      </p:sp>
      <p:pic>
        <p:nvPicPr>
          <p:cNvPr id="17" name="图片 16">
            <a:extLst>
              <a:ext uri="{FF2B5EF4-FFF2-40B4-BE49-F238E27FC236}">
                <a16:creationId xmlns:a16="http://schemas.microsoft.com/office/drawing/2014/main" id="{FCE8742D-5068-411C-8E0F-5F0C12415E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59751" y="845503"/>
            <a:ext cx="8003303" cy="5607569"/>
          </a:xfrm>
          <a:prstGeom prst="rect">
            <a:avLst/>
          </a:prstGeom>
        </p:spPr>
      </p:pic>
    </p:spTree>
    <p:extLst>
      <p:ext uri="{BB962C8B-B14F-4D97-AF65-F5344CB8AC3E}">
        <p14:creationId xmlns:p14="http://schemas.microsoft.com/office/powerpoint/2010/main" val="3105071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60A544-89B6-46A0-AEE4-5A07E62CF6B1}"/>
              </a:ext>
            </a:extLst>
          </p:cNvPr>
          <p:cNvSpPr>
            <a:spLocks noGrp="1"/>
          </p:cNvSpPr>
          <p:nvPr>
            <p:ph type="title"/>
          </p:nvPr>
        </p:nvSpPr>
        <p:spPr>
          <a:xfrm>
            <a:off x="838200" y="80645"/>
            <a:ext cx="10515600" cy="681355"/>
          </a:xfrm>
        </p:spPr>
        <p:txBody>
          <a:bodyPr>
            <a:normAutofit fontScale="90000"/>
          </a:bodyPr>
          <a:lstStyle/>
          <a:p>
            <a:pPr algn="ctr"/>
            <a:r>
              <a:rPr lang="en-US" altLang="zh-CN" dirty="0"/>
              <a:t>South America</a:t>
            </a:r>
            <a:endParaRPr lang="zh-CN" altLang="en-US" dirty="0"/>
          </a:p>
        </p:txBody>
      </p:sp>
      <p:pic>
        <p:nvPicPr>
          <p:cNvPr id="5" name="图片 4">
            <a:extLst>
              <a:ext uri="{FF2B5EF4-FFF2-40B4-BE49-F238E27FC236}">
                <a16:creationId xmlns:a16="http://schemas.microsoft.com/office/drawing/2014/main" id="{939F0499-9060-462E-A535-95BB64FE44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87626" y="953972"/>
            <a:ext cx="8083094" cy="5629707"/>
          </a:xfrm>
          <a:prstGeom prst="rect">
            <a:avLst/>
          </a:prstGeom>
        </p:spPr>
      </p:pic>
    </p:spTree>
    <p:extLst>
      <p:ext uri="{BB962C8B-B14F-4D97-AF65-F5344CB8AC3E}">
        <p14:creationId xmlns:p14="http://schemas.microsoft.com/office/powerpoint/2010/main" val="45358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8751B3A6-3212-42EA-9B82-CCF1E9579D77}"/>
              </a:ext>
            </a:extLst>
          </p:cNvPr>
          <p:cNvSpPr txBox="1"/>
          <p:nvPr/>
        </p:nvSpPr>
        <p:spPr>
          <a:xfrm>
            <a:off x="127000" y="134466"/>
            <a:ext cx="10840720" cy="646331"/>
          </a:xfrm>
          <a:prstGeom prst="rect">
            <a:avLst/>
          </a:prstGeom>
          <a:noFill/>
        </p:spPr>
        <p:txBody>
          <a:bodyPr wrap="square" rtlCol="0">
            <a:spAutoFit/>
          </a:bodyPr>
          <a:lstStyle/>
          <a:p>
            <a:pPr algn="just"/>
            <a:r>
              <a:rPr lang="en-US" altLang="zh-CN" sz="3600" b="1" dirty="0">
                <a:latin typeface="Times New Roman" panose="02020603050405020304" pitchFamily="18" charset="0"/>
                <a:cs typeface="Times New Roman" panose="02020603050405020304" pitchFamily="18" charset="0"/>
              </a:rPr>
              <a:t>1. Selection of observation sites</a:t>
            </a:r>
            <a:endParaRPr lang="zh-CN" altLang="en-US" sz="3600" b="1" dirty="0">
              <a:latin typeface="Times New Roman" panose="02020603050405020304" pitchFamily="18" charset="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CBBE09A5-E86C-42D5-84F5-F3711D803979}"/>
              </a:ext>
            </a:extLst>
          </p:cNvPr>
          <p:cNvGraphicFramePr>
            <a:graphicFrameLocks noGrp="1"/>
          </p:cNvGraphicFramePr>
          <p:nvPr>
            <p:extLst>
              <p:ext uri="{D42A27DB-BD31-4B8C-83A1-F6EECF244321}">
                <p14:modId xmlns:p14="http://schemas.microsoft.com/office/powerpoint/2010/main" val="1946666908"/>
              </p:ext>
            </p:extLst>
          </p:nvPr>
        </p:nvGraphicFramePr>
        <p:xfrm>
          <a:off x="741679" y="1296794"/>
          <a:ext cx="10769598" cy="5337683"/>
        </p:xfrm>
        <a:graphic>
          <a:graphicData uri="http://schemas.openxmlformats.org/drawingml/2006/table">
            <a:tbl>
              <a:tblPr firstRow="1" firstCol="1" bandRow="1">
                <a:tableStyleId>{5C22544A-7EE6-4342-B048-85BDC9FD1C3A}</a:tableStyleId>
              </a:tblPr>
              <a:tblGrid>
                <a:gridCol w="1972990">
                  <a:extLst>
                    <a:ext uri="{9D8B030D-6E8A-4147-A177-3AD203B41FA5}">
                      <a16:colId xmlns:a16="http://schemas.microsoft.com/office/drawing/2014/main" val="2557397193"/>
                    </a:ext>
                  </a:extLst>
                </a:gridCol>
                <a:gridCol w="1167425">
                  <a:extLst>
                    <a:ext uri="{9D8B030D-6E8A-4147-A177-3AD203B41FA5}">
                      <a16:colId xmlns:a16="http://schemas.microsoft.com/office/drawing/2014/main" val="2419773558"/>
                    </a:ext>
                  </a:extLst>
                </a:gridCol>
                <a:gridCol w="1169578">
                  <a:extLst>
                    <a:ext uri="{9D8B030D-6E8A-4147-A177-3AD203B41FA5}">
                      <a16:colId xmlns:a16="http://schemas.microsoft.com/office/drawing/2014/main" val="2356580158"/>
                    </a:ext>
                  </a:extLst>
                </a:gridCol>
                <a:gridCol w="1169578">
                  <a:extLst>
                    <a:ext uri="{9D8B030D-6E8A-4147-A177-3AD203B41FA5}">
                      <a16:colId xmlns:a16="http://schemas.microsoft.com/office/drawing/2014/main" val="3961404869"/>
                    </a:ext>
                  </a:extLst>
                </a:gridCol>
                <a:gridCol w="1167425">
                  <a:extLst>
                    <a:ext uri="{9D8B030D-6E8A-4147-A177-3AD203B41FA5}">
                      <a16:colId xmlns:a16="http://schemas.microsoft.com/office/drawing/2014/main" val="1674760612"/>
                    </a:ext>
                  </a:extLst>
                </a:gridCol>
                <a:gridCol w="1169578">
                  <a:extLst>
                    <a:ext uri="{9D8B030D-6E8A-4147-A177-3AD203B41FA5}">
                      <a16:colId xmlns:a16="http://schemas.microsoft.com/office/drawing/2014/main" val="3409035614"/>
                    </a:ext>
                  </a:extLst>
                </a:gridCol>
                <a:gridCol w="1169578">
                  <a:extLst>
                    <a:ext uri="{9D8B030D-6E8A-4147-A177-3AD203B41FA5}">
                      <a16:colId xmlns:a16="http://schemas.microsoft.com/office/drawing/2014/main" val="4026394504"/>
                    </a:ext>
                  </a:extLst>
                </a:gridCol>
                <a:gridCol w="1783446">
                  <a:extLst>
                    <a:ext uri="{9D8B030D-6E8A-4147-A177-3AD203B41FA5}">
                      <a16:colId xmlns:a16="http://schemas.microsoft.com/office/drawing/2014/main" val="3296731538"/>
                    </a:ext>
                  </a:extLst>
                </a:gridCol>
              </a:tblGrid>
              <a:tr h="410591">
                <a:tc rowSpan="2">
                  <a:txBody>
                    <a:bodyPr/>
                    <a:lstStyle/>
                    <a:p>
                      <a:pPr algn="ctr"/>
                      <a:r>
                        <a:rPr lang="en-US" sz="1800" kern="100" dirty="0">
                          <a:effectLst/>
                          <a:latin typeface="Times New Roman" panose="02020603050405020304" pitchFamily="18" charset="0"/>
                          <a:cs typeface="Times New Roman" panose="02020603050405020304" pitchFamily="18" charset="0"/>
                        </a:rPr>
                        <a:t>Station</a:t>
                      </a:r>
                      <a:endParaRPr 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gridSpan="3">
                  <a:txBody>
                    <a:bodyPr/>
                    <a:lstStyle/>
                    <a:p>
                      <a:pPr marL="114300" indent="-114300" algn="ctr"/>
                      <a:r>
                        <a:rPr lang="en-US" sz="1800" kern="100">
                          <a:effectLst/>
                          <a:latin typeface="Times New Roman" panose="02020603050405020304" pitchFamily="18" charset="0"/>
                          <a:cs typeface="Times New Roman" panose="02020603050405020304" pitchFamily="18" charset="0"/>
                        </a:rPr>
                        <a:t>MOZAIC-IAGOS</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gridSpan="3">
                  <a:txBody>
                    <a:bodyPr/>
                    <a:lstStyle/>
                    <a:p>
                      <a:pPr algn="ctr"/>
                      <a:r>
                        <a:rPr lang="en-US" sz="1800" kern="100">
                          <a:effectLst/>
                          <a:latin typeface="Times New Roman" panose="02020603050405020304" pitchFamily="18" charset="0"/>
                          <a:cs typeface="Times New Roman" panose="02020603050405020304" pitchFamily="18" charset="0"/>
                        </a:rPr>
                        <a:t>WOUDC</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rowSpan="2">
                  <a:txBody>
                    <a:bodyPr/>
                    <a:lstStyle/>
                    <a:p>
                      <a:pPr algn="ctr"/>
                      <a:r>
                        <a:rPr lang="en-US" sz="1800" kern="100">
                          <a:effectLst/>
                          <a:latin typeface="Times New Roman" panose="02020603050405020304" pitchFamily="18" charset="0"/>
                          <a:cs typeface="Times New Roman" panose="02020603050405020304" pitchFamily="18" charset="0"/>
                        </a:rPr>
                        <a:t>Regional</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06746007"/>
                  </a:ext>
                </a:extLst>
              </a:tr>
              <a:tr h="410591">
                <a:tc vMerge="1">
                  <a:txBody>
                    <a:bodyPr/>
                    <a:lstStyle/>
                    <a:p>
                      <a:endParaRPr lang="zh-CN" altLang="en-US"/>
                    </a:p>
                  </a:txBody>
                  <a:tcPr/>
                </a:tc>
                <a:tc>
                  <a:txBody>
                    <a:bodyPr/>
                    <a:lstStyle/>
                    <a:p>
                      <a:pPr algn="ctr"/>
                      <a:r>
                        <a:rPr lang="en-US" sz="1800" kern="100">
                          <a:effectLst/>
                          <a:latin typeface="Times New Roman" panose="02020603050405020304" pitchFamily="18" charset="0"/>
                          <a:cs typeface="Times New Roman" panose="02020603050405020304" pitchFamily="18" charset="0"/>
                        </a:rPr>
                        <a:t>Lon</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Lat</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marL="114300" indent="-114300" algn="ctr"/>
                      <a:r>
                        <a:rPr lang="en-US" sz="1800" kern="100">
                          <a:effectLst/>
                          <a:latin typeface="Times New Roman" panose="02020603050405020304" pitchFamily="18" charset="0"/>
                          <a:cs typeface="Times New Roman" panose="02020603050405020304" pitchFamily="18" charset="0"/>
                        </a:rPr>
                        <a:t>number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Lon</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Lat</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number</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vMerge="1">
                  <a:txBody>
                    <a:bodyPr/>
                    <a:lstStyle/>
                    <a:p>
                      <a:endParaRPr lang="zh-CN" altLang="en-US"/>
                    </a:p>
                  </a:txBody>
                  <a:tcPr/>
                </a:tc>
                <a:extLst>
                  <a:ext uri="{0D108BD9-81ED-4DB2-BD59-A6C34878D82A}">
                    <a16:rowId xmlns:a16="http://schemas.microsoft.com/office/drawing/2014/main" val="460199382"/>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Calgary</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dirty="0">
                          <a:effectLst/>
                          <a:latin typeface="Times New Roman" panose="02020603050405020304" pitchFamily="18" charset="0"/>
                          <a:cs typeface="Times New Roman" panose="02020603050405020304" pitchFamily="18" charset="0"/>
                        </a:rPr>
                        <a:t>-113.25 </a:t>
                      </a:r>
                      <a:endParaRPr 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52.03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169</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-114.10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53.55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102</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rowSpan="2">
                  <a:txBody>
                    <a:bodyPr/>
                    <a:lstStyle/>
                    <a:p>
                      <a:pPr algn="ctr"/>
                      <a:r>
                        <a:rPr lang="en-US" sz="1800" kern="100">
                          <a:effectLst/>
                          <a:latin typeface="Times New Roman" panose="02020603050405020304" pitchFamily="18" charset="0"/>
                          <a:cs typeface="Times New Roman" panose="02020603050405020304" pitchFamily="18" charset="0"/>
                        </a:rPr>
                        <a:t>North America</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64909958"/>
                  </a:ext>
                </a:extLst>
              </a:tr>
              <a:tr h="410591">
                <a:tc>
                  <a:txBody>
                    <a:bodyPr/>
                    <a:lstStyle/>
                    <a:p>
                      <a:pPr algn="ctr"/>
                      <a:r>
                        <a:rPr lang="en-US" sz="1800" kern="100" dirty="0">
                          <a:effectLst/>
                          <a:latin typeface="Times New Roman" panose="02020603050405020304" pitchFamily="18" charset="0"/>
                          <a:cs typeface="Times New Roman" panose="02020603050405020304" pitchFamily="18" charset="0"/>
                        </a:rPr>
                        <a:t>Toronto</a:t>
                      </a:r>
                      <a:endParaRPr 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-78.50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44.58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490</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-79.78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44.23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218</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vMerge="1">
                  <a:txBody>
                    <a:bodyPr/>
                    <a:lstStyle/>
                    <a:p>
                      <a:endParaRPr lang="zh-CN" altLang="en-US"/>
                    </a:p>
                  </a:txBody>
                  <a:tcPr/>
                </a:tc>
                <a:extLst>
                  <a:ext uri="{0D108BD9-81ED-4DB2-BD59-A6C34878D82A}">
                    <a16:rowId xmlns:a16="http://schemas.microsoft.com/office/drawing/2014/main" val="773115615"/>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Tokyo</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139.73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36.33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960</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140.13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36.05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676</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North-east Asia</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02894135"/>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Hongkong</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114.11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22.10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788</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114.17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22.31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242</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rowSpan="2">
                  <a:txBody>
                    <a:bodyPr/>
                    <a:lstStyle/>
                    <a:p>
                      <a:pPr algn="ctr"/>
                      <a:r>
                        <a:rPr lang="en-US" sz="1800" kern="100">
                          <a:effectLst/>
                          <a:latin typeface="Times New Roman" panose="02020603050405020304" pitchFamily="18" charset="0"/>
                          <a:cs typeface="Times New Roman" panose="02020603050405020304" pitchFamily="18" charset="0"/>
                        </a:rPr>
                        <a:t>Southeast Asia</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66993441"/>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Taipei</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r>
                        <a:rPr lang="en-US" sz="1800" kern="100">
                          <a:effectLst/>
                          <a:latin typeface="Times New Roman" panose="02020603050405020304" pitchFamily="18" charset="0"/>
                          <a:cs typeface="Times New Roman" panose="02020603050405020304" pitchFamily="18" charset="0"/>
                        </a:rPr>
                        <a:t>121.08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24.59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641</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121.48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25.02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38</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vMerge="1">
                  <a:txBody>
                    <a:bodyPr/>
                    <a:lstStyle/>
                    <a:p>
                      <a:endParaRPr lang="zh-CN" altLang="en-US"/>
                    </a:p>
                  </a:txBody>
                  <a:tcPr/>
                </a:tc>
                <a:extLst>
                  <a:ext uri="{0D108BD9-81ED-4DB2-BD59-A6C34878D82A}">
                    <a16:rowId xmlns:a16="http://schemas.microsoft.com/office/drawing/2014/main" val="1574435685"/>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 Delhi</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76.65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28.73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162</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77.18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28.63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65</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rowSpan="2">
                  <a:txBody>
                    <a:bodyPr/>
                    <a:lstStyle/>
                    <a:p>
                      <a:pPr algn="ctr"/>
                      <a:r>
                        <a:rPr lang="en-US" sz="1800" kern="100">
                          <a:effectLst/>
                          <a:latin typeface="Times New Roman" panose="02020603050405020304" pitchFamily="18" charset="0"/>
                          <a:cs typeface="Times New Roman" panose="02020603050405020304" pitchFamily="18" charset="0"/>
                        </a:rPr>
                        <a:t>South Asia</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62038602"/>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 Hyderabad</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77.54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17.66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130</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73.85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18.53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24</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vMerge="1">
                  <a:txBody>
                    <a:bodyPr/>
                    <a:lstStyle/>
                    <a:p>
                      <a:endParaRPr lang="zh-CN" altLang="en-US"/>
                    </a:p>
                  </a:txBody>
                  <a:tcPr/>
                </a:tc>
                <a:extLst>
                  <a:ext uri="{0D108BD9-81ED-4DB2-BD59-A6C34878D82A}">
                    <a16:rowId xmlns:a16="http://schemas.microsoft.com/office/drawing/2014/main" val="3449562105"/>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 Brussels</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3.24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51.21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1799</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4.36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50.80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713</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rowSpan="3">
                  <a:txBody>
                    <a:bodyPr/>
                    <a:lstStyle/>
                    <a:p>
                      <a:pPr algn="ctr"/>
                      <a:r>
                        <a:rPr lang="en-US" sz="1800" kern="100">
                          <a:effectLst/>
                          <a:latin typeface="Times New Roman" panose="02020603050405020304" pitchFamily="18" charset="0"/>
                          <a:cs typeface="Times New Roman" panose="02020603050405020304" pitchFamily="18" charset="0"/>
                        </a:rPr>
                        <a:t>Europe</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34234855"/>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 Dusseldorf</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4.96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51.82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297</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5.18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52.10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234</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vMerge="1">
                  <a:txBody>
                    <a:bodyPr/>
                    <a:lstStyle/>
                    <a:p>
                      <a:endParaRPr lang="zh-CN" altLang="en-US"/>
                    </a:p>
                  </a:txBody>
                  <a:tcPr/>
                </a:tc>
                <a:extLst>
                  <a:ext uri="{0D108BD9-81ED-4DB2-BD59-A6C34878D82A}">
                    <a16:rowId xmlns:a16="http://schemas.microsoft.com/office/drawing/2014/main" val="996338022"/>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 Munich</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11.63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48.84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1637</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11.01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47.80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973</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vMerge="1">
                  <a:txBody>
                    <a:bodyPr/>
                    <a:lstStyle/>
                    <a:p>
                      <a:endParaRPr lang="zh-CN" altLang="en-US"/>
                    </a:p>
                  </a:txBody>
                  <a:tcPr/>
                </a:tc>
                <a:extLst>
                  <a:ext uri="{0D108BD9-81ED-4DB2-BD59-A6C34878D82A}">
                    <a16:rowId xmlns:a16="http://schemas.microsoft.com/office/drawing/2014/main" val="3755303293"/>
                  </a:ext>
                </a:extLst>
              </a:tr>
              <a:tr h="410591">
                <a:tc>
                  <a:txBody>
                    <a:bodyPr/>
                    <a:lstStyle/>
                    <a:p>
                      <a:pPr algn="ctr"/>
                      <a:r>
                        <a:rPr lang="en-US" sz="1800" kern="100">
                          <a:effectLst/>
                          <a:latin typeface="Times New Roman" panose="02020603050405020304" pitchFamily="18" charset="0"/>
                          <a:cs typeface="Times New Roman" panose="02020603050405020304" pitchFamily="18" charset="0"/>
                        </a:rPr>
                        <a:t> Johannesburg</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28.07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dirty="0">
                          <a:effectLst/>
                          <a:latin typeface="Times New Roman" panose="02020603050405020304" pitchFamily="18" charset="0"/>
                          <a:cs typeface="Times New Roman" panose="02020603050405020304" pitchFamily="18" charset="0"/>
                        </a:rPr>
                        <a:t>-25.32 </a:t>
                      </a:r>
                      <a:endParaRPr 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a:effectLst/>
                          <a:latin typeface="Times New Roman" panose="02020603050405020304" pitchFamily="18" charset="0"/>
                          <a:cs typeface="Times New Roman" panose="02020603050405020304" pitchFamily="18" charset="0"/>
                        </a:rPr>
                        <a:t>172</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dirty="0">
                          <a:effectLst/>
                          <a:latin typeface="Times New Roman" panose="02020603050405020304" pitchFamily="18" charset="0"/>
                          <a:cs typeface="Times New Roman" panose="02020603050405020304" pitchFamily="18" charset="0"/>
                        </a:rPr>
                        <a:t>28.22 </a:t>
                      </a:r>
                      <a:endParaRPr 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-25.91 </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800" kern="100">
                          <a:effectLst/>
                          <a:latin typeface="Times New Roman" panose="02020603050405020304" pitchFamily="18" charset="0"/>
                          <a:cs typeface="Times New Roman" panose="02020603050405020304" pitchFamily="18" charset="0"/>
                        </a:rPr>
                        <a:t>115</a:t>
                      </a:r>
                      <a:endParaRPr lang="zh-CN" sz="18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b"/>
                </a:tc>
                <a:tc>
                  <a:txBody>
                    <a:bodyPr/>
                    <a:lstStyle/>
                    <a:p>
                      <a:pPr algn="ctr"/>
                      <a:r>
                        <a:rPr lang="en-US" sz="1800" kern="100" dirty="0">
                          <a:effectLst/>
                          <a:latin typeface="Times New Roman" panose="02020603050405020304" pitchFamily="18" charset="0"/>
                          <a:cs typeface="Times New Roman" panose="02020603050405020304" pitchFamily="18" charset="0"/>
                        </a:rPr>
                        <a:t>South Africa</a:t>
                      </a:r>
                      <a:endParaRPr 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604450648"/>
                  </a:ext>
                </a:extLst>
              </a:tr>
            </a:tbl>
          </a:graphicData>
        </a:graphic>
      </p:graphicFrame>
      <p:sp>
        <p:nvSpPr>
          <p:cNvPr id="3" name="Rectangle 1">
            <a:extLst>
              <a:ext uri="{FF2B5EF4-FFF2-40B4-BE49-F238E27FC236}">
                <a16:creationId xmlns:a16="http://schemas.microsoft.com/office/drawing/2014/main" id="{1DB19277-2BCF-4833-95EE-E274ECA76355}"/>
              </a:ext>
            </a:extLst>
          </p:cNvPr>
          <p:cNvSpPr>
            <a:spLocks noChangeArrowheads="1"/>
          </p:cNvSpPr>
          <p:nvPr/>
        </p:nvSpPr>
        <p:spPr bwMode="auto">
          <a:xfrm>
            <a:off x="584200" y="712018"/>
            <a:ext cx="107695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Table 1 Sites Information</a:t>
            </a:r>
            <a:endParaRPr kumimoji="0" lang="en-US" altLang="zh-C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712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76DD6E-C215-4B29-A33F-7A5677479BF1}"/>
              </a:ext>
            </a:extLst>
          </p:cNvPr>
          <p:cNvSpPr>
            <a:spLocks noGrp="1"/>
          </p:cNvSpPr>
          <p:nvPr>
            <p:ph type="title"/>
          </p:nvPr>
        </p:nvSpPr>
        <p:spPr>
          <a:xfrm>
            <a:off x="838200" y="222885"/>
            <a:ext cx="10515600" cy="681355"/>
          </a:xfrm>
        </p:spPr>
        <p:txBody>
          <a:bodyPr>
            <a:normAutofit fontScale="90000"/>
          </a:bodyPr>
          <a:lstStyle/>
          <a:p>
            <a:pPr algn="ctr"/>
            <a:r>
              <a:rPr lang="en-US" altLang="zh-CN" dirty="0"/>
              <a:t>South Africa</a:t>
            </a:r>
            <a:endParaRPr lang="zh-CN" altLang="en-US" dirty="0"/>
          </a:p>
        </p:txBody>
      </p:sp>
      <p:pic>
        <p:nvPicPr>
          <p:cNvPr id="5" name="图片 4">
            <a:extLst>
              <a:ext uri="{FF2B5EF4-FFF2-40B4-BE49-F238E27FC236}">
                <a16:creationId xmlns:a16="http://schemas.microsoft.com/office/drawing/2014/main" id="{BAEEF802-1201-4047-91FA-2A291E0153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031" y="1866368"/>
            <a:ext cx="5589842" cy="3916562"/>
          </a:xfrm>
          <a:prstGeom prst="rect">
            <a:avLst/>
          </a:prstGeom>
        </p:spPr>
      </p:pic>
      <p:pic>
        <p:nvPicPr>
          <p:cNvPr id="7" name="图片 6">
            <a:extLst>
              <a:ext uri="{FF2B5EF4-FFF2-40B4-BE49-F238E27FC236}">
                <a16:creationId xmlns:a16="http://schemas.microsoft.com/office/drawing/2014/main" id="{49D4B085-3925-4E33-A7DC-0D5CB643CD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6464" y="1866368"/>
            <a:ext cx="5589843" cy="3916562"/>
          </a:xfrm>
          <a:prstGeom prst="rect">
            <a:avLst/>
          </a:prstGeom>
        </p:spPr>
      </p:pic>
    </p:spTree>
    <p:extLst>
      <p:ext uri="{BB962C8B-B14F-4D97-AF65-F5344CB8AC3E}">
        <p14:creationId xmlns:p14="http://schemas.microsoft.com/office/powerpoint/2010/main" val="237159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FE375-F51F-494D-B6B2-672B4BCCF1E4}"/>
              </a:ext>
            </a:extLst>
          </p:cNvPr>
          <p:cNvSpPr>
            <a:spLocks noGrp="1"/>
          </p:cNvSpPr>
          <p:nvPr>
            <p:ph type="title"/>
          </p:nvPr>
        </p:nvSpPr>
        <p:spPr>
          <a:xfrm>
            <a:off x="838200" y="365125"/>
            <a:ext cx="10515600" cy="600075"/>
          </a:xfrm>
        </p:spPr>
        <p:txBody>
          <a:bodyPr>
            <a:normAutofit fontScale="90000"/>
          </a:bodyPr>
          <a:lstStyle/>
          <a:p>
            <a:pPr algn="ctr"/>
            <a:r>
              <a:rPr lang="en-US" altLang="zh-CN" dirty="0"/>
              <a:t>Arctic</a:t>
            </a:r>
            <a:endParaRPr lang="zh-CN" altLang="en-US" dirty="0"/>
          </a:p>
        </p:txBody>
      </p:sp>
      <p:pic>
        <p:nvPicPr>
          <p:cNvPr id="5" name="图片 4">
            <a:extLst>
              <a:ext uri="{FF2B5EF4-FFF2-40B4-BE49-F238E27FC236}">
                <a16:creationId xmlns:a16="http://schemas.microsoft.com/office/drawing/2014/main" id="{4F1BD3C2-C7CB-4B5D-8E39-487EB2BD30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76341" y="1133944"/>
            <a:ext cx="7850539" cy="5500535"/>
          </a:xfrm>
          <a:prstGeom prst="rect">
            <a:avLst/>
          </a:prstGeom>
        </p:spPr>
      </p:pic>
    </p:spTree>
    <p:extLst>
      <p:ext uri="{BB962C8B-B14F-4D97-AF65-F5344CB8AC3E}">
        <p14:creationId xmlns:p14="http://schemas.microsoft.com/office/powerpoint/2010/main" val="4045925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232AD-7F69-4BB6-889E-20C0DA17DB31}"/>
              </a:ext>
            </a:extLst>
          </p:cNvPr>
          <p:cNvSpPr>
            <a:spLocks noGrp="1"/>
          </p:cNvSpPr>
          <p:nvPr>
            <p:ph type="title"/>
          </p:nvPr>
        </p:nvSpPr>
        <p:spPr>
          <a:xfrm>
            <a:off x="990600" y="212725"/>
            <a:ext cx="10515600" cy="711835"/>
          </a:xfrm>
        </p:spPr>
        <p:txBody>
          <a:bodyPr/>
          <a:lstStyle/>
          <a:p>
            <a:pPr algn="ctr"/>
            <a:r>
              <a:rPr lang="en-US" altLang="zh-CN" dirty="0"/>
              <a:t>Oceania</a:t>
            </a:r>
            <a:endParaRPr lang="zh-CN" altLang="en-US" dirty="0"/>
          </a:p>
        </p:txBody>
      </p:sp>
      <p:pic>
        <p:nvPicPr>
          <p:cNvPr id="5" name="图片 4">
            <a:extLst>
              <a:ext uri="{FF2B5EF4-FFF2-40B4-BE49-F238E27FC236}">
                <a16:creationId xmlns:a16="http://schemas.microsoft.com/office/drawing/2014/main" id="{8F20C8CC-E288-4EA9-967D-6B0E7368D18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8261" y="1059984"/>
            <a:ext cx="8023259" cy="5621552"/>
          </a:xfrm>
          <a:prstGeom prst="rect">
            <a:avLst/>
          </a:prstGeom>
        </p:spPr>
      </p:pic>
    </p:spTree>
    <p:extLst>
      <p:ext uri="{BB962C8B-B14F-4D97-AF65-F5344CB8AC3E}">
        <p14:creationId xmlns:p14="http://schemas.microsoft.com/office/powerpoint/2010/main" val="690382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FF14E9-AD74-48D7-AE4F-1BC49D7C5BA5}"/>
              </a:ext>
            </a:extLst>
          </p:cNvPr>
          <p:cNvSpPr>
            <a:spLocks noGrp="1"/>
          </p:cNvSpPr>
          <p:nvPr>
            <p:ph type="title"/>
          </p:nvPr>
        </p:nvSpPr>
        <p:spPr>
          <a:xfrm>
            <a:off x="838200" y="182245"/>
            <a:ext cx="10515600" cy="823595"/>
          </a:xfrm>
        </p:spPr>
        <p:txBody>
          <a:bodyPr/>
          <a:lstStyle/>
          <a:p>
            <a:pPr algn="ctr"/>
            <a:r>
              <a:rPr lang="en-US" altLang="zh-CN" dirty="0"/>
              <a:t>Pacific</a:t>
            </a:r>
            <a:endParaRPr lang="zh-CN" altLang="en-US" dirty="0"/>
          </a:p>
        </p:txBody>
      </p:sp>
      <p:pic>
        <p:nvPicPr>
          <p:cNvPr id="5" name="图片 4">
            <a:extLst>
              <a:ext uri="{FF2B5EF4-FFF2-40B4-BE49-F238E27FC236}">
                <a16:creationId xmlns:a16="http://schemas.microsoft.com/office/drawing/2014/main" id="{9989D61E-E809-4449-B7F9-BFBBDEBABB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62421" y="1005840"/>
            <a:ext cx="7992779" cy="5600196"/>
          </a:xfrm>
          <a:prstGeom prst="rect">
            <a:avLst/>
          </a:prstGeom>
        </p:spPr>
      </p:pic>
    </p:spTree>
    <p:extLst>
      <p:ext uri="{BB962C8B-B14F-4D97-AF65-F5344CB8AC3E}">
        <p14:creationId xmlns:p14="http://schemas.microsoft.com/office/powerpoint/2010/main" val="32738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81059-400F-4456-A91C-F9AD9C0FBBAE}"/>
              </a:ext>
            </a:extLst>
          </p:cNvPr>
          <p:cNvSpPr>
            <a:spLocks noGrp="1"/>
          </p:cNvSpPr>
          <p:nvPr>
            <p:ph type="title"/>
          </p:nvPr>
        </p:nvSpPr>
        <p:spPr>
          <a:xfrm>
            <a:off x="838200" y="22554"/>
            <a:ext cx="10515600" cy="701675"/>
          </a:xfrm>
        </p:spPr>
        <p:txBody>
          <a:bodyPr>
            <a:normAutofit/>
          </a:bodyPr>
          <a:lstStyle/>
          <a:p>
            <a:pPr algn="ctr"/>
            <a:r>
              <a:rPr lang="en-US" altLang="zh-CN" b="1" dirty="0"/>
              <a:t>Relative difference</a:t>
            </a:r>
            <a:r>
              <a:rPr lang="en-US" altLang="zh-CN" sz="4000" b="1" dirty="0"/>
              <a:t>(</a:t>
            </a:r>
            <a:r>
              <a:rPr lang="en-US" altLang="zh-CN" sz="2200" b="1" dirty="0"/>
              <a:t>(climatology-sonde)/sonde*100</a:t>
            </a:r>
            <a:r>
              <a:rPr lang="en-US" altLang="zh-CN" b="1" dirty="0"/>
              <a:t>)</a:t>
            </a:r>
            <a:endParaRPr lang="zh-CN" altLang="en-US" b="1" dirty="0"/>
          </a:p>
        </p:txBody>
      </p:sp>
      <p:pic>
        <p:nvPicPr>
          <p:cNvPr id="5" name="图片 4">
            <a:extLst>
              <a:ext uri="{FF2B5EF4-FFF2-40B4-BE49-F238E27FC236}">
                <a16:creationId xmlns:a16="http://schemas.microsoft.com/office/drawing/2014/main" id="{DAC7012A-3B29-4719-AE68-89D359C34F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15783" y="976208"/>
            <a:ext cx="8160433" cy="5747478"/>
          </a:xfrm>
          <a:prstGeom prst="rect">
            <a:avLst/>
          </a:prstGeom>
        </p:spPr>
      </p:pic>
    </p:spTree>
    <p:extLst>
      <p:ext uri="{BB962C8B-B14F-4D97-AF65-F5344CB8AC3E}">
        <p14:creationId xmlns:p14="http://schemas.microsoft.com/office/powerpoint/2010/main" val="2119455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E16364-06F6-4475-824D-ED2809B5C39A}"/>
              </a:ext>
            </a:extLst>
          </p:cNvPr>
          <p:cNvSpPr>
            <a:spLocks noGrp="1"/>
          </p:cNvSpPr>
          <p:nvPr>
            <p:ph type="title"/>
          </p:nvPr>
        </p:nvSpPr>
        <p:spPr>
          <a:xfrm>
            <a:off x="838200" y="92263"/>
            <a:ext cx="10515600" cy="801818"/>
          </a:xfrm>
        </p:spPr>
        <p:txBody>
          <a:bodyPr/>
          <a:lstStyle/>
          <a:p>
            <a:r>
              <a:rPr lang="en-US" altLang="zh-CN" dirty="0">
                <a:solidFill>
                  <a:srgbClr val="00B050"/>
                </a:solidFill>
              </a:rPr>
              <a:t>4. </a:t>
            </a:r>
            <a:r>
              <a:rPr lang="en-US" altLang="zh-CN" dirty="0" smtClean="0">
                <a:solidFill>
                  <a:srgbClr val="00B050"/>
                </a:solidFill>
              </a:rPr>
              <a:t>Ascent </a:t>
            </a:r>
            <a:r>
              <a:rPr lang="en-US" altLang="zh-CN" dirty="0">
                <a:solidFill>
                  <a:srgbClr val="00B050"/>
                </a:solidFill>
              </a:rPr>
              <a:t>and </a:t>
            </a:r>
            <a:r>
              <a:rPr lang="en-US" altLang="zh-CN" dirty="0" smtClean="0">
                <a:solidFill>
                  <a:srgbClr val="00B050"/>
                </a:solidFill>
              </a:rPr>
              <a:t>descent? No.</a:t>
            </a:r>
            <a:endParaRPr lang="zh-CN" altLang="en-US" dirty="0">
              <a:solidFill>
                <a:srgbClr val="00B050"/>
              </a:solidFill>
            </a:endParaRPr>
          </a:p>
        </p:txBody>
      </p:sp>
      <p:pic>
        <p:nvPicPr>
          <p:cNvPr id="5" name="图片 4">
            <a:extLst>
              <a:ext uri="{FF2B5EF4-FFF2-40B4-BE49-F238E27FC236}">
                <a16:creationId xmlns:a16="http://schemas.microsoft.com/office/drawing/2014/main" id="{60CFD57F-BE78-4E00-A2D7-A0E429627A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323" y="1031745"/>
            <a:ext cx="2777773" cy="2138175"/>
          </a:xfrm>
          <a:prstGeom prst="rect">
            <a:avLst/>
          </a:prstGeom>
        </p:spPr>
      </p:pic>
      <p:pic>
        <p:nvPicPr>
          <p:cNvPr id="7" name="图片 6">
            <a:extLst>
              <a:ext uri="{FF2B5EF4-FFF2-40B4-BE49-F238E27FC236}">
                <a16:creationId xmlns:a16="http://schemas.microsoft.com/office/drawing/2014/main" id="{6DBB266D-F137-4276-A0FF-FE863D7391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4348" y="906194"/>
            <a:ext cx="3037840" cy="2389276"/>
          </a:xfrm>
          <a:prstGeom prst="rect">
            <a:avLst/>
          </a:prstGeom>
        </p:spPr>
      </p:pic>
      <p:pic>
        <p:nvPicPr>
          <p:cNvPr id="9" name="图片 8">
            <a:extLst>
              <a:ext uri="{FF2B5EF4-FFF2-40B4-BE49-F238E27FC236}">
                <a16:creationId xmlns:a16="http://schemas.microsoft.com/office/drawing/2014/main" id="{EAF25604-954C-4888-9D22-2795544345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01384" y="894081"/>
            <a:ext cx="2936223" cy="2309354"/>
          </a:xfrm>
          <a:prstGeom prst="rect">
            <a:avLst/>
          </a:prstGeom>
        </p:spPr>
      </p:pic>
      <p:pic>
        <p:nvPicPr>
          <p:cNvPr id="11" name="图片 10">
            <a:extLst>
              <a:ext uri="{FF2B5EF4-FFF2-40B4-BE49-F238E27FC236}">
                <a16:creationId xmlns:a16="http://schemas.microsoft.com/office/drawing/2014/main" id="{8CBD35FF-9A65-49BD-B89D-33B059A654D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7607" y="894081"/>
            <a:ext cx="2803184" cy="2204719"/>
          </a:xfrm>
          <a:prstGeom prst="rect">
            <a:avLst/>
          </a:prstGeom>
        </p:spPr>
      </p:pic>
      <p:pic>
        <p:nvPicPr>
          <p:cNvPr id="13" name="图片 12">
            <a:extLst>
              <a:ext uri="{FF2B5EF4-FFF2-40B4-BE49-F238E27FC236}">
                <a16:creationId xmlns:a16="http://schemas.microsoft.com/office/drawing/2014/main" id="{F00D7F46-109D-45CD-BA3F-4745FED41F9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6323" y="3799547"/>
            <a:ext cx="3317816" cy="2609479"/>
          </a:xfrm>
          <a:prstGeom prst="rect">
            <a:avLst/>
          </a:prstGeom>
        </p:spPr>
      </p:pic>
      <p:pic>
        <p:nvPicPr>
          <p:cNvPr id="15" name="图片 14">
            <a:extLst>
              <a:ext uri="{FF2B5EF4-FFF2-40B4-BE49-F238E27FC236}">
                <a16:creationId xmlns:a16="http://schemas.microsoft.com/office/drawing/2014/main" id="{370AF545-E2F3-42EB-814E-297731D533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97606" y="3785534"/>
            <a:ext cx="3317815" cy="2609479"/>
          </a:xfrm>
          <a:prstGeom prst="rect">
            <a:avLst/>
          </a:prstGeom>
        </p:spPr>
      </p:pic>
      <p:sp>
        <p:nvSpPr>
          <p:cNvPr id="16" name="文本框 15">
            <a:extLst>
              <a:ext uri="{FF2B5EF4-FFF2-40B4-BE49-F238E27FC236}">
                <a16:creationId xmlns:a16="http://schemas.microsoft.com/office/drawing/2014/main" id="{CBFF746A-72A8-41FC-A0D1-7D5CFA5B0880}"/>
              </a:ext>
            </a:extLst>
          </p:cNvPr>
          <p:cNvSpPr txBox="1"/>
          <p:nvPr/>
        </p:nvSpPr>
        <p:spPr>
          <a:xfrm>
            <a:off x="7132320" y="3429000"/>
            <a:ext cx="4943357" cy="26776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Tokyo: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ascent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and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descent at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similar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times.</a:t>
            </a:r>
            <a:endParaRPr kumimoji="0" lang="en-US" altLang="zh-CN" sz="2400" b="0" i="0" u="none" strike="noStrike" kern="1200" cap="none" spc="0" normalizeH="0" baseline="0" noProof="0" dirty="0">
              <a:ln>
                <a:noFill/>
              </a:ln>
              <a:solidFill>
                <a:prstClr val="black"/>
              </a:solidFill>
              <a:effectLst/>
              <a:uLnTx/>
              <a:uFillTx/>
              <a:ea typeface="等线" panose="02010600030101010101"/>
              <a:cs typeface="+mn-cs"/>
            </a:endParaRPr>
          </a:p>
          <a:p>
            <a:pPr lvl="0"/>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Concentrations are different,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but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sometimes ascent is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high, sometimes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descent is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high.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Averaging </a:t>
            </a:r>
            <a:r>
              <a:rPr lang="en-US" altLang="zh-CN" sz="2400" dirty="0">
                <a:solidFill>
                  <a:prstClr val="black"/>
                </a:solidFill>
              </a:rPr>
              <a:t>will eliminate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differences.  </a:t>
            </a:r>
            <a:endParaRPr kumimoji="0" lang="en-US" altLang="zh-CN" sz="2400" b="0" i="0" u="none" strike="noStrike" kern="1200" cap="none" spc="0" normalizeH="0" baseline="0" noProof="0" dirty="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3621140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5999D2-9D61-4BED-8388-39BBE4374D22}"/>
              </a:ext>
            </a:extLst>
          </p:cNvPr>
          <p:cNvSpPr>
            <a:spLocks noGrp="1"/>
          </p:cNvSpPr>
          <p:nvPr>
            <p:ph type="title"/>
          </p:nvPr>
        </p:nvSpPr>
        <p:spPr>
          <a:xfrm>
            <a:off x="116840" y="59879"/>
            <a:ext cx="10515600" cy="630555"/>
          </a:xfrm>
        </p:spPr>
        <p:txBody>
          <a:bodyPr>
            <a:normAutofit fontScale="90000"/>
          </a:bodyPr>
          <a:lstStyle/>
          <a:p>
            <a:pPr algn="just"/>
            <a:r>
              <a:rPr lang="en-US" altLang="zh-CN" b="1" dirty="0">
                <a:latin typeface="Times New Roman" panose="02020603050405020304" pitchFamily="18" charset="0"/>
                <a:cs typeface="Times New Roman" panose="02020603050405020304" pitchFamily="18" charset="0"/>
              </a:rPr>
              <a:t>2.Total differences</a:t>
            </a:r>
            <a:endParaRPr lang="zh-CN" altLang="en-US" b="1"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4D4ED216-CDEC-4223-B5B7-4CE5AF31F333}"/>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2924" y="938530"/>
            <a:ext cx="6284595" cy="4192270"/>
          </a:xfrm>
          <a:prstGeom prst="rect">
            <a:avLst/>
          </a:prstGeom>
          <a:noFill/>
          <a:ln>
            <a:noFill/>
          </a:ln>
        </p:spPr>
      </p:pic>
      <p:sp>
        <p:nvSpPr>
          <p:cNvPr id="13" name="文本框 12">
            <a:extLst>
              <a:ext uri="{FF2B5EF4-FFF2-40B4-BE49-F238E27FC236}">
                <a16:creationId xmlns:a16="http://schemas.microsoft.com/office/drawing/2014/main" id="{AFFE8644-FEB1-49BC-B884-6C706CB71F9A}"/>
              </a:ext>
            </a:extLst>
          </p:cNvPr>
          <p:cNvSpPr txBox="1"/>
          <p:nvPr/>
        </p:nvSpPr>
        <p:spPr>
          <a:xfrm>
            <a:off x="340360" y="5378896"/>
            <a:ext cx="6385560" cy="646331"/>
          </a:xfrm>
          <a:prstGeom prst="rect">
            <a:avLst/>
          </a:prstGeom>
          <a:noFill/>
        </p:spPr>
        <p:txBody>
          <a:bodyPr wrap="square">
            <a:spAutoFit/>
          </a:bodyPr>
          <a:lstStyle/>
          <a:p>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Figure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2: Vertical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distribution and aircraft-sonde ozone percent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difference, (aircraft-</a:t>
            </a:r>
            <a:r>
              <a:rPr lang="en-US" altLang="zh-CN" sz="1800" kern="100" dirty="0" err="1" smtClean="0">
                <a:effectLst/>
                <a:latin typeface="Times New Roman" panose="02020603050405020304" pitchFamily="18" charset="0"/>
                <a:ea typeface="等线" panose="02010600030101010101" pitchFamily="2" charset="-122"/>
                <a:cs typeface="Times New Roman" panose="02020603050405020304" pitchFamily="18" charset="0"/>
              </a:rPr>
              <a:t>sonde</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kern="100" dirty="0" err="1">
                <a:latin typeface="Times New Roman" panose="02020603050405020304" pitchFamily="18" charset="0"/>
                <a:ea typeface="等线" panose="02010600030101010101" pitchFamily="2" charset="-122"/>
                <a:cs typeface="Times New Roman" panose="02020603050405020304" pitchFamily="18" charset="0"/>
              </a:rPr>
              <a:t>sonde</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*100</a:t>
            </a:r>
            <a:r>
              <a:rPr lang="en-US" altLang="zh-CN" kern="100" dirty="0" smtClean="0">
                <a:latin typeface="Times New Roman" panose="02020603050405020304" pitchFamily="18" charset="0"/>
                <a:ea typeface="等线" panose="02010600030101010101" pitchFamily="2" charset="-122"/>
                <a:cs typeface="Times New Roman" panose="02020603050405020304" pitchFamily="18" charset="0"/>
              </a:rPr>
              <a:t>%. Error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bars are 2SE</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7362C9CF-B71F-4099-87DA-5FCC09F2990B}"/>
              </a:ext>
            </a:extLst>
          </p:cNvPr>
          <p:cNvSpPr txBox="1"/>
          <p:nvPr/>
        </p:nvSpPr>
        <p:spPr>
          <a:xfrm>
            <a:off x="6533044" y="1464419"/>
            <a:ext cx="5545138" cy="923330"/>
          </a:xfrm>
          <a:prstGeom prst="rect">
            <a:avLst/>
          </a:prstGeom>
          <a:noFill/>
        </p:spPr>
        <p:txBody>
          <a:bodyPr wrap="square">
            <a:spAutoFit/>
          </a:bodyPr>
          <a:lstStyle/>
          <a:p>
            <a:r>
              <a:rPr lang="zh-CN" altLang="en-US" dirty="0">
                <a:solidFill>
                  <a:srgbClr val="0000FF"/>
                </a:solidFill>
                <a:latin typeface="Times New Roman" panose="02020603050405020304" pitchFamily="18" charset="0"/>
                <a:cs typeface="Times New Roman" panose="02020603050405020304" pitchFamily="18" charset="0"/>
              </a:rPr>
              <a:t>The O</a:t>
            </a:r>
            <a:r>
              <a:rPr lang="zh-CN" altLang="en-US" baseline="-25000" dirty="0">
                <a:solidFill>
                  <a:srgbClr val="0000FF"/>
                </a:solidFill>
                <a:latin typeface="Times New Roman" panose="02020603050405020304" pitchFamily="18" charset="0"/>
                <a:cs typeface="Times New Roman" panose="02020603050405020304" pitchFamily="18" charset="0"/>
              </a:rPr>
              <a:t>3</a:t>
            </a:r>
            <a:r>
              <a:rPr lang="zh-CN" altLang="en-US" dirty="0">
                <a:solidFill>
                  <a:srgbClr val="0000FF"/>
                </a:solidFill>
                <a:latin typeface="Times New Roman" panose="02020603050405020304" pitchFamily="18" charset="0"/>
                <a:cs typeface="Times New Roman" panose="02020603050405020304" pitchFamily="18" charset="0"/>
              </a:rPr>
              <a:t> concentration observed by sonde is higher than that observed by airc</a:t>
            </a:r>
            <a:r>
              <a:rPr lang="zh-CN" altLang="en-US" dirty="0" smtClean="0">
                <a:solidFill>
                  <a:srgbClr val="0000FF"/>
                </a:solidFill>
                <a:latin typeface="Times New Roman" panose="02020603050405020304" pitchFamily="18" charset="0"/>
                <a:cs typeface="Times New Roman" panose="02020603050405020304" pitchFamily="18" charset="0"/>
              </a:rPr>
              <a:t>r</a:t>
            </a:r>
            <a:r>
              <a:rPr lang="en-US" altLang="zh-CN" dirty="0" smtClean="0">
                <a:solidFill>
                  <a:srgbClr val="0000FF"/>
                </a:solidFill>
                <a:latin typeface="Times New Roman" panose="02020603050405020304" pitchFamily="18" charset="0"/>
                <a:cs typeface="Times New Roman" panose="02020603050405020304" pitchFamily="18" charset="0"/>
              </a:rPr>
              <a:t>a</a:t>
            </a:r>
            <a:r>
              <a:rPr lang="zh-CN" altLang="en-US" dirty="0" smtClean="0">
                <a:solidFill>
                  <a:srgbClr val="0000FF"/>
                </a:solidFill>
                <a:latin typeface="Times New Roman" panose="02020603050405020304" pitchFamily="18" charset="0"/>
                <a:cs typeface="Times New Roman" panose="02020603050405020304" pitchFamily="18" charset="0"/>
              </a:rPr>
              <a:t>f</a:t>
            </a:r>
            <a:r>
              <a:rPr lang="zh-CN" altLang="en-US" dirty="0">
                <a:solidFill>
                  <a:srgbClr val="0000FF"/>
                </a:solidFill>
                <a:latin typeface="Times New Roman" panose="02020603050405020304" pitchFamily="18" charset="0"/>
                <a:cs typeface="Times New Roman" panose="02020603050405020304" pitchFamily="18" charset="0"/>
              </a:rPr>
              <a:t>t, and the </a:t>
            </a:r>
            <a:r>
              <a:rPr lang="en-US" altLang="zh-CN" dirty="0" smtClean="0">
                <a:solidFill>
                  <a:srgbClr val="0000FF"/>
                </a:solidFill>
                <a:latin typeface="Times New Roman" panose="02020603050405020304" pitchFamily="18" charset="0"/>
                <a:cs typeface="Times New Roman" panose="02020603050405020304" pitchFamily="18" charset="0"/>
              </a:rPr>
              <a:t>r</a:t>
            </a:r>
            <a:r>
              <a:rPr lang="zh-CN" altLang="en-US" dirty="0" smtClean="0">
                <a:solidFill>
                  <a:srgbClr val="0000FF"/>
                </a:solidFill>
                <a:latin typeface="Times New Roman" panose="02020603050405020304" pitchFamily="18" charset="0"/>
                <a:cs typeface="Times New Roman" panose="02020603050405020304" pitchFamily="18" charset="0"/>
              </a:rPr>
              <a:t>e</a:t>
            </a:r>
            <a:r>
              <a:rPr lang="zh-CN" altLang="en-US" dirty="0">
                <a:solidFill>
                  <a:srgbClr val="0000FF"/>
                </a:solidFill>
                <a:latin typeface="Times New Roman" panose="02020603050405020304" pitchFamily="18" charset="0"/>
                <a:cs typeface="Times New Roman" panose="02020603050405020304" pitchFamily="18" charset="0"/>
              </a:rPr>
              <a:t>lative difference increases with altitude at 1-9km</a:t>
            </a:r>
            <a:r>
              <a:rPr lang="en-US" altLang="zh-CN" dirty="0">
                <a:solidFill>
                  <a:srgbClr val="0000FF"/>
                </a:solidFill>
                <a:latin typeface="Times New Roman" panose="02020603050405020304" pitchFamily="18" charset="0"/>
                <a:cs typeface="Times New Roman" panose="02020603050405020304" pitchFamily="18" charset="0"/>
              </a:rPr>
              <a:t>.</a:t>
            </a:r>
            <a:endParaRPr lang="zh-CN" altLang="en-US" dirty="0">
              <a:solidFill>
                <a:srgbClr val="0000FF"/>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E36BCB5D-91DF-4C0C-A5F0-76270C0D64F8}"/>
              </a:ext>
            </a:extLst>
          </p:cNvPr>
          <p:cNvSpPr txBox="1"/>
          <p:nvPr/>
        </p:nvSpPr>
        <p:spPr>
          <a:xfrm>
            <a:off x="7228676" y="3597111"/>
            <a:ext cx="3863942" cy="1631216"/>
          </a:xfrm>
          <a:prstGeom prst="rect">
            <a:avLst/>
          </a:prstGeom>
          <a:noFill/>
        </p:spPr>
        <p:txBody>
          <a:bodyPr wrap="square">
            <a:spAutoFit/>
          </a:bodyPr>
          <a:lstStyle/>
          <a:p>
            <a:pPr algn="just"/>
            <a:r>
              <a:rPr lang="zh-CN" altLang="en-US" sz="2800" b="1" dirty="0">
                <a:solidFill>
                  <a:srgbClr val="FF0000"/>
                </a:solidFill>
                <a:latin typeface="Times New Roman" panose="02020603050405020304" pitchFamily="18" charset="0"/>
                <a:cs typeface="Times New Roman" panose="02020603050405020304" pitchFamily="18" charset="0"/>
              </a:rPr>
              <a:t>Reason</a:t>
            </a:r>
            <a:r>
              <a:rPr lang="en-US" altLang="zh-CN" sz="2800" b="1" dirty="0">
                <a:solidFill>
                  <a:srgbClr val="FF0000"/>
                </a:solidFill>
                <a:latin typeface="Times New Roman" panose="02020603050405020304" pitchFamily="18" charset="0"/>
                <a:cs typeface="Times New Roman" panose="02020603050405020304" pitchFamily="18" charset="0"/>
              </a:rPr>
              <a:t>s</a:t>
            </a:r>
            <a:r>
              <a:rPr lang="zh-CN" altLang="en-US" sz="2800" b="1" dirty="0">
                <a:solidFill>
                  <a:srgbClr val="FF0000"/>
                </a:solidFill>
                <a:latin typeface="Times New Roman" panose="02020603050405020304" pitchFamily="18" charset="0"/>
                <a:cs typeface="Times New Roman" panose="02020603050405020304" pitchFamily="18" charset="0"/>
              </a:rPr>
              <a:t>:</a:t>
            </a:r>
            <a:endParaRPr lang="en-US" altLang="zh-CN" sz="2800" b="1" dirty="0">
              <a:solidFill>
                <a:srgbClr val="FF0000"/>
              </a:solidFill>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observation instrumen</a:t>
            </a:r>
            <a:r>
              <a:rPr lang="zh-CN" altLang="en-US" dirty="0" smtClean="0">
                <a:latin typeface="Times New Roman" panose="02020603050405020304" pitchFamily="18" charset="0"/>
                <a:cs typeface="Times New Roman" panose="02020603050405020304" pitchFamily="18" charset="0"/>
              </a:rPr>
              <a:t>t </a:t>
            </a:r>
            <a:r>
              <a:rPr lang="zh-CN" altLang="en-US" dirty="0">
                <a:latin typeface="Times New Roman" panose="02020603050405020304" pitchFamily="18" charset="0"/>
                <a:cs typeface="Times New Roman" panose="02020603050405020304" pitchFamily="18" charset="0"/>
              </a:rPr>
              <a:t>differences</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rising speed differences</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geographic locatio</a:t>
            </a:r>
            <a:r>
              <a:rPr lang="zh-CN" altLang="en-US" dirty="0" smtClean="0">
                <a:latin typeface="Times New Roman" panose="02020603050405020304" pitchFamily="18" charset="0"/>
                <a:cs typeface="Times New Roman" panose="02020603050405020304" pitchFamily="18" charset="0"/>
              </a:rPr>
              <a:t>n o</a:t>
            </a:r>
            <a:r>
              <a:rPr lang="zh-CN" altLang="en-US" dirty="0">
                <a:latin typeface="Times New Roman" panose="02020603050405020304" pitchFamily="18" charset="0"/>
                <a:cs typeface="Times New Roman" panose="02020603050405020304" pitchFamily="18" charset="0"/>
              </a:rPr>
              <a:t>f observation sites </a:t>
            </a:r>
            <a:r>
              <a:rPr lang="zh-CN" altLang="en-US" dirty="0" smtClean="0">
                <a:latin typeface="Times New Roman" panose="02020603050405020304" pitchFamily="18" charset="0"/>
                <a:cs typeface="Times New Roman" panose="02020603050405020304" pitchFamily="18" charset="0"/>
              </a:rPr>
              <a:t>o</a:t>
            </a:r>
            <a:r>
              <a:rPr lang="zh-CN" altLang="en-US" dirty="0">
                <a:latin typeface="Times New Roman" panose="02020603050405020304" pitchFamily="18" charset="0"/>
                <a:cs typeface="Times New Roman" panose="02020603050405020304" pitchFamily="18" charset="0"/>
              </a:rPr>
              <a:t>bservation tim</a:t>
            </a:r>
            <a:r>
              <a:rPr lang="zh-CN" altLang="en-US" dirty="0" smtClean="0">
                <a:latin typeface="Times New Roman" panose="02020603050405020304" pitchFamily="18" charset="0"/>
                <a:cs typeface="Times New Roman" panose="02020603050405020304" pitchFamily="18" charset="0"/>
              </a:rPr>
              <a:t>e </a:t>
            </a:r>
            <a:r>
              <a:rPr lang="en-US" altLang="zh-CN" dirty="0">
                <a:latin typeface="Times New Roman" panose="02020603050405020304" pitchFamily="18" charset="0"/>
                <a:cs typeface="Times New Roman" panose="02020603050405020304" pitchFamily="18" charset="0"/>
              </a:rPr>
              <a:t>differences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35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6E47A4-4CEE-4018-AF4D-B39C7F94DB6D}"/>
              </a:ext>
            </a:extLst>
          </p:cNvPr>
          <p:cNvSpPr>
            <a:spLocks noGrp="1"/>
          </p:cNvSpPr>
          <p:nvPr>
            <p:ph type="title"/>
          </p:nvPr>
        </p:nvSpPr>
        <p:spPr>
          <a:xfrm>
            <a:off x="933893" y="1"/>
            <a:ext cx="10515600" cy="691116"/>
          </a:xfrm>
        </p:spPr>
        <p:txBody>
          <a:bodyPr>
            <a:normAutofit fontScale="90000"/>
          </a:bodyPr>
          <a:lstStyle/>
          <a:p>
            <a:pPr algn="just"/>
            <a:r>
              <a:rPr lang="en-US" altLang="zh-CN" b="1" dirty="0">
                <a:latin typeface="Times New Roman" panose="02020603050405020304" pitchFamily="18" charset="0"/>
                <a:cs typeface="Times New Roman" panose="02020603050405020304" pitchFamily="18" charset="0"/>
              </a:rPr>
              <a:t>3. Seasonal differences</a:t>
            </a:r>
            <a:endParaRPr lang="zh-CN" altLang="en-US" b="1"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B8125408-27F7-46D7-B0F2-D65B5D4743E3}"/>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32764" y="950277"/>
            <a:ext cx="7127876" cy="5145723"/>
          </a:xfrm>
          <a:prstGeom prst="rect">
            <a:avLst/>
          </a:prstGeom>
          <a:noFill/>
          <a:ln>
            <a:noFill/>
          </a:ln>
        </p:spPr>
      </p:pic>
      <p:sp>
        <p:nvSpPr>
          <p:cNvPr id="18" name="文本框 17">
            <a:extLst>
              <a:ext uri="{FF2B5EF4-FFF2-40B4-BE49-F238E27FC236}">
                <a16:creationId xmlns:a16="http://schemas.microsoft.com/office/drawing/2014/main" id="{45DEAFA1-2E8C-4F5A-B4DC-4FE49066B9B6}"/>
              </a:ext>
            </a:extLst>
          </p:cNvPr>
          <p:cNvSpPr txBox="1"/>
          <p:nvPr/>
        </p:nvSpPr>
        <p:spPr>
          <a:xfrm>
            <a:off x="711200" y="6096000"/>
            <a:ext cx="6604000" cy="646331"/>
          </a:xfrm>
          <a:prstGeom prst="rect">
            <a:avLst/>
          </a:prstGeom>
          <a:noFill/>
        </p:spPr>
        <p:txBody>
          <a:bodyPr wrap="square">
            <a:spAutoFit/>
          </a:bodyPr>
          <a:lstStyle/>
          <a:p>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Figure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4: Vertical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distribution and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aircraft-</a:t>
            </a:r>
            <a:r>
              <a:rPr lang="en-US" altLang="zh-CN" sz="1800" kern="100" dirty="0" err="1" smtClean="0">
                <a:effectLst/>
                <a:latin typeface="Times New Roman" panose="02020603050405020304" pitchFamily="18" charset="0"/>
                <a:ea typeface="等线" panose="02010600030101010101" pitchFamily="2" charset="-122"/>
                <a:cs typeface="Times New Roman" panose="02020603050405020304" pitchFamily="18" charset="0"/>
              </a:rPr>
              <a:t>ozonesonde</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 percent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differences for the four </a:t>
            </a:r>
            <a:r>
              <a:rPr lang="en-US" altLang="zh-CN" sz="1800" kern="100" dirty="0" smtClean="0">
                <a:effectLst/>
                <a:latin typeface="Times New Roman" panose="02020603050405020304" pitchFamily="18" charset="0"/>
                <a:ea typeface="等线" panose="02010600030101010101" pitchFamily="2" charset="-122"/>
                <a:cs typeface="Times New Roman" panose="02020603050405020304" pitchFamily="18" charset="0"/>
              </a:rPr>
              <a:t>seasons. Error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bars are 2SE</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379E60DA-4E49-456E-8F7C-81CB9BE08909}"/>
              </a:ext>
            </a:extLst>
          </p:cNvPr>
          <p:cNvSpPr txBox="1"/>
          <p:nvPr/>
        </p:nvSpPr>
        <p:spPr>
          <a:xfrm>
            <a:off x="8026400" y="950277"/>
            <a:ext cx="4022533" cy="1938992"/>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The vertical distribution of the two </a:t>
            </a:r>
            <a:r>
              <a:rPr lang="en-US" altLang="zh-CN" sz="2400" dirty="0" smtClean="0">
                <a:latin typeface="Times New Roman" panose="02020603050405020304" pitchFamily="18" charset="0"/>
                <a:cs typeface="Times New Roman" panose="02020603050405020304" pitchFamily="18" charset="0"/>
              </a:rPr>
              <a:t>data type</a:t>
            </a:r>
            <a:r>
              <a:rPr lang="zh-CN" altLang="en-US" sz="2400" dirty="0">
                <a:latin typeface="Times New Roman" panose="02020603050405020304" pitchFamily="18" charset="0"/>
                <a:cs typeface="Times New Roman" panose="02020603050405020304" pitchFamily="18" charset="0"/>
              </a:rPr>
              <a:t>s </a:t>
            </a:r>
            <a:r>
              <a:rPr lang="en-US" altLang="zh-CN" sz="2400" dirty="0" smtClean="0">
                <a:latin typeface="Times New Roman" panose="02020603050405020304" pitchFamily="18" charset="0"/>
                <a:cs typeface="Times New Roman" panose="02020603050405020304" pitchFamily="18" charset="0"/>
              </a:rPr>
              <a:t>over </a:t>
            </a:r>
            <a:r>
              <a:rPr lang="zh-CN" altLang="en-US" sz="2400" dirty="0" smtClean="0">
                <a:latin typeface="Times New Roman" panose="02020603050405020304" pitchFamily="18" charset="0"/>
                <a:cs typeface="Times New Roman" panose="02020603050405020304" pitchFamily="18" charset="0"/>
              </a:rPr>
              <a:t>f</a:t>
            </a:r>
            <a:r>
              <a:rPr lang="zh-CN" altLang="en-US" sz="2400" dirty="0">
                <a:latin typeface="Times New Roman" panose="02020603050405020304" pitchFamily="18" charset="0"/>
                <a:cs typeface="Times New Roman" panose="02020603050405020304" pitchFamily="18" charset="0"/>
              </a:rPr>
              <a:t>our seasons has good consistenc</a:t>
            </a:r>
            <a:r>
              <a:rPr lang="zh-CN" altLang="en-US" sz="2400" dirty="0" smtClean="0">
                <a:latin typeface="Times New Roman" panose="02020603050405020304" pitchFamily="18" charset="0"/>
                <a:cs typeface="Times New Roman" panose="02020603050405020304" pitchFamily="18" charset="0"/>
              </a:rPr>
              <a:t>y</a:t>
            </a:r>
            <a:r>
              <a:rPr lang="en-US" altLang="zh-CN" sz="2400" dirty="0" smtClean="0">
                <a:latin typeface="Times New Roman" panose="02020603050405020304" pitchFamily="18" charset="0"/>
                <a:cs typeface="Times New Roman" panose="02020603050405020304" pitchFamily="18" charset="0"/>
              </a:rPr>
              <a:t>.</a:t>
            </a:r>
            <a:r>
              <a:rPr lang="zh-CN" altLang="en-US"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C</a:t>
            </a:r>
            <a:r>
              <a:rPr lang="zh-CN" altLang="en-US" sz="2400" dirty="0" smtClean="0">
                <a:latin typeface="Times New Roman" panose="02020603050405020304" pitchFamily="18" charset="0"/>
                <a:cs typeface="Times New Roman" panose="02020603050405020304" pitchFamily="18" charset="0"/>
              </a:rPr>
              <a:t>o</a:t>
            </a:r>
            <a:r>
              <a:rPr lang="zh-CN" altLang="en-US" sz="2400" dirty="0">
                <a:latin typeface="Times New Roman" panose="02020603050405020304" pitchFamily="18" charset="0"/>
                <a:cs typeface="Times New Roman" panose="02020603050405020304" pitchFamily="18" charset="0"/>
              </a:rPr>
              <a:t>rrelation coefficien</a:t>
            </a:r>
            <a:r>
              <a:rPr lang="zh-CN" altLang="en-US" sz="2400" dirty="0" smtClean="0">
                <a:latin typeface="Times New Roman" panose="02020603050405020304" pitchFamily="18" charset="0"/>
                <a:cs typeface="Times New Roman" panose="02020603050405020304" pitchFamily="18" charset="0"/>
              </a:rPr>
              <a:t>t</a:t>
            </a:r>
            <a:r>
              <a:rPr lang="en-US" altLang="zh-CN" sz="2400" dirty="0" smtClean="0">
                <a:latin typeface="Times New Roman" panose="02020603050405020304" pitchFamily="18" charset="0"/>
                <a:cs typeface="Times New Roman" panose="02020603050405020304" pitchFamily="18" charset="0"/>
              </a:rPr>
              <a:t>s</a:t>
            </a:r>
            <a:r>
              <a:rPr lang="zh-CN" altLang="en-US"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vary from </a:t>
            </a:r>
            <a:r>
              <a:rPr lang="zh-CN" altLang="en-US" sz="2400" dirty="0" smtClean="0">
                <a:latin typeface="Times New Roman" panose="02020603050405020304" pitchFamily="18" charset="0"/>
                <a:cs typeface="Times New Roman" panose="02020603050405020304" pitchFamily="18" charset="0"/>
              </a:rPr>
              <a:t>0</a:t>
            </a:r>
            <a:r>
              <a:rPr lang="zh-CN" altLang="en-US" sz="2400" dirty="0">
                <a:latin typeface="Times New Roman" panose="02020603050405020304" pitchFamily="18" charset="0"/>
                <a:cs typeface="Times New Roman" panose="02020603050405020304" pitchFamily="18" charset="0"/>
              </a:rPr>
              <a:t>.58</a:t>
            </a:r>
            <a:r>
              <a:rPr lang="zh-CN" altLang="en-US" sz="2400" dirty="0" smtClean="0">
                <a:latin typeface="Times New Roman" panose="02020603050405020304" pitchFamily="18" charset="0"/>
                <a:cs typeface="Times New Roman" panose="02020603050405020304" pitchFamily="18" charset="0"/>
              </a:rPr>
              <a:t>2 </a:t>
            </a:r>
            <a:r>
              <a:rPr lang="en-US" altLang="zh-CN" sz="2400" dirty="0" smtClean="0">
                <a:latin typeface="Times New Roman" panose="02020603050405020304" pitchFamily="18" charset="0"/>
                <a:cs typeface="Times New Roman" panose="02020603050405020304" pitchFamily="18" charset="0"/>
              </a:rPr>
              <a:t>to </a:t>
            </a:r>
            <a:r>
              <a:rPr lang="zh-CN" altLang="en-US" sz="2400" dirty="0" smtClean="0">
                <a:latin typeface="Times New Roman" panose="02020603050405020304" pitchFamily="18" charset="0"/>
                <a:cs typeface="Times New Roman" panose="02020603050405020304" pitchFamily="18" charset="0"/>
              </a:rPr>
              <a:t>0</a:t>
            </a:r>
            <a:r>
              <a:rPr lang="zh-CN" altLang="en-US" sz="2400" dirty="0">
                <a:latin typeface="Times New Roman" panose="02020603050405020304" pitchFamily="18" charset="0"/>
                <a:cs typeface="Times New Roman" panose="02020603050405020304" pitchFamily="18" charset="0"/>
              </a:rPr>
              <a:t>.751</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952BB4E3-77FF-47C3-A337-07C82CB2E01E}"/>
              </a:ext>
            </a:extLst>
          </p:cNvPr>
          <p:cNvSpPr txBox="1"/>
          <p:nvPr/>
        </p:nvSpPr>
        <p:spPr>
          <a:xfrm>
            <a:off x="7903653" y="4071957"/>
            <a:ext cx="4145280" cy="1938992"/>
          </a:xfrm>
          <a:prstGeom prst="rect">
            <a:avLst/>
          </a:prstGeom>
          <a:noFill/>
        </p:spPr>
        <p:txBody>
          <a:bodyPr wrap="square">
            <a:spAutoFit/>
          </a:bodyPr>
          <a:lstStyle/>
          <a:p>
            <a:r>
              <a:rPr lang="zh-CN" altLang="en-US" sz="2400" b="1" dirty="0">
                <a:solidFill>
                  <a:srgbClr val="0000FF"/>
                </a:solidFill>
              </a:rPr>
              <a:t>The variation of </a:t>
            </a:r>
            <a:r>
              <a:rPr lang="en-US" altLang="zh-CN" sz="2400" b="1" dirty="0">
                <a:solidFill>
                  <a:srgbClr val="0000FF"/>
                </a:solidFill>
              </a:rPr>
              <a:t>relative differences</a:t>
            </a:r>
            <a:r>
              <a:rPr lang="zh-CN" altLang="en-US" sz="2400" b="1" dirty="0">
                <a:solidFill>
                  <a:srgbClr val="0000FF"/>
                </a:solidFill>
              </a:rPr>
              <a:t> with height of the two </a:t>
            </a:r>
            <a:r>
              <a:rPr lang="en-US" altLang="zh-CN" sz="2400" b="1" dirty="0" smtClean="0">
                <a:solidFill>
                  <a:srgbClr val="0000FF"/>
                </a:solidFill>
              </a:rPr>
              <a:t>data type</a:t>
            </a:r>
            <a:r>
              <a:rPr lang="zh-CN" altLang="en-US" sz="2400" b="1" dirty="0">
                <a:solidFill>
                  <a:srgbClr val="0000FF"/>
                </a:solidFill>
              </a:rPr>
              <a:t>s </a:t>
            </a:r>
            <a:r>
              <a:rPr lang="zh-CN" altLang="en-US" sz="2400" b="1" dirty="0" smtClean="0">
                <a:solidFill>
                  <a:srgbClr val="0000FF"/>
                </a:solidFill>
              </a:rPr>
              <a:t>i</a:t>
            </a:r>
            <a:r>
              <a:rPr lang="zh-CN" altLang="en-US" sz="2400" b="1" dirty="0">
                <a:solidFill>
                  <a:srgbClr val="0000FF"/>
                </a:solidFill>
              </a:rPr>
              <a:t>s differen</a:t>
            </a:r>
            <a:r>
              <a:rPr lang="zh-CN" altLang="en-US" sz="2400" b="1" dirty="0" smtClean="0">
                <a:solidFill>
                  <a:srgbClr val="0000FF"/>
                </a:solidFill>
              </a:rPr>
              <a:t>t i</a:t>
            </a:r>
            <a:r>
              <a:rPr lang="zh-CN" altLang="en-US" sz="2400" b="1" dirty="0">
                <a:solidFill>
                  <a:srgbClr val="0000FF"/>
                </a:solidFill>
              </a:rPr>
              <a:t>n different seasons</a:t>
            </a:r>
            <a:r>
              <a:rPr lang="en-US" altLang="zh-CN" sz="2400" b="1" dirty="0" smtClean="0">
                <a:solidFill>
                  <a:srgbClr val="0000FF"/>
                </a:solidFill>
              </a:rPr>
              <a:t>.</a:t>
            </a:r>
            <a:endParaRPr lang="zh-CN" altLang="en-US" sz="2400" b="1" dirty="0">
              <a:solidFill>
                <a:srgbClr val="0000FF"/>
              </a:solidFill>
            </a:endParaRPr>
          </a:p>
        </p:txBody>
      </p:sp>
    </p:spTree>
    <p:extLst>
      <p:ext uri="{BB962C8B-B14F-4D97-AF65-F5344CB8AC3E}">
        <p14:creationId xmlns:p14="http://schemas.microsoft.com/office/powerpoint/2010/main" val="115410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6E47A4-4CEE-4018-AF4D-B39C7F94DB6D}"/>
              </a:ext>
            </a:extLst>
          </p:cNvPr>
          <p:cNvSpPr>
            <a:spLocks noGrp="1"/>
          </p:cNvSpPr>
          <p:nvPr>
            <p:ph type="title"/>
          </p:nvPr>
        </p:nvSpPr>
        <p:spPr>
          <a:xfrm>
            <a:off x="933893" y="1"/>
            <a:ext cx="10515600" cy="691116"/>
          </a:xfrm>
        </p:spPr>
        <p:txBody>
          <a:bodyPr>
            <a:normAutofit fontScale="90000"/>
          </a:bodyPr>
          <a:lstStyle/>
          <a:p>
            <a:pPr algn="just"/>
            <a:r>
              <a:rPr lang="en-US" altLang="zh-CN" b="1" dirty="0">
                <a:latin typeface="Times New Roman" panose="02020603050405020304" pitchFamily="18" charset="0"/>
                <a:cs typeface="Times New Roman" panose="02020603050405020304" pitchFamily="18" charset="0"/>
              </a:rPr>
              <a:t>3. Seasonal differences</a:t>
            </a:r>
            <a:endParaRPr lang="zh-CN" altLang="en-US" b="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CAE05F61-2ED0-4230-90D8-87E9DF2188F0}"/>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38604" y="876388"/>
            <a:ext cx="8834756" cy="5829212"/>
          </a:xfrm>
          <a:prstGeom prst="rect">
            <a:avLst/>
          </a:prstGeom>
          <a:noFill/>
          <a:ln>
            <a:noFill/>
          </a:ln>
        </p:spPr>
      </p:pic>
    </p:spTree>
    <p:extLst>
      <p:ext uri="{BB962C8B-B14F-4D97-AF65-F5344CB8AC3E}">
        <p14:creationId xmlns:p14="http://schemas.microsoft.com/office/powerpoint/2010/main" val="381561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00F089-9F0E-4D90-A79D-7DB4C13E77F6}"/>
              </a:ext>
            </a:extLst>
          </p:cNvPr>
          <p:cNvSpPr>
            <a:spLocks noGrp="1"/>
          </p:cNvSpPr>
          <p:nvPr>
            <p:ph type="title"/>
          </p:nvPr>
        </p:nvSpPr>
        <p:spPr>
          <a:xfrm>
            <a:off x="502920" y="192405"/>
            <a:ext cx="11353800" cy="1325563"/>
          </a:xfrm>
        </p:spPr>
        <p:txBody>
          <a:bodyPr/>
          <a:lstStyle/>
          <a:p>
            <a:r>
              <a:rPr lang="en-US" altLang="zh-CN" dirty="0">
                <a:solidFill>
                  <a:srgbClr val="00B050"/>
                </a:solidFill>
              </a:rPr>
              <a:t>1.</a:t>
            </a:r>
            <a:r>
              <a:rPr lang="zh-CN" altLang="en-US" dirty="0">
                <a:solidFill>
                  <a:srgbClr val="00B050"/>
                </a:solidFill>
              </a:rPr>
              <a:t> </a:t>
            </a:r>
            <a:r>
              <a:rPr lang="en-US" altLang="zh-CN" dirty="0">
                <a:solidFill>
                  <a:srgbClr val="00B050"/>
                </a:solidFill>
              </a:rPr>
              <a:t>Number</a:t>
            </a:r>
            <a:r>
              <a:rPr lang="zh-CN" altLang="en-US" dirty="0">
                <a:solidFill>
                  <a:srgbClr val="00B050"/>
                </a:solidFill>
              </a:rPr>
              <a:t> </a:t>
            </a:r>
            <a:r>
              <a:rPr lang="en-US" altLang="zh-CN" dirty="0">
                <a:solidFill>
                  <a:srgbClr val="00B050"/>
                </a:solidFill>
              </a:rPr>
              <a:t>of profiles</a:t>
            </a:r>
            <a:r>
              <a:rPr lang="zh-CN" altLang="en-US" dirty="0">
                <a:solidFill>
                  <a:srgbClr val="00B050"/>
                </a:solidFill>
              </a:rPr>
              <a:t> </a:t>
            </a:r>
            <a:r>
              <a:rPr lang="en-US" altLang="zh-CN" dirty="0">
                <a:solidFill>
                  <a:srgbClr val="00B050"/>
                </a:solidFill>
              </a:rPr>
              <a:t>difference</a:t>
            </a:r>
            <a:r>
              <a:rPr lang="zh-CN" altLang="en-US" dirty="0">
                <a:solidFill>
                  <a:srgbClr val="00B050"/>
                </a:solidFill>
              </a:rPr>
              <a:t> </a:t>
            </a:r>
            <a:r>
              <a:rPr lang="en-US" altLang="zh-CN" dirty="0">
                <a:solidFill>
                  <a:srgbClr val="00B050"/>
                </a:solidFill>
              </a:rPr>
              <a:t>(main reason)</a:t>
            </a:r>
            <a:endParaRPr lang="zh-CN" altLang="en-US" dirty="0">
              <a:solidFill>
                <a:srgbClr val="00B050"/>
              </a:solidFill>
            </a:endParaRPr>
          </a:p>
        </p:txBody>
      </p:sp>
      <p:pic>
        <p:nvPicPr>
          <p:cNvPr id="5" name="图片 4">
            <a:extLst>
              <a:ext uri="{FF2B5EF4-FFF2-40B4-BE49-F238E27FC236}">
                <a16:creationId xmlns:a16="http://schemas.microsoft.com/office/drawing/2014/main" id="{C3DFE4E1-D5A1-458D-85A3-6E86DAFF17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517968"/>
            <a:ext cx="9429675" cy="4978400"/>
          </a:xfrm>
          <a:prstGeom prst="rect">
            <a:avLst/>
          </a:prstGeom>
        </p:spPr>
      </p:pic>
      <p:sp>
        <p:nvSpPr>
          <p:cNvPr id="6" name="文本框 5">
            <a:extLst>
              <a:ext uri="{FF2B5EF4-FFF2-40B4-BE49-F238E27FC236}">
                <a16:creationId xmlns:a16="http://schemas.microsoft.com/office/drawing/2014/main" id="{5F5FCEB0-2E7B-40F0-A636-1BC8D86EFF8C}"/>
              </a:ext>
            </a:extLst>
          </p:cNvPr>
          <p:cNvSpPr txBox="1"/>
          <p:nvPr/>
        </p:nvSpPr>
        <p:spPr>
          <a:xfrm>
            <a:off x="9609082" y="2252842"/>
            <a:ext cx="252697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ea typeface="等线" panose="02010600030101010101"/>
                <a:cs typeface="+mn-cs"/>
              </a:rPr>
              <a:t>Above layer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ea typeface="等线" panose="02010600030101010101"/>
                <a:cs typeface="+mn-cs"/>
              </a:rPr>
              <a:t>Number of profiles </a:t>
            </a:r>
            <a:r>
              <a:rPr kumimoji="0" lang="en-US" altLang="zh-CN" sz="1800" b="0" i="0" u="none" strike="noStrike" kern="1200" cap="none" spc="0" normalizeH="0" baseline="0" noProof="0" dirty="0" smtClean="0">
                <a:ln>
                  <a:noFill/>
                </a:ln>
                <a:solidFill>
                  <a:prstClr val="black"/>
                </a:solidFill>
                <a:effectLst/>
                <a:uLnTx/>
                <a:uFillTx/>
                <a:ea typeface="等线" panose="02010600030101010101"/>
                <a:cs typeface="+mn-cs"/>
              </a:rPr>
              <a:t>is small</a:t>
            </a:r>
            <a:r>
              <a:rPr kumimoji="0" lang="en-US" altLang="zh-CN" sz="1800" b="0" i="0" u="none" strike="noStrike" kern="1200" cap="none" spc="0" normalizeH="0" baseline="0" noProof="0" dirty="0" smtClean="0">
                <a:ln>
                  <a:noFill/>
                </a:ln>
                <a:solidFill>
                  <a:srgbClr val="FF0000"/>
                </a:solidFill>
                <a:effectLst/>
                <a:uLnTx/>
                <a:uFillTx/>
                <a:ea typeface="等线" panose="02010600030101010101"/>
                <a:cs typeface="+mn-cs"/>
              </a:rPr>
              <a:t>, </a:t>
            </a:r>
            <a:r>
              <a:rPr kumimoji="0" lang="en-US" altLang="zh-CN" sz="1800" b="0" i="0" u="none" strike="noStrike" kern="1200" cap="none" spc="0" normalizeH="0" baseline="0" noProof="0" dirty="0">
                <a:ln>
                  <a:noFill/>
                </a:ln>
                <a:solidFill>
                  <a:srgbClr val="FF0000"/>
                </a:solidFill>
                <a:effectLst/>
                <a:uLnTx/>
                <a:uFillTx/>
                <a:ea typeface="等线" panose="02010600030101010101"/>
                <a:cs typeface="+mn-cs"/>
              </a:rPr>
              <a:t>especially in layer 14 and 15 the number of profiles </a:t>
            </a:r>
            <a:r>
              <a:rPr kumimoji="0" lang="en-US" altLang="zh-CN" sz="1800" b="0" i="0" u="none" strike="noStrike" kern="1200" cap="none" spc="0" normalizeH="0" baseline="0" noProof="0" dirty="0" smtClean="0">
                <a:ln>
                  <a:noFill/>
                </a:ln>
                <a:solidFill>
                  <a:srgbClr val="FF0000"/>
                </a:solidFill>
                <a:effectLst/>
                <a:uLnTx/>
                <a:uFillTx/>
                <a:ea typeface="等线" panose="02010600030101010101"/>
                <a:cs typeface="+mn-cs"/>
              </a:rPr>
              <a:t>is </a:t>
            </a:r>
            <a:r>
              <a:rPr kumimoji="0" lang="en-US" altLang="zh-CN" sz="1800" b="0" i="0" u="none" strike="noStrike" kern="1200" cap="none" spc="0" normalizeH="0" baseline="0" noProof="0" dirty="0">
                <a:ln>
                  <a:noFill/>
                </a:ln>
                <a:solidFill>
                  <a:srgbClr val="FF0000"/>
                </a:solidFill>
                <a:effectLst/>
                <a:uLnTx/>
                <a:uFillTx/>
                <a:ea typeface="等线" panose="02010600030101010101"/>
                <a:cs typeface="+mn-cs"/>
              </a:rPr>
              <a:t>0.</a:t>
            </a:r>
            <a:endParaRPr kumimoji="0" lang="zh-CN" altLang="en-US" sz="1800" b="0" i="0" u="none" strike="noStrike" kern="1200" cap="none" spc="0" normalizeH="0" baseline="0" noProof="0" dirty="0">
              <a:ln>
                <a:noFill/>
              </a:ln>
              <a:solidFill>
                <a:srgbClr val="FF0000"/>
              </a:solidFill>
              <a:effectLst/>
              <a:uLnTx/>
              <a:uFillTx/>
              <a:ea typeface="等线" panose="02010600030101010101"/>
              <a:cs typeface="+mn-cs"/>
            </a:endParaRPr>
          </a:p>
        </p:txBody>
      </p:sp>
    </p:spTree>
    <p:extLst>
      <p:ext uri="{BB962C8B-B14F-4D97-AF65-F5344CB8AC3E}">
        <p14:creationId xmlns:p14="http://schemas.microsoft.com/office/powerpoint/2010/main" val="2519881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CB1694-7C94-4DE8-8B36-43470B551E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36241"/>
            <a:ext cx="2595187" cy="1947326"/>
          </a:xfrm>
          <a:prstGeom prst="rect">
            <a:avLst/>
          </a:prstGeom>
        </p:spPr>
      </p:pic>
      <p:pic>
        <p:nvPicPr>
          <p:cNvPr id="7" name="图片 6">
            <a:extLst>
              <a:ext uri="{FF2B5EF4-FFF2-40B4-BE49-F238E27FC236}">
                <a16:creationId xmlns:a16="http://schemas.microsoft.com/office/drawing/2014/main" id="{080F26DB-1399-43AC-B38C-7C509575B7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91851" y="0"/>
            <a:ext cx="4000149" cy="2965605"/>
          </a:xfrm>
          <a:prstGeom prst="rect">
            <a:avLst/>
          </a:prstGeom>
        </p:spPr>
      </p:pic>
      <p:pic>
        <p:nvPicPr>
          <p:cNvPr id="9" name="图片 8">
            <a:extLst>
              <a:ext uri="{FF2B5EF4-FFF2-40B4-BE49-F238E27FC236}">
                <a16:creationId xmlns:a16="http://schemas.microsoft.com/office/drawing/2014/main" id="{4FBEDE94-6D3F-479A-A97E-45C455AE6D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7522" y="4793387"/>
            <a:ext cx="2485468" cy="1938992"/>
          </a:xfrm>
          <a:prstGeom prst="rect">
            <a:avLst/>
          </a:prstGeom>
        </p:spPr>
      </p:pic>
      <p:sp>
        <p:nvSpPr>
          <p:cNvPr id="10" name="矩形 9">
            <a:extLst>
              <a:ext uri="{FF2B5EF4-FFF2-40B4-BE49-F238E27FC236}">
                <a16:creationId xmlns:a16="http://schemas.microsoft.com/office/drawing/2014/main" id="{0EE49C8C-F837-4AB0-9716-E82269C614D4}"/>
              </a:ext>
            </a:extLst>
          </p:cNvPr>
          <p:cNvSpPr/>
          <p:nvPr/>
        </p:nvSpPr>
        <p:spPr>
          <a:xfrm>
            <a:off x="9072880" y="1630116"/>
            <a:ext cx="589280" cy="113340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11" name="图片 10">
            <a:extLst>
              <a:ext uri="{FF2B5EF4-FFF2-40B4-BE49-F238E27FC236}">
                <a16:creationId xmlns:a16="http://schemas.microsoft.com/office/drawing/2014/main" id="{4441AD20-184F-45ED-A4FB-E0B952C1D2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40543" y="215373"/>
            <a:ext cx="2941112" cy="2052320"/>
          </a:xfrm>
          <a:prstGeom prst="rect">
            <a:avLst/>
          </a:prstGeom>
        </p:spPr>
      </p:pic>
      <p:pic>
        <p:nvPicPr>
          <p:cNvPr id="12" name="图片 11">
            <a:extLst>
              <a:ext uri="{FF2B5EF4-FFF2-40B4-BE49-F238E27FC236}">
                <a16:creationId xmlns:a16="http://schemas.microsoft.com/office/drawing/2014/main" id="{8EA7912B-A752-4D19-9174-B912ECAE145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61047" y="2621895"/>
            <a:ext cx="2763705" cy="1846739"/>
          </a:xfrm>
          <a:prstGeom prst="rect">
            <a:avLst/>
          </a:prstGeom>
        </p:spPr>
      </p:pic>
      <p:sp>
        <p:nvSpPr>
          <p:cNvPr id="14" name="文本框 13">
            <a:extLst>
              <a:ext uri="{FF2B5EF4-FFF2-40B4-BE49-F238E27FC236}">
                <a16:creationId xmlns:a16="http://schemas.microsoft.com/office/drawing/2014/main" id="{5D75DF6E-3227-4252-A6CD-B44E062FB064}"/>
              </a:ext>
            </a:extLst>
          </p:cNvPr>
          <p:cNvSpPr txBox="1"/>
          <p:nvPr/>
        </p:nvSpPr>
        <p:spPr>
          <a:xfrm>
            <a:off x="3118220" y="4468634"/>
            <a:ext cx="9208818" cy="230832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ea typeface="等线" panose="02010600030101010101"/>
                <a:cs typeface="+mn-cs"/>
              </a:rPr>
              <a:t>Munich and Washington: </a:t>
            </a:r>
            <a:r>
              <a:rPr kumimoji="0" lang="en-US" altLang="zh-CN" sz="2400" b="0" i="0" u="none" strike="noStrike" kern="1200" cap="none" spc="0" normalizeH="0" baseline="0" noProof="0" dirty="0" err="1">
                <a:ln>
                  <a:noFill/>
                </a:ln>
                <a:solidFill>
                  <a:prstClr val="black"/>
                </a:solidFill>
                <a:effectLst/>
                <a:uLnTx/>
                <a:uFillTx/>
                <a:ea typeface="等线" panose="02010600030101010101"/>
                <a:cs typeface="+mn-cs"/>
              </a:rPr>
              <a:t>sonde</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and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aircraft measurement time are similar, so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concentrations are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similar.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ea typeface="等线" panose="02010600030101010101"/>
                <a:cs typeface="+mn-cs"/>
              </a:rPr>
              <a:t>Dusseldorf and Calgary</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 aircraft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mostly daytime,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sonde in morning or afternoon, so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differences are small.</a:t>
            </a:r>
            <a:endParaRPr kumimoji="0" lang="en-US" altLang="zh-CN" sz="2400" b="0" i="0" u="none" strike="noStrike" kern="1200" cap="none" spc="0" normalizeH="0" baseline="0" noProof="0" dirty="0">
              <a:ln>
                <a:noFill/>
              </a:ln>
              <a:solidFill>
                <a:prstClr val="black"/>
              </a:solidFill>
              <a:effectLst/>
              <a:uLnTx/>
              <a:uFillTx/>
              <a:ea typeface="等线" panose="02010600030101010101"/>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ea typeface="等线" panose="02010600030101010101"/>
                <a:cs typeface="+mn-cs"/>
              </a:rPr>
              <a:t>Tokyo: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aircraft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measurement times are mainly in night, so the aircraft measurement concentration is low.</a:t>
            </a:r>
            <a:endParaRPr kumimoji="0" lang="zh-CN" altLang="en-US" sz="2400" b="0" i="0" u="none" strike="noStrike" kern="1200" cap="none" spc="0" normalizeH="0" baseline="0" noProof="0" dirty="0">
              <a:ln>
                <a:noFill/>
              </a:ln>
              <a:solidFill>
                <a:prstClr val="black"/>
              </a:solidFill>
              <a:effectLst/>
              <a:uLnTx/>
              <a:uFillTx/>
              <a:ea typeface="等线" panose="02010600030101010101"/>
              <a:cs typeface="+mn-cs"/>
            </a:endParaRPr>
          </a:p>
        </p:txBody>
      </p:sp>
      <p:pic>
        <p:nvPicPr>
          <p:cNvPr id="16" name="图片 15">
            <a:extLst>
              <a:ext uri="{FF2B5EF4-FFF2-40B4-BE49-F238E27FC236}">
                <a16:creationId xmlns:a16="http://schemas.microsoft.com/office/drawing/2014/main" id="{4E151B06-58FB-4608-8E10-023AF177E1F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2402" y="2405263"/>
            <a:ext cx="2526185" cy="1947326"/>
          </a:xfrm>
          <a:prstGeom prst="rect">
            <a:avLst/>
          </a:prstGeom>
        </p:spPr>
      </p:pic>
      <p:pic>
        <p:nvPicPr>
          <p:cNvPr id="18" name="图片 17">
            <a:extLst>
              <a:ext uri="{FF2B5EF4-FFF2-40B4-BE49-F238E27FC236}">
                <a16:creationId xmlns:a16="http://schemas.microsoft.com/office/drawing/2014/main" id="{FC4F7EBC-FD9E-4A81-9775-F6FC8F52A9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6642" y="125621"/>
            <a:ext cx="2763705" cy="2164236"/>
          </a:xfrm>
          <a:prstGeom prst="rect">
            <a:avLst/>
          </a:prstGeom>
        </p:spPr>
      </p:pic>
      <p:sp>
        <p:nvSpPr>
          <p:cNvPr id="2" name="Rectangle 1"/>
          <p:cNvSpPr/>
          <p:nvPr/>
        </p:nvSpPr>
        <p:spPr>
          <a:xfrm>
            <a:off x="6090943" y="3374589"/>
            <a:ext cx="5969904" cy="523220"/>
          </a:xfrm>
          <a:prstGeom prst="rect">
            <a:avLst/>
          </a:prstGeom>
        </p:spPr>
        <p:txBody>
          <a:bodyPr wrap="none">
            <a:spAutoFit/>
          </a:bodyPr>
          <a:lstStyle/>
          <a:p>
            <a:r>
              <a:rPr lang="en-CA" sz="2800" dirty="0">
                <a:solidFill>
                  <a:srgbClr val="00B050"/>
                </a:solidFill>
              </a:rPr>
              <a:t>2. Measurement time difference</a:t>
            </a:r>
          </a:p>
        </p:txBody>
      </p:sp>
    </p:spTree>
    <p:extLst>
      <p:ext uri="{BB962C8B-B14F-4D97-AF65-F5344CB8AC3E}">
        <p14:creationId xmlns:p14="http://schemas.microsoft.com/office/powerpoint/2010/main" val="4285408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23B455-5EA4-4B9C-BE55-97FAA50FDE3E}"/>
              </a:ext>
            </a:extLst>
          </p:cNvPr>
          <p:cNvSpPr>
            <a:spLocks noGrp="1"/>
          </p:cNvSpPr>
          <p:nvPr>
            <p:ph type="title"/>
          </p:nvPr>
        </p:nvSpPr>
        <p:spPr>
          <a:xfrm>
            <a:off x="909320" y="1"/>
            <a:ext cx="10515600" cy="772160"/>
          </a:xfrm>
        </p:spPr>
        <p:txBody>
          <a:bodyPr/>
          <a:lstStyle/>
          <a:p>
            <a:r>
              <a:rPr lang="en-US" altLang="zh-CN" dirty="0">
                <a:solidFill>
                  <a:srgbClr val="00B050"/>
                </a:solidFill>
              </a:rPr>
              <a:t>3. </a:t>
            </a:r>
            <a:r>
              <a:rPr lang="en-US" altLang="zh-CN" dirty="0" smtClean="0">
                <a:solidFill>
                  <a:srgbClr val="00B050"/>
                </a:solidFill>
              </a:rPr>
              <a:t>Flight </a:t>
            </a:r>
            <a:r>
              <a:rPr lang="en-US" altLang="zh-CN" dirty="0">
                <a:solidFill>
                  <a:srgbClr val="00B050"/>
                </a:solidFill>
              </a:rPr>
              <a:t>trajectories are </a:t>
            </a:r>
            <a:r>
              <a:rPr lang="en-US" altLang="zh-CN" dirty="0" smtClean="0">
                <a:solidFill>
                  <a:srgbClr val="00B050"/>
                </a:solidFill>
              </a:rPr>
              <a:t>different</a:t>
            </a:r>
            <a:endParaRPr lang="zh-CN" altLang="en-US" dirty="0">
              <a:solidFill>
                <a:srgbClr val="00B050"/>
              </a:solidFill>
            </a:endParaRPr>
          </a:p>
        </p:txBody>
      </p:sp>
      <p:pic>
        <p:nvPicPr>
          <p:cNvPr id="5" name="图片 4">
            <a:extLst>
              <a:ext uri="{FF2B5EF4-FFF2-40B4-BE49-F238E27FC236}">
                <a16:creationId xmlns:a16="http://schemas.microsoft.com/office/drawing/2014/main" id="{0FFA8B88-F64A-4848-B3F7-12FBE0866A8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9607" y="970781"/>
            <a:ext cx="6882279" cy="4789939"/>
          </a:xfrm>
          <a:prstGeom prst="rect">
            <a:avLst/>
          </a:prstGeom>
        </p:spPr>
      </p:pic>
      <p:pic>
        <p:nvPicPr>
          <p:cNvPr id="7" name="图片 6">
            <a:extLst>
              <a:ext uri="{FF2B5EF4-FFF2-40B4-BE49-F238E27FC236}">
                <a16:creationId xmlns:a16="http://schemas.microsoft.com/office/drawing/2014/main" id="{18E4D165-0B23-419A-B092-8A9C2737F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886" y="970781"/>
            <a:ext cx="4551794" cy="3337983"/>
          </a:xfrm>
          <a:prstGeom prst="rect">
            <a:avLst/>
          </a:prstGeom>
        </p:spPr>
      </p:pic>
      <p:sp>
        <p:nvSpPr>
          <p:cNvPr id="8" name="文本框 7">
            <a:extLst>
              <a:ext uri="{FF2B5EF4-FFF2-40B4-BE49-F238E27FC236}">
                <a16:creationId xmlns:a16="http://schemas.microsoft.com/office/drawing/2014/main" id="{2311BD55-12E9-4C98-9439-DCCDA00D3F89}"/>
              </a:ext>
            </a:extLst>
          </p:cNvPr>
          <p:cNvSpPr txBox="1"/>
          <p:nvPr/>
        </p:nvSpPr>
        <p:spPr>
          <a:xfrm>
            <a:off x="8625840" y="2011680"/>
            <a:ext cx="1276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ea typeface="等线" panose="02010600030101010101"/>
                <a:cs typeface="+mn-cs"/>
              </a:rPr>
              <a:t>Sonde site</a:t>
            </a:r>
            <a:endParaRPr kumimoji="0" lang="zh-CN" altLang="en-US" sz="1800" b="1" i="0" u="none" strike="noStrike" kern="1200" cap="none" spc="0" normalizeH="0" baseline="0" noProof="0" dirty="0">
              <a:ln>
                <a:noFill/>
              </a:ln>
              <a:solidFill>
                <a:prstClr val="black"/>
              </a:solidFill>
              <a:effectLst/>
              <a:uLnTx/>
              <a:uFillTx/>
              <a:ea typeface="等线" panose="02010600030101010101"/>
              <a:cs typeface="+mn-cs"/>
            </a:endParaRPr>
          </a:p>
        </p:txBody>
      </p:sp>
      <p:sp>
        <p:nvSpPr>
          <p:cNvPr id="9" name="文本框 8">
            <a:extLst>
              <a:ext uri="{FF2B5EF4-FFF2-40B4-BE49-F238E27FC236}">
                <a16:creationId xmlns:a16="http://schemas.microsoft.com/office/drawing/2014/main" id="{6C936E4A-5242-4255-9B18-339464D7C661}"/>
              </a:ext>
            </a:extLst>
          </p:cNvPr>
          <p:cNvSpPr txBox="1"/>
          <p:nvPr/>
        </p:nvSpPr>
        <p:spPr>
          <a:xfrm>
            <a:off x="9367463" y="3325110"/>
            <a:ext cx="13596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ea typeface="等线" panose="02010600030101010101"/>
                <a:cs typeface="+mn-cs"/>
              </a:rPr>
              <a:t>aircraft site</a:t>
            </a:r>
            <a:endParaRPr kumimoji="0" lang="zh-CN" altLang="en-US" sz="1800" b="1" i="0" u="none" strike="noStrike" kern="1200" cap="none" spc="0" normalizeH="0" baseline="0" noProof="0" dirty="0">
              <a:ln>
                <a:noFill/>
              </a:ln>
              <a:solidFill>
                <a:prstClr val="black"/>
              </a:solidFill>
              <a:effectLst/>
              <a:uLnTx/>
              <a:uFillTx/>
              <a:ea typeface="等线" panose="02010600030101010101"/>
              <a:cs typeface="+mn-cs"/>
            </a:endParaRPr>
          </a:p>
        </p:txBody>
      </p:sp>
      <p:sp>
        <p:nvSpPr>
          <p:cNvPr id="10" name="文本框 9">
            <a:extLst>
              <a:ext uri="{FF2B5EF4-FFF2-40B4-BE49-F238E27FC236}">
                <a16:creationId xmlns:a16="http://schemas.microsoft.com/office/drawing/2014/main" id="{F7919209-C229-4CCC-9152-B8D603B1C60F}"/>
              </a:ext>
            </a:extLst>
          </p:cNvPr>
          <p:cNvSpPr txBox="1"/>
          <p:nvPr/>
        </p:nvSpPr>
        <p:spPr>
          <a:xfrm>
            <a:off x="7167227" y="3244334"/>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ea typeface="等线" panose="02010600030101010101"/>
                <a:cs typeface="+mn-cs"/>
              </a:rPr>
              <a:t>Tokyo</a:t>
            </a:r>
            <a:endParaRPr kumimoji="0" lang="zh-CN" altLang="en-US" sz="1800" b="1" i="0" u="none" strike="noStrike" kern="1200" cap="none" spc="0" normalizeH="0" baseline="0" noProof="0" dirty="0">
              <a:ln>
                <a:noFill/>
              </a:ln>
              <a:solidFill>
                <a:prstClr val="black"/>
              </a:solidFill>
              <a:effectLst/>
              <a:uLnTx/>
              <a:uFillTx/>
              <a:ea typeface="等线" panose="02010600030101010101"/>
              <a:cs typeface="+mn-cs"/>
            </a:endParaRPr>
          </a:p>
        </p:txBody>
      </p:sp>
      <p:sp>
        <p:nvSpPr>
          <p:cNvPr id="11" name="文本框 10">
            <a:extLst>
              <a:ext uri="{FF2B5EF4-FFF2-40B4-BE49-F238E27FC236}">
                <a16:creationId xmlns:a16="http://schemas.microsoft.com/office/drawing/2014/main" id="{07EE8554-7346-4D6B-9627-79AA65FC8C74}"/>
              </a:ext>
            </a:extLst>
          </p:cNvPr>
          <p:cNvSpPr txBox="1"/>
          <p:nvPr/>
        </p:nvSpPr>
        <p:spPr>
          <a:xfrm>
            <a:off x="6167120" y="4917038"/>
            <a:ext cx="5689600"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Tokyo</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 City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impact is small.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The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larger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differences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at higher altitudes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height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are </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not due to the influence of </a:t>
            </a:r>
            <a:r>
              <a:rPr kumimoji="0" lang="en-US" altLang="zh-CN" sz="2400" b="0" i="0" u="none" strike="noStrike" kern="1200" cap="none" spc="0" normalizeH="0" baseline="0" noProof="0" dirty="0" smtClean="0">
                <a:ln>
                  <a:noFill/>
                </a:ln>
                <a:solidFill>
                  <a:prstClr val="black"/>
                </a:solidFill>
                <a:effectLst/>
                <a:uLnTx/>
                <a:uFillTx/>
                <a:ea typeface="等线" panose="02010600030101010101"/>
                <a:cs typeface="+mn-cs"/>
              </a:rPr>
              <a:t>the city</a:t>
            </a:r>
            <a:r>
              <a:rPr kumimoji="0" lang="en-US" altLang="zh-CN" sz="2400" b="0" i="0" u="none" strike="noStrike" kern="1200" cap="none" spc="0" normalizeH="0" baseline="0" noProof="0" dirty="0">
                <a:ln>
                  <a:noFill/>
                </a:ln>
                <a:solidFill>
                  <a:prstClr val="black"/>
                </a:solidFill>
                <a:effectLst/>
                <a:uLnTx/>
                <a:uFillTx/>
                <a:ea typeface="等线" panose="02010600030101010101"/>
                <a:cs typeface="+mn-cs"/>
              </a:rPr>
              <a:t>.</a:t>
            </a:r>
          </a:p>
        </p:txBody>
      </p:sp>
      <p:sp>
        <p:nvSpPr>
          <p:cNvPr id="12" name="文本框 11">
            <a:extLst>
              <a:ext uri="{FF2B5EF4-FFF2-40B4-BE49-F238E27FC236}">
                <a16:creationId xmlns:a16="http://schemas.microsoft.com/office/drawing/2014/main" id="{F3CC73C1-4211-4214-A186-18FEAAD1B6A7}"/>
              </a:ext>
            </a:extLst>
          </p:cNvPr>
          <p:cNvSpPr txBox="1"/>
          <p:nvPr/>
        </p:nvSpPr>
        <p:spPr>
          <a:xfrm>
            <a:off x="-1" y="5892838"/>
            <a:ext cx="5266481"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ea typeface="等线" panose="02010600030101010101"/>
                <a:cs typeface="+mn-cs"/>
              </a:rPr>
              <a:t>Trajectories are </a:t>
            </a:r>
            <a:r>
              <a:rPr kumimoji="0" lang="en-US" altLang="zh-CN" sz="2400" b="1" i="0" u="none" strike="noStrike" kern="1200" cap="none" spc="0" normalizeH="0" baseline="0" noProof="0" dirty="0" smtClean="0">
                <a:ln>
                  <a:noFill/>
                </a:ln>
                <a:solidFill>
                  <a:prstClr val="black"/>
                </a:solidFill>
                <a:effectLst/>
                <a:uLnTx/>
                <a:uFillTx/>
                <a:ea typeface="等线" panose="02010600030101010101"/>
                <a:cs typeface="+mn-cs"/>
              </a:rPr>
              <a:t>different, so concentrations may be different.</a:t>
            </a:r>
            <a:endParaRPr kumimoji="0" lang="en-US" altLang="zh-CN" sz="2400" b="1" i="0" u="none" strike="noStrike" kern="1200" cap="none" spc="0" normalizeH="0" baseline="0" noProof="0" dirty="0">
              <a:ln>
                <a:noFill/>
              </a:ln>
              <a:solidFill>
                <a:prstClr val="black"/>
              </a:solidFill>
              <a:effectLst/>
              <a:uLnTx/>
              <a:uFillTx/>
              <a:ea typeface="等线" panose="02010600030101010101"/>
              <a:cs typeface="+mn-cs"/>
            </a:endParaRPr>
          </a:p>
        </p:txBody>
      </p:sp>
      <p:sp>
        <p:nvSpPr>
          <p:cNvPr id="13" name="矩形 12">
            <a:extLst>
              <a:ext uri="{FF2B5EF4-FFF2-40B4-BE49-F238E27FC236}">
                <a16:creationId xmlns:a16="http://schemas.microsoft.com/office/drawing/2014/main" id="{53A0F688-36B3-454D-ABCB-F260CE8DFA67}"/>
              </a:ext>
            </a:extLst>
          </p:cNvPr>
          <p:cNvSpPr/>
          <p:nvPr/>
        </p:nvSpPr>
        <p:spPr>
          <a:xfrm>
            <a:off x="1056640" y="970781"/>
            <a:ext cx="4693920" cy="13985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等线" panose="02010600030101010101"/>
              <a:cs typeface="+mn-cs"/>
            </a:endParaRPr>
          </a:p>
        </p:txBody>
      </p:sp>
    </p:spTree>
    <p:extLst>
      <p:ext uri="{BB962C8B-B14F-4D97-AF65-F5344CB8AC3E}">
        <p14:creationId xmlns:p14="http://schemas.microsoft.com/office/powerpoint/2010/main" val="1995697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1613</Words>
  <Application>Microsoft Office PowerPoint</Application>
  <PresentationFormat>Widescreen</PresentationFormat>
  <Paragraphs>245</Paragraphs>
  <Slides>35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等线</vt:lpstr>
      <vt:lpstr>等线 Light</vt:lpstr>
      <vt:lpstr>Times New Roman</vt:lpstr>
      <vt:lpstr>Office 主题​​</vt:lpstr>
      <vt:lpstr>Consistency of global tropospheric ozone observations made by aircraft (IAGOS) and ozonesonde observations</vt:lpstr>
      <vt:lpstr>PowerPoint Presentation</vt:lpstr>
      <vt:lpstr>PowerPoint Presentation</vt:lpstr>
      <vt:lpstr>2.Total differences</vt:lpstr>
      <vt:lpstr>3. Seasonal differences</vt:lpstr>
      <vt:lpstr>3. Seasonal differences</vt:lpstr>
      <vt:lpstr>1. Number of profiles difference (main reason)</vt:lpstr>
      <vt:lpstr>PowerPoint Presentation</vt:lpstr>
      <vt:lpstr>3. Flight trajectories are different</vt:lpstr>
      <vt:lpstr>Consistency of trajectory-mapped ozone observations made by aircraft (IAGOS) is similar</vt:lpstr>
      <vt:lpstr>PowerPoint Presentation</vt:lpstr>
      <vt:lpstr>PowerPoint Presentation</vt:lpstr>
      <vt:lpstr>Validation: MOZAIC-IAGOS climatology vs ozonesondes</vt:lpstr>
      <vt:lpstr>2.Total differences</vt:lpstr>
      <vt:lpstr>Extras</vt:lpstr>
      <vt:lpstr>PowerPoint Presentation</vt:lpstr>
      <vt:lpstr>PowerPoint Presentation</vt:lpstr>
      <vt:lpstr>3. Seasonal differences</vt:lpstr>
      <vt:lpstr>4. Regional difference</vt:lpstr>
      <vt:lpstr>4. Regional differences</vt:lpstr>
      <vt:lpstr>4. Regional differences</vt:lpstr>
      <vt:lpstr>4. Regional differences</vt:lpstr>
      <vt:lpstr>4. Regional differences</vt:lpstr>
      <vt:lpstr>4. Regional differences</vt:lpstr>
      <vt:lpstr>5. Conclusions</vt:lpstr>
      <vt:lpstr>Europe</vt:lpstr>
      <vt:lpstr>ASIA</vt:lpstr>
      <vt:lpstr>North America</vt:lpstr>
      <vt:lpstr>South America</vt:lpstr>
      <vt:lpstr>South Africa</vt:lpstr>
      <vt:lpstr>Arctic</vt:lpstr>
      <vt:lpstr>Oceania</vt:lpstr>
      <vt:lpstr>Pacific</vt:lpstr>
      <vt:lpstr>Relative difference((climatology-sonde)/sonde*100)</vt:lpstr>
      <vt:lpstr>4. Ascent and descent? 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Honglei Wang</dc:creator>
  <cp:lastModifiedBy>Tarasick,David (ECCC)</cp:lastModifiedBy>
  <cp:revision>67</cp:revision>
  <dcterms:created xsi:type="dcterms:W3CDTF">2021-12-14T15:41:13Z</dcterms:created>
  <dcterms:modified xsi:type="dcterms:W3CDTF">2022-08-30T14:11:13Z</dcterms:modified>
</cp:coreProperties>
</file>