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519" r:id="rId2"/>
    <p:sldId id="558" r:id="rId3"/>
    <p:sldId id="565" r:id="rId4"/>
    <p:sldId id="567" r:id="rId5"/>
    <p:sldId id="568" r:id="rId6"/>
    <p:sldId id="563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FF"/>
    <a:srgbClr val="CDD7FF"/>
    <a:srgbClr val="B6C3E7"/>
    <a:srgbClr val="EAB8FF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4"/>
    <p:restoredTop sz="94685"/>
  </p:normalViewPr>
  <p:slideViewPr>
    <p:cSldViewPr snapToGrid="0" snapToObjects="1">
      <p:cViewPr>
        <p:scale>
          <a:sx n="113" d="100"/>
          <a:sy n="113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71667-FC9D-D04C-A21E-7DFEB507185E}" type="datetimeFigureOut">
              <a:rPr lang="x-none" smtClean="0"/>
              <a:t>9/1/2022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A24EB-6E1F-4A42-97E4-E9D4BDC2CF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639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611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227BB-9540-7A49-9802-92EECB4F7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5B626D-1B14-DE4F-9C69-8E774F6CF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776FA7-19EC-B942-96E3-CDD9F606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888B-98DB-A543-91C3-E001A02B28BD}" type="datetime1">
              <a:rPr lang="de-DE" smtClean="0"/>
              <a:t>01.09.2022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566251-68D3-D84D-A04B-DC685DEB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F8FB58-EF4C-7C4B-8745-4DBF6B32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509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704F9-E67D-E948-90B2-F7480916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E4271F-81BB-2148-99B5-AE949BB39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AF0691-0CDC-314D-8F20-CBBF5046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B070-B039-B348-8C43-ECDB63C20B95}" type="datetime1">
              <a:rPr lang="de-DE" smtClean="0"/>
              <a:t>01.09.2022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BB57F8-CE7D-4646-9A63-DB5B812E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9251A0-16D9-EE4A-A530-3C981FC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863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A10A78-0032-8048-B28F-078619A94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37AA0C-0C8B-2343-9181-7B89DC40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7DC1A1-AA0B-164C-8445-C81694B9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A6F-7ED1-804C-850D-F5A4ECE05516}" type="datetime1">
              <a:rPr lang="de-DE" smtClean="0"/>
              <a:t>01.09.2022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65E8D1-535A-6846-B2A7-0EEB23FB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DB4EF-3E55-C24A-82C8-5C4267F1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441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BF577-1544-8D43-AA6D-BCD1BA41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C31465-F357-354E-95E2-DDA6D553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B6050-2A2C-4F40-A7DD-6B32323B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F8EE-9BE8-1440-A6DC-79DBB7D21490}" type="datetime1">
              <a:rPr lang="de-DE" smtClean="0"/>
              <a:t>01.09.2022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C184C2-702A-0E46-A309-693F6A07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89057F-F4E5-6E44-9780-D00F4AA9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631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D240A-8B95-9C45-9BFF-25CF158E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956760-7D5C-624A-A40F-521DD141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5E5FE6-8E8E-FC45-A738-D517E73C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DD5C-AFB0-C742-8F54-C02EB9516445}" type="datetime1">
              <a:rPr lang="de-DE" smtClean="0"/>
              <a:t>01.09.2022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9B0A2F-CF10-1D42-B1B8-9F9425C6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4539B2-7935-2E4B-94B9-08DC6F20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43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1EF8B-BC10-6649-8A75-98B7C4AF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A1B9DB-0044-BB45-84C3-75B9D6A38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8913C7-456F-8A4F-8014-857F100A1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147D33-CCE2-3D41-9EF8-5E45D53A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797-E71C-C041-AA26-07B0DC2A0785}" type="datetime1">
              <a:rPr lang="de-DE" smtClean="0"/>
              <a:t>01.09.2022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C6D345-D8F8-F544-930F-7AA6A475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48E486-253E-5948-9E8F-424510B9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186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AFB66-CEEA-DB47-AA92-30AA5338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FACB75-A193-3F4F-B9B1-AE251FCD3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DC8172-E5F1-9242-A3E9-5D312DEF5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BA1F9D7-621D-5F4E-911B-5E9BF3F06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433FB4-8153-9C45-80A5-36943360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3586B1-E1C8-684E-8D46-1899715D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C28-B020-FF4E-80E0-5AA4FDA370A2}" type="datetime1">
              <a:rPr lang="de-DE" smtClean="0"/>
              <a:t>01.09.2022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691B61-E2C8-E44D-89A5-3A52F4AE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2EFB5C-2705-F64D-AE12-1A337533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516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13388-788B-AA44-97AD-641543F3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D14A44-5068-0941-954D-1DEEAC8C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5A51-4CE5-8E45-8826-26CA38711D59}" type="datetime1">
              <a:rPr lang="de-DE" smtClean="0"/>
              <a:t>01.09.2022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16E139-DB3B-8049-BC95-556A4303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932B93-E85F-3C44-A88B-2C884D6B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52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0CA723-53B0-4546-9D4F-8E516B8F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7A4-7669-1441-BECF-CEE8F9AD39BC}" type="datetime1">
              <a:rPr lang="de-DE" smtClean="0"/>
              <a:t>01.09.2022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E4E03D-45E7-E843-B44D-A04CEFCC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105AA3-F581-FD41-8499-4C2DFD68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609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4BFD9-3C7F-E64B-B83C-701E8254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794067-C079-E54D-85AD-25FE2C16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F24D2A-D0D7-FB4A-84A1-ABBC185F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5917D1-1807-C54A-9053-C2092E72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CF90-3046-B745-B4B3-FD1EEE0B221D}" type="datetime1">
              <a:rPr lang="de-DE" smtClean="0"/>
              <a:t>01.09.2022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F264A0-F35D-584D-B22E-01FD2B19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F65E7D-2BCE-E442-A5A4-13A30C22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712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ABE48-01B6-C44E-9550-5A2A4D96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82C79E-8EE4-3145-9BF5-73017CA47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B8B79A-7394-0541-BD29-DC49769B2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B3E939-96F6-BA4F-89B0-2908E6CB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7A6B-DD30-EC4B-AC2C-04A8E74D0D63}" type="datetime1">
              <a:rPr lang="de-DE" smtClean="0"/>
              <a:t>01.09.2022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FDA0CF-DAF0-6F47-BE9A-5C3B968B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D606AA-323E-DC47-ABC5-063ADB6F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495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ECD03D-19DF-A54C-BEFE-FCFB7FBA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BEE9F0-8B29-4548-B7DA-DC65923A7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D9D27-23E6-D849-B68A-D30A2CD79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2782-44F9-004B-8946-ED2925061B77}" type="datetime1">
              <a:rPr lang="de-DE" smtClean="0"/>
              <a:t>01.09.2022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7DBEEF-212C-AE4B-9301-BBACDB8F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AACE8-F203-EF46-BEF6-7E655A178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544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.smit@fz-juelich.de" TargetMode="External"/><Relationship Id="rId5" Type="http://schemas.openxmlformats.org/officeDocument/2006/relationships/hyperlink" Target="mailto:roeland.vanmalderen@meteo.be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egiftom.meteo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xmlns="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xmlns="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xmlns="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xmlns="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xmlns="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xmlns="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xmlns="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xmlns="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rgbClr val="FFFF00"/>
                  </a:solidFill>
                </a:rPr>
                <a:t>F</a:t>
              </a:r>
              <a:r>
                <a:rPr lang="x-none" sz="2800" b="1">
                  <a:solidFill>
                    <a:srgbClr val="FFFF00"/>
                  </a:solidFill>
                </a:rPr>
                <a:t>WG</a:t>
              </a:r>
              <a:r>
                <a:rPr lang="x-none" sz="2800" b="1" dirty="0">
                  <a:solidFill>
                    <a:srgbClr val="FFFF00"/>
                  </a:solidFill>
                </a:rPr>
                <a:t>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425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01.09.2022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xmlns="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1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xmlns="" id="{A54DA309-725E-FD4A-B348-E98C34A6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8861" y="6574966"/>
            <a:ext cx="5689600" cy="365125"/>
          </a:xfrm>
        </p:spPr>
        <p:txBody>
          <a:bodyPr/>
          <a:lstStyle/>
          <a:p>
            <a:r>
              <a:rPr lang="en-GB" dirty="0"/>
              <a:t>HEGIFTOM: Virtual Focus Working Group Meeting  </a:t>
            </a:r>
            <a:r>
              <a:rPr lang="en-GB" dirty="0" smtClean="0"/>
              <a:t>(30 August 2022)</a:t>
            </a:r>
            <a:endParaRPr 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62E143-D193-944B-928D-8F591B1703EF}"/>
              </a:ext>
            </a:extLst>
          </p:cNvPr>
          <p:cNvSpPr/>
          <p:nvPr/>
        </p:nvSpPr>
        <p:spPr>
          <a:xfrm>
            <a:off x="5136211" y="230894"/>
            <a:ext cx="4812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TOAR II: FWG-HEGIFTOM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Working Group Meeting 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August 2022)</a:t>
            </a: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8F8059AC-E5C7-E44B-A869-C50BF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" y="84083"/>
            <a:ext cx="4890840" cy="58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32DEF37-6DD2-4440-918A-9F82AFBF50D4}"/>
              </a:ext>
            </a:extLst>
          </p:cNvPr>
          <p:cNvSpPr txBox="1"/>
          <p:nvPr/>
        </p:nvSpPr>
        <p:spPr>
          <a:xfrm>
            <a:off x="0" y="5783945"/>
            <a:ext cx="10701338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</a:t>
            </a:r>
            <a:r>
              <a:rPr lang="x-none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docs available at Google-Docs</a:t>
            </a:r>
            <a:r>
              <a:rPr lang="x-non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https://drive.google.com/drive/folders/1UfDkBevHgssWDt8-M2vg47HrBNE9tNN0</a:t>
            </a:r>
            <a:endParaRPr lang="x-non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E4D734-7260-5445-AEEB-277461DDD935}"/>
              </a:ext>
            </a:extLst>
          </p:cNvPr>
          <p:cNvSpPr txBox="1"/>
          <p:nvPr/>
        </p:nvSpPr>
        <p:spPr>
          <a:xfrm>
            <a:off x="6434383" y="2003274"/>
            <a:ext cx="2578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armonization and </a:t>
            </a:r>
          </a:p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of </a:t>
            </a:r>
          </a:p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round-based </a:t>
            </a:r>
          </a:p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nstruments for </a:t>
            </a:r>
          </a:p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 </a:t>
            </a:r>
          </a:p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ropospheric </a:t>
            </a:r>
          </a:p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</a:p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easurements</a:t>
            </a:r>
            <a:endParaRPr lang="x-none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921EC25-DD16-7A4A-9D77-4A35EBF956FA}"/>
              </a:ext>
            </a:extLst>
          </p:cNvPr>
          <p:cNvSpPr txBox="1"/>
          <p:nvPr/>
        </p:nvSpPr>
        <p:spPr>
          <a:xfrm>
            <a:off x="4814761" y="4345711"/>
            <a:ext cx="5457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Chairs</a:t>
            </a:r>
            <a:r>
              <a:rPr lang="x-none" sz="16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6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Roeland 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x-none" sz="16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Malderen (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</a:t>
            </a:r>
            <a:r>
              <a:rPr lang="x-none" sz="16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oeland</a:t>
            </a:r>
            <a:r>
              <a:rPr lang="de-DE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.vanmalderen</a:t>
            </a:r>
            <a:r>
              <a:rPr lang="x-none" sz="16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@meteo.be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Herman Smit (</a:t>
            </a:r>
            <a:r>
              <a:rPr lang="x-none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h.smit@fz-juelich.de</a:t>
            </a:r>
            <a:r>
              <a:rPr lang="x-none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5A8CB65-05A0-9945-9DB0-502854B63702}"/>
              </a:ext>
            </a:extLst>
          </p:cNvPr>
          <p:cNvSpPr/>
          <p:nvPr/>
        </p:nvSpPr>
        <p:spPr>
          <a:xfrm>
            <a:off x="6076344" y="5203769"/>
            <a:ext cx="2669730" cy="369332"/>
          </a:xfrm>
          <a:prstGeom prst="rect">
            <a:avLst/>
          </a:prstGeom>
          <a:solidFill>
            <a:srgbClr val="F7E7F8"/>
          </a:solidFill>
        </p:spPr>
        <p:txBody>
          <a:bodyPr wrap="square">
            <a:spAutoFit/>
          </a:bodyPr>
          <a:lstStyle/>
          <a:p>
            <a:r>
              <a:rPr lang="x-none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hegiftom.meteo.be</a:t>
            </a:r>
            <a:endParaRPr lang="x-none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4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CFB87D-26DC-A04F-BD0C-C981D732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5" y="6492875"/>
            <a:ext cx="2743200" cy="365125"/>
          </a:xfrm>
        </p:spPr>
        <p:txBody>
          <a:bodyPr/>
          <a:lstStyle/>
          <a:p>
            <a:fld id="{E13BF8EE-9BE8-1440-A6DC-79DBB7D21490}" type="datetime1">
              <a:rPr lang="de-DE" smtClean="0"/>
              <a:t>01.09.2022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C83595-ACB1-5C42-AE86-330D945BF526}"/>
              </a:ext>
            </a:extLst>
          </p:cNvPr>
          <p:cNvSpPr txBox="1"/>
          <p:nvPr/>
        </p:nvSpPr>
        <p:spPr>
          <a:xfrm>
            <a:off x="162409" y="168067"/>
            <a:ext cx="977116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Agenda </a:t>
            </a: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1. </a:t>
            </a:r>
            <a:r>
              <a:rPr lang="en-GB" sz="2000" dirty="0" smtClean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Latest news </a:t>
            </a:r>
            <a:r>
              <a:rPr lang="en-GB" sz="2000" dirty="0" smtClean="0">
                <a:solidFill>
                  <a:srgbClr val="002060"/>
                </a:solidFill>
              </a:rPr>
              <a:t>about HEGIFTOM</a:t>
            </a:r>
            <a:r>
              <a:rPr lang="en-GB" sz="2000" dirty="0">
                <a:solidFill>
                  <a:srgbClr val="002060"/>
                </a:solidFill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2. </a:t>
            </a:r>
            <a:r>
              <a:rPr lang="en-GB" sz="2000" dirty="0" smtClean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Internal </a:t>
            </a:r>
            <a:r>
              <a:rPr lang="en-GB" sz="2000" b="1" dirty="0">
                <a:solidFill>
                  <a:srgbClr val="002060"/>
                </a:solidFill>
              </a:rPr>
              <a:t>Consistency</a:t>
            </a:r>
            <a:r>
              <a:rPr lang="en-GB" sz="2000" dirty="0">
                <a:solidFill>
                  <a:srgbClr val="002060"/>
                </a:solidFill>
              </a:rPr>
              <a:t>: Outcome of YEAR#1 (</a:t>
            </a:r>
            <a:r>
              <a:rPr lang="en-GB" sz="2000" dirty="0" smtClean="0">
                <a:solidFill>
                  <a:srgbClr val="002060"/>
                </a:solidFill>
              </a:rPr>
              <a:t>2021): Update about harmonized </a:t>
            </a:r>
            <a:r>
              <a:rPr lang="en-GB" sz="2000" dirty="0">
                <a:solidFill>
                  <a:srgbClr val="002060"/>
                </a:solidFill>
              </a:rPr>
              <a:t>data </a:t>
            </a:r>
            <a:r>
              <a:rPr lang="en-GB" sz="2000" dirty="0" smtClean="0">
                <a:solidFill>
                  <a:srgbClr val="002060"/>
                </a:solidFill>
              </a:rPr>
              <a:t>	sets: </a:t>
            </a:r>
            <a:r>
              <a:rPr lang="en-GB" sz="2000" dirty="0" smtClean="0">
                <a:solidFill>
                  <a:srgbClr val="FF0000"/>
                </a:solidFill>
              </a:rPr>
              <a:t>LIDAR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3. </a:t>
            </a:r>
            <a:r>
              <a:rPr lang="en-GB" sz="2000" dirty="0" smtClean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External </a:t>
            </a:r>
            <a:r>
              <a:rPr lang="en-GB" sz="2000" b="1" dirty="0">
                <a:solidFill>
                  <a:srgbClr val="002060"/>
                </a:solidFill>
              </a:rPr>
              <a:t>Consistency </a:t>
            </a:r>
            <a:r>
              <a:rPr lang="en-GB" sz="2000" dirty="0">
                <a:solidFill>
                  <a:srgbClr val="002060"/>
                </a:solidFill>
              </a:rPr>
              <a:t>/YEAR#2 : Intercomparisons and collaboration with Satellite </a:t>
            </a:r>
            <a:r>
              <a:rPr lang="en-GB" sz="2000" dirty="0" smtClean="0">
                <a:solidFill>
                  <a:srgbClr val="002060"/>
                </a:solidFill>
              </a:rPr>
              <a:t>	and </a:t>
            </a:r>
            <a:r>
              <a:rPr lang="en-GB" sz="2000" dirty="0">
                <a:solidFill>
                  <a:srgbClr val="002060"/>
                </a:solidFill>
              </a:rPr>
              <a:t>Re-analysis FWG </a:t>
            </a:r>
            <a:r>
              <a:rPr lang="en-GB" sz="2000" dirty="0" smtClean="0">
                <a:solidFill>
                  <a:srgbClr val="002060"/>
                </a:solidFill>
              </a:rPr>
              <a:t>(85’)</a:t>
            </a:r>
            <a:r>
              <a:rPr lang="en-GB" sz="2000" dirty="0">
                <a:solidFill>
                  <a:srgbClr val="002060"/>
                </a:solidFill>
              </a:rPr>
              <a:t> </a:t>
            </a:r>
          </a:p>
          <a:p>
            <a:pPr lvl="1"/>
            <a:r>
              <a:rPr lang="en-GB" sz="1600" u="sng" dirty="0">
                <a:solidFill>
                  <a:srgbClr val="002060"/>
                </a:solidFill>
              </a:rPr>
              <a:t>Presentations: 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•	</a:t>
            </a:r>
            <a:r>
              <a:rPr lang="en-GB" sz="1600" dirty="0" err="1">
                <a:solidFill>
                  <a:srgbClr val="002060"/>
                </a:solidFill>
              </a:rPr>
              <a:t>Intercomparison</a:t>
            </a:r>
            <a:r>
              <a:rPr lang="en-GB" sz="1600" dirty="0">
                <a:solidFill>
                  <a:srgbClr val="002060"/>
                </a:solidFill>
              </a:rPr>
              <a:t> of long-term ozone measurements from ground-based techniques, </a:t>
            </a:r>
            <a:r>
              <a:rPr lang="en-GB" sz="1600" dirty="0" smtClean="0">
                <a:solidFill>
                  <a:srgbClr val="002060"/>
                </a:solidFill>
              </a:rPr>
              <a:t>	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	</a:t>
            </a:r>
            <a:r>
              <a:rPr lang="en-GB" sz="1600" dirty="0" smtClean="0">
                <a:solidFill>
                  <a:srgbClr val="002060"/>
                </a:solidFill>
              </a:rPr>
              <a:t>Robin </a:t>
            </a:r>
            <a:r>
              <a:rPr lang="en-GB" sz="1600" dirty="0" err="1">
                <a:solidFill>
                  <a:srgbClr val="002060"/>
                </a:solidFill>
              </a:rPr>
              <a:t>Björklund</a:t>
            </a:r>
            <a:r>
              <a:rPr lang="en-GB" sz="1600" dirty="0">
                <a:solidFill>
                  <a:srgbClr val="002060"/>
                </a:solidFill>
              </a:rPr>
              <a:t> (10'+5')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•	Trend studies of </a:t>
            </a:r>
            <a:r>
              <a:rPr lang="en-GB" sz="1600" dirty="0" err="1">
                <a:solidFill>
                  <a:srgbClr val="002060"/>
                </a:solidFill>
              </a:rPr>
              <a:t>Umkehr</a:t>
            </a:r>
            <a:r>
              <a:rPr lang="en-GB" sz="1600" dirty="0">
                <a:solidFill>
                  <a:srgbClr val="002060"/>
                </a:solidFill>
              </a:rPr>
              <a:t> and </a:t>
            </a:r>
            <a:r>
              <a:rPr lang="en-GB" sz="1600" dirty="0" err="1">
                <a:solidFill>
                  <a:srgbClr val="002060"/>
                </a:solidFill>
              </a:rPr>
              <a:t>ozonesonde</a:t>
            </a:r>
            <a:r>
              <a:rPr lang="en-GB" sz="1600" dirty="0">
                <a:solidFill>
                  <a:srgbClr val="002060"/>
                </a:solidFill>
              </a:rPr>
              <a:t> records in the troposphere at 5 stations, 	</a:t>
            </a:r>
            <a:r>
              <a:rPr lang="en-GB" sz="1600" dirty="0" smtClean="0">
                <a:solidFill>
                  <a:srgbClr val="002060"/>
                </a:solidFill>
              </a:rPr>
              <a:t>		Peter </a:t>
            </a:r>
            <a:r>
              <a:rPr lang="en-GB" sz="1600" dirty="0" err="1">
                <a:solidFill>
                  <a:srgbClr val="002060"/>
                </a:solidFill>
              </a:rPr>
              <a:t>Effertz</a:t>
            </a:r>
            <a:r>
              <a:rPr lang="en-GB" sz="1600" dirty="0">
                <a:solidFill>
                  <a:srgbClr val="002060"/>
                </a:solidFill>
              </a:rPr>
              <a:t> (10'+5')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•	Progress made in the </a:t>
            </a:r>
            <a:r>
              <a:rPr lang="en-GB" sz="1600" dirty="0" err="1">
                <a:solidFill>
                  <a:srgbClr val="002060"/>
                </a:solidFill>
              </a:rPr>
              <a:t>intercomparison</a:t>
            </a:r>
            <a:r>
              <a:rPr lang="en-GB" sz="1600" dirty="0">
                <a:solidFill>
                  <a:srgbClr val="002060"/>
                </a:solidFill>
              </a:rPr>
              <a:t> between IAGOS and </a:t>
            </a:r>
            <a:r>
              <a:rPr lang="en-GB" sz="1600" dirty="0" err="1">
                <a:solidFill>
                  <a:srgbClr val="002060"/>
                </a:solidFill>
              </a:rPr>
              <a:t>ozonesondes</a:t>
            </a:r>
            <a:r>
              <a:rPr lang="en-GB" sz="1600" dirty="0">
                <a:solidFill>
                  <a:srgbClr val="002060"/>
                </a:solidFill>
              </a:rPr>
              <a:t>, </a:t>
            </a:r>
            <a:r>
              <a:rPr lang="en-GB" sz="1600" dirty="0" smtClean="0">
                <a:solidFill>
                  <a:srgbClr val="002060"/>
                </a:solidFill>
              </a:rPr>
              <a:t>                	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	</a:t>
            </a:r>
            <a:r>
              <a:rPr lang="en-GB" sz="1600" dirty="0" smtClean="0">
                <a:solidFill>
                  <a:srgbClr val="002060"/>
                </a:solidFill>
              </a:rPr>
              <a:t>David </a:t>
            </a:r>
            <a:r>
              <a:rPr lang="en-GB" sz="1600" dirty="0" err="1">
                <a:solidFill>
                  <a:srgbClr val="002060"/>
                </a:solidFill>
              </a:rPr>
              <a:t>Tarasick</a:t>
            </a:r>
            <a:r>
              <a:rPr lang="en-GB" sz="1600" dirty="0">
                <a:solidFill>
                  <a:srgbClr val="002060"/>
                </a:solidFill>
              </a:rPr>
              <a:t> (10’+5’)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•	Harmonisation &amp; </a:t>
            </a:r>
            <a:r>
              <a:rPr lang="en-GB" sz="1600" dirty="0" err="1">
                <a:solidFill>
                  <a:srgbClr val="002060"/>
                </a:solidFill>
              </a:rPr>
              <a:t>intercomparison</a:t>
            </a:r>
            <a:r>
              <a:rPr lang="en-GB" sz="1600" dirty="0">
                <a:solidFill>
                  <a:srgbClr val="002060"/>
                </a:solidFill>
              </a:rPr>
              <a:t> of tropospheric ozone Climate Data Records, </a:t>
            </a:r>
            <a:r>
              <a:rPr lang="en-GB" sz="1600" dirty="0" smtClean="0">
                <a:solidFill>
                  <a:srgbClr val="002060"/>
                </a:solidFill>
              </a:rPr>
              <a:t>	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	</a:t>
            </a:r>
            <a:r>
              <a:rPr lang="en-GB" sz="1600" dirty="0" err="1" smtClean="0">
                <a:solidFill>
                  <a:srgbClr val="002060"/>
                </a:solidFill>
              </a:rPr>
              <a:t>Daan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Hubert, Arno </a:t>
            </a:r>
            <a:r>
              <a:rPr lang="en-GB" sz="1600" dirty="0" err="1">
                <a:solidFill>
                  <a:srgbClr val="002060"/>
                </a:solidFill>
              </a:rPr>
              <a:t>Keppens</a:t>
            </a:r>
            <a:r>
              <a:rPr lang="en-GB" sz="1600" dirty="0">
                <a:solidFill>
                  <a:srgbClr val="002060"/>
                </a:solidFill>
              </a:rPr>
              <a:t>, </a:t>
            </a:r>
            <a:r>
              <a:rPr lang="en-GB" sz="1600" dirty="0" err="1">
                <a:solidFill>
                  <a:srgbClr val="002060"/>
                </a:solidFill>
              </a:rPr>
              <a:t>Tijl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Verhoelst</a:t>
            </a:r>
            <a:r>
              <a:rPr lang="en-GB" sz="1600" dirty="0">
                <a:solidFill>
                  <a:srgbClr val="002060"/>
                </a:solidFill>
              </a:rPr>
              <a:t>, Steven </a:t>
            </a:r>
            <a:r>
              <a:rPr lang="en-GB" sz="1600" dirty="0" err="1">
                <a:solidFill>
                  <a:srgbClr val="002060"/>
                </a:solidFill>
              </a:rPr>
              <a:t>Compernolle</a:t>
            </a:r>
            <a:r>
              <a:rPr lang="en-GB" sz="1600" dirty="0">
                <a:solidFill>
                  <a:srgbClr val="002060"/>
                </a:solidFill>
              </a:rPr>
              <a:t> &amp; Jean-Christopher </a:t>
            </a:r>
            <a:r>
              <a:rPr lang="en-GB" sz="1600" dirty="0" smtClean="0">
                <a:solidFill>
                  <a:srgbClr val="002060"/>
                </a:solidFill>
              </a:rPr>
              <a:t>Lambert </a:t>
            </a:r>
            <a:r>
              <a:rPr lang="en-GB" sz="1600" dirty="0">
                <a:solidFill>
                  <a:srgbClr val="002060"/>
                </a:solidFill>
              </a:rPr>
              <a:t>(10’+5’)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•	TOAR-2 chemical reanalysis WG updates and representativeness analysis plan, </a:t>
            </a:r>
          </a:p>
          <a:p>
            <a:pPr lvl="1"/>
            <a:r>
              <a:rPr lang="en-GB" sz="1600" dirty="0" smtClean="0">
                <a:solidFill>
                  <a:srgbClr val="002060"/>
                </a:solidFill>
              </a:rPr>
              <a:t>	Kazuyuki </a:t>
            </a:r>
            <a:r>
              <a:rPr lang="en-GB" sz="1600" dirty="0">
                <a:solidFill>
                  <a:srgbClr val="002060"/>
                </a:solidFill>
              </a:rPr>
              <a:t>Miyazaki (10'+5</a:t>
            </a:r>
            <a:r>
              <a:rPr lang="en-GB" sz="1600" dirty="0" smtClean="0">
                <a:solidFill>
                  <a:srgbClr val="002060"/>
                </a:solidFill>
              </a:rPr>
              <a:t>')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•	</a:t>
            </a:r>
            <a:r>
              <a:rPr lang="en-GB" sz="1600" dirty="0" smtClean="0">
                <a:solidFill>
                  <a:srgbClr val="002060"/>
                </a:solidFill>
              </a:rPr>
              <a:t>Discussion</a:t>
            </a:r>
            <a:endParaRPr lang="en-GB" sz="1600" dirty="0">
              <a:solidFill>
                <a:srgbClr val="002060"/>
              </a:solidFill>
            </a:endParaRP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solidFill>
                  <a:srgbClr val="002060"/>
                </a:solidFill>
              </a:rPr>
              <a:t>4. 	</a:t>
            </a:r>
            <a:r>
              <a:rPr lang="en-GB" sz="2000" b="1" dirty="0" smtClean="0">
                <a:solidFill>
                  <a:srgbClr val="002060"/>
                </a:solidFill>
              </a:rPr>
              <a:t>AOB</a:t>
            </a:r>
            <a:r>
              <a:rPr lang="en-GB" sz="2000" b="1" dirty="0">
                <a:solidFill>
                  <a:srgbClr val="002060"/>
                </a:solidFill>
              </a:rPr>
              <a:t>: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HEGIFTOM TOAR-II publications + </a:t>
            </a:r>
            <a:r>
              <a:rPr lang="en-GB" sz="2000" b="1" dirty="0">
                <a:solidFill>
                  <a:srgbClr val="002060"/>
                </a:solidFill>
              </a:rPr>
              <a:t>Outlook </a:t>
            </a:r>
            <a:r>
              <a:rPr lang="en-GB" sz="2000" dirty="0" smtClean="0">
                <a:solidFill>
                  <a:srgbClr val="002060"/>
                </a:solidFill>
              </a:rPr>
              <a:t>(15’)</a:t>
            </a:r>
            <a:r>
              <a:rPr lang="en-GB" sz="2000" dirty="0">
                <a:solidFill>
                  <a:srgbClr val="002060"/>
                </a:solidFill>
              </a:rPr>
              <a:t>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70235E-F0E6-0E48-9018-771156076D4E}"/>
              </a:ext>
            </a:extLst>
          </p:cNvPr>
          <p:cNvGrpSpPr/>
          <p:nvPr/>
        </p:nvGrpSpPr>
        <p:grpSpPr>
          <a:xfrm>
            <a:off x="10268607" y="9990"/>
            <a:ext cx="1923393" cy="6848010"/>
            <a:chOff x="10269908" y="9990"/>
            <a:chExt cx="1923393" cy="6848010"/>
          </a:xfrm>
        </p:grpSpPr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xmlns="" id="{D5364DC3-65BB-DC46-A14B-B14646D996A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13" name="Gruppieren 19">
              <a:extLst>
                <a:ext uri="{FF2B5EF4-FFF2-40B4-BE49-F238E27FC236}">
                  <a16:creationId xmlns:a16="http://schemas.microsoft.com/office/drawing/2014/main" xmlns="" id="{65B54F5B-0192-DB43-8A7A-6AF13A83BF4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16" name="Gruppieren 9">
                <a:extLst>
                  <a:ext uri="{FF2B5EF4-FFF2-40B4-BE49-F238E27FC236}">
                    <a16:creationId xmlns:a16="http://schemas.microsoft.com/office/drawing/2014/main" xmlns="" id="{CADEC60C-09CD-B143-8418-7D74CA0EB46F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20" name="Rechteck 8">
                  <a:extLst>
                    <a:ext uri="{FF2B5EF4-FFF2-40B4-BE49-F238E27FC236}">
                      <a16:creationId xmlns:a16="http://schemas.microsoft.com/office/drawing/2014/main" xmlns="" id="{E4D0AA79-31A6-AD4C-A174-8CCC67D23ADB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21" name="Grafik 4">
                  <a:extLst>
                    <a:ext uri="{FF2B5EF4-FFF2-40B4-BE49-F238E27FC236}">
                      <a16:creationId xmlns:a16="http://schemas.microsoft.com/office/drawing/2014/main" xmlns="" id="{81859750-E090-6C43-B39E-DE949519F14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17" name="Textfeld 11">
                <a:extLst>
                  <a:ext uri="{FF2B5EF4-FFF2-40B4-BE49-F238E27FC236}">
                    <a16:creationId xmlns:a16="http://schemas.microsoft.com/office/drawing/2014/main" xmlns="" id="{37D10ACE-7372-DB40-84AA-C7F83262B7F7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18" name="Textfeld 16">
                <a:extLst>
                  <a:ext uri="{FF2B5EF4-FFF2-40B4-BE49-F238E27FC236}">
                    <a16:creationId xmlns:a16="http://schemas.microsoft.com/office/drawing/2014/main" xmlns="" id="{A871E59E-2741-E446-859A-FAEC61189A3D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19" name="Textfeld 17">
                <a:extLst>
                  <a:ext uri="{FF2B5EF4-FFF2-40B4-BE49-F238E27FC236}">
                    <a16:creationId xmlns:a16="http://schemas.microsoft.com/office/drawing/2014/main" xmlns="" id="{012C054C-28A7-044E-A327-ABDBF9B3F0DA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2CCF6E2-DD20-2D4F-9ED6-FF9EFAEE9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AD83C11-474B-BA4A-A1F3-780A4F2B2C51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rgbClr val="FFFF00"/>
                  </a:solidFill>
                </a:rPr>
                <a:t>F</a:t>
              </a:r>
              <a:r>
                <a:rPr lang="x-none" sz="2800" b="1">
                  <a:solidFill>
                    <a:srgbClr val="FFFF00"/>
                  </a:solidFill>
                </a:rPr>
                <a:t>WG</a:t>
              </a:r>
              <a:r>
                <a:rPr lang="x-none" sz="2800" b="1" dirty="0">
                  <a:solidFill>
                    <a:srgbClr val="FFFF00"/>
                  </a:solidFill>
                </a:rPr>
                <a:t>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DAFAFD-9677-9E45-9919-5DE72DC0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85" y="6464201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mtClean="0">
                <a:solidFill>
                  <a:schemeClr val="bg1"/>
                </a:solidFill>
              </a:rPr>
              <a:t>2</a:t>
            </a:fld>
            <a:endParaRPr lang="x-none">
              <a:solidFill>
                <a:schemeClr val="bg1"/>
              </a:solidFill>
            </a:endParaRPr>
          </a:p>
        </p:txBody>
      </p:sp>
      <p:sp>
        <p:nvSpPr>
          <p:cNvPr id="22" name="Footer Placeholder 16">
            <a:extLst>
              <a:ext uri="{FF2B5EF4-FFF2-40B4-BE49-F238E27FC236}">
                <a16:creationId xmlns:a16="http://schemas.microsoft.com/office/drawing/2014/main" xmlns="" id="{EB1091C4-5A5B-8149-8759-724E58C3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8861" y="6574966"/>
            <a:ext cx="5689600" cy="365125"/>
          </a:xfrm>
        </p:spPr>
        <p:txBody>
          <a:bodyPr/>
          <a:lstStyle/>
          <a:p>
            <a:r>
              <a:rPr lang="en-GB" dirty="0"/>
              <a:t>HEGIFTOM: Virtual Focus Working Group Meeting  </a:t>
            </a:r>
            <a:r>
              <a:rPr lang="en-GB" dirty="0" smtClean="0"/>
              <a:t>(30 August 2022)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737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CFB87D-26DC-A04F-BD0C-C981D732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5" y="6492875"/>
            <a:ext cx="2743200" cy="365125"/>
          </a:xfrm>
        </p:spPr>
        <p:txBody>
          <a:bodyPr/>
          <a:lstStyle/>
          <a:p>
            <a:fld id="{E13BF8EE-9BE8-1440-A6DC-79DBB7D21490}" type="datetime1">
              <a:rPr lang="de-DE" smtClean="0"/>
              <a:t>01.09.2022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C83595-ACB1-5C42-AE86-330D945BF526}"/>
              </a:ext>
            </a:extLst>
          </p:cNvPr>
          <p:cNvSpPr txBox="1"/>
          <p:nvPr/>
        </p:nvSpPr>
        <p:spPr>
          <a:xfrm>
            <a:off x="162409" y="168067"/>
            <a:ext cx="9771169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Agenda </a:t>
            </a: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1. </a:t>
            </a:r>
            <a:r>
              <a:rPr lang="en-GB" sz="2000" dirty="0" smtClean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Latest news </a:t>
            </a:r>
            <a:r>
              <a:rPr lang="en-GB" sz="2000" dirty="0" smtClean="0">
                <a:solidFill>
                  <a:srgbClr val="002060"/>
                </a:solidFill>
              </a:rPr>
              <a:t>about HEGIFTOM</a:t>
            </a:r>
            <a:r>
              <a:rPr lang="en-GB" sz="2000" dirty="0">
                <a:solidFill>
                  <a:srgbClr val="002060"/>
                </a:solidFill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>
                <a:solidFill>
                  <a:srgbClr val="002060"/>
                </a:solidFill>
              </a:rPr>
              <a:t>We thank SC Liaison Member </a:t>
            </a:r>
            <a:r>
              <a:rPr lang="en-GB" sz="2000" b="1" dirty="0" smtClean="0">
                <a:solidFill>
                  <a:srgbClr val="FF0000"/>
                </a:solidFill>
              </a:rPr>
              <a:t>Owen Cooper</a:t>
            </a:r>
            <a:r>
              <a:rPr lang="en-GB" sz="2000" dirty="0">
                <a:solidFill>
                  <a:srgbClr val="002060"/>
                </a:solidFill>
              </a:rPr>
              <a:t> </a:t>
            </a:r>
            <a:r>
              <a:rPr lang="en-GB" sz="2000" dirty="0" smtClean="0">
                <a:solidFill>
                  <a:srgbClr val="002060"/>
                </a:solidFill>
              </a:rPr>
              <a:t>for his involvement,                                                                                input, feedback, encouragements during the first half of HEGIFTOM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>
                <a:solidFill>
                  <a:srgbClr val="002060"/>
                </a:solidFill>
              </a:rPr>
              <a:t>and look forward to collaborating with </a:t>
            </a:r>
            <a:r>
              <a:rPr lang="en-GB" sz="2000" b="1" dirty="0" smtClean="0">
                <a:solidFill>
                  <a:srgbClr val="FF0000"/>
                </a:solidFill>
              </a:rPr>
              <a:t>Gabriele </a:t>
            </a:r>
            <a:r>
              <a:rPr lang="en-US" sz="2000" b="1" dirty="0" err="1" smtClean="0">
                <a:solidFill>
                  <a:srgbClr val="FF0000"/>
                </a:solidFill>
              </a:rPr>
              <a:t>Pfister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(National </a:t>
            </a:r>
            <a:r>
              <a:rPr lang="en-US" sz="2000" dirty="0">
                <a:solidFill>
                  <a:srgbClr val="002060"/>
                </a:solidFill>
              </a:rPr>
              <a:t>Center for Atmospheric Research, Boulder, </a:t>
            </a:r>
            <a:r>
              <a:rPr lang="en-US" sz="2000" dirty="0" smtClean="0">
                <a:solidFill>
                  <a:srgbClr val="002060"/>
                </a:solidFill>
              </a:rPr>
              <a:t>USA). Welcome, Gabriele (Gabi)!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HEGIFTOM website: </a:t>
            </a:r>
            <a:r>
              <a:rPr lang="en-US" sz="2000" dirty="0" smtClean="0">
                <a:solidFill>
                  <a:srgbClr val="002060"/>
                </a:solidFill>
                <a:hlinkClick r:id="rId2"/>
              </a:rPr>
              <a:t>http://hegiftom.meteo.be</a:t>
            </a:r>
            <a:endParaRPr lang="en-GB" sz="20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70235E-F0E6-0E48-9018-771156076D4E}"/>
              </a:ext>
            </a:extLst>
          </p:cNvPr>
          <p:cNvGrpSpPr/>
          <p:nvPr/>
        </p:nvGrpSpPr>
        <p:grpSpPr>
          <a:xfrm>
            <a:off x="10268607" y="9990"/>
            <a:ext cx="1923393" cy="6848010"/>
            <a:chOff x="10269908" y="9990"/>
            <a:chExt cx="1923393" cy="6848010"/>
          </a:xfrm>
        </p:grpSpPr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xmlns="" id="{D5364DC3-65BB-DC46-A14B-B14646D996A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13" name="Gruppieren 19">
              <a:extLst>
                <a:ext uri="{FF2B5EF4-FFF2-40B4-BE49-F238E27FC236}">
                  <a16:creationId xmlns:a16="http://schemas.microsoft.com/office/drawing/2014/main" xmlns="" id="{65B54F5B-0192-DB43-8A7A-6AF13A83BF4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16" name="Gruppieren 9">
                <a:extLst>
                  <a:ext uri="{FF2B5EF4-FFF2-40B4-BE49-F238E27FC236}">
                    <a16:creationId xmlns:a16="http://schemas.microsoft.com/office/drawing/2014/main" xmlns="" id="{CADEC60C-09CD-B143-8418-7D74CA0EB46F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20" name="Rechteck 8">
                  <a:extLst>
                    <a:ext uri="{FF2B5EF4-FFF2-40B4-BE49-F238E27FC236}">
                      <a16:creationId xmlns:a16="http://schemas.microsoft.com/office/drawing/2014/main" xmlns="" id="{E4D0AA79-31A6-AD4C-A174-8CCC67D23ADB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21" name="Grafik 4">
                  <a:extLst>
                    <a:ext uri="{FF2B5EF4-FFF2-40B4-BE49-F238E27FC236}">
                      <a16:creationId xmlns:a16="http://schemas.microsoft.com/office/drawing/2014/main" xmlns="" id="{81859750-E090-6C43-B39E-DE949519F14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17" name="Textfeld 11">
                <a:extLst>
                  <a:ext uri="{FF2B5EF4-FFF2-40B4-BE49-F238E27FC236}">
                    <a16:creationId xmlns:a16="http://schemas.microsoft.com/office/drawing/2014/main" xmlns="" id="{37D10ACE-7372-DB40-84AA-C7F83262B7F7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18" name="Textfeld 16">
                <a:extLst>
                  <a:ext uri="{FF2B5EF4-FFF2-40B4-BE49-F238E27FC236}">
                    <a16:creationId xmlns:a16="http://schemas.microsoft.com/office/drawing/2014/main" xmlns="" id="{A871E59E-2741-E446-859A-FAEC61189A3D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19" name="Textfeld 17">
                <a:extLst>
                  <a:ext uri="{FF2B5EF4-FFF2-40B4-BE49-F238E27FC236}">
                    <a16:creationId xmlns:a16="http://schemas.microsoft.com/office/drawing/2014/main" xmlns="" id="{012C054C-28A7-044E-A327-ABDBF9B3F0DA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2CCF6E2-DD20-2D4F-9ED6-FF9EFAEE9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AD83C11-474B-BA4A-A1F3-780A4F2B2C51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rgbClr val="FFFF00"/>
                  </a:solidFill>
                </a:rPr>
                <a:t>F</a:t>
              </a:r>
              <a:r>
                <a:rPr lang="x-none" sz="2800" b="1">
                  <a:solidFill>
                    <a:srgbClr val="FFFF00"/>
                  </a:solidFill>
                </a:rPr>
                <a:t>WG</a:t>
              </a:r>
              <a:r>
                <a:rPr lang="x-none" sz="2800" b="1" dirty="0">
                  <a:solidFill>
                    <a:srgbClr val="FFFF00"/>
                  </a:solidFill>
                </a:rPr>
                <a:t>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DAFAFD-9677-9E45-9919-5DE72DC0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85" y="6464201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mtClean="0">
                <a:solidFill>
                  <a:schemeClr val="bg1"/>
                </a:solidFill>
              </a:rPr>
              <a:t>3</a:t>
            </a:fld>
            <a:endParaRPr lang="x-none">
              <a:solidFill>
                <a:schemeClr val="bg1"/>
              </a:solidFill>
            </a:endParaRPr>
          </a:p>
        </p:txBody>
      </p:sp>
      <p:sp>
        <p:nvSpPr>
          <p:cNvPr id="22" name="Footer Placeholder 16">
            <a:extLst>
              <a:ext uri="{FF2B5EF4-FFF2-40B4-BE49-F238E27FC236}">
                <a16:creationId xmlns:a16="http://schemas.microsoft.com/office/drawing/2014/main" xmlns="" id="{EB1091C4-5A5B-8149-8759-724E58C3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8861" y="6574966"/>
            <a:ext cx="5689600" cy="365125"/>
          </a:xfrm>
        </p:spPr>
        <p:txBody>
          <a:bodyPr/>
          <a:lstStyle/>
          <a:p>
            <a:r>
              <a:rPr lang="en-GB" dirty="0"/>
              <a:t>HEGIFTOM: Virtual Focus Working Group Meeting  </a:t>
            </a:r>
            <a:r>
              <a:rPr lang="en-GB" dirty="0" smtClean="0"/>
              <a:t>(30 August 2022)</a:t>
            </a:r>
            <a:endParaRPr lang="x-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42" y="1100673"/>
            <a:ext cx="1962552" cy="130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30" y="3300941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xmlns="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xmlns="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xmlns="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xmlns="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xmlns="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xmlns="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xmlns="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xmlns="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425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01.09.2022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xmlns="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4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DD5128-3452-3D4A-8EBD-CD86640D051C}"/>
              </a:ext>
            </a:extLst>
          </p:cNvPr>
          <p:cNvSpPr/>
          <p:nvPr/>
        </p:nvSpPr>
        <p:spPr>
          <a:xfrm>
            <a:off x="5939760" y="3223817"/>
            <a:ext cx="213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007F63E-0867-264A-9025-BA51C2043A28}"/>
              </a:ext>
            </a:extLst>
          </p:cNvPr>
          <p:cNvSpPr/>
          <p:nvPr/>
        </p:nvSpPr>
        <p:spPr>
          <a:xfrm>
            <a:off x="5939760" y="3223817"/>
            <a:ext cx="213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 </a:t>
            </a:r>
          </a:p>
        </p:txBody>
      </p:sp>
      <p:sp>
        <p:nvSpPr>
          <p:cNvPr id="24" name="Footer Placeholder 16">
            <a:extLst>
              <a:ext uri="{FF2B5EF4-FFF2-40B4-BE49-F238E27FC236}">
                <a16:creationId xmlns:a16="http://schemas.microsoft.com/office/drawing/2014/main" xmlns="" id="{0471F89B-E5E7-5D45-921D-3A44F94E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8861" y="6574966"/>
            <a:ext cx="5689600" cy="365125"/>
          </a:xfrm>
        </p:spPr>
        <p:txBody>
          <a:bodyPr/>
          <a:lstStyle/>
          <a:p>
            <a:r>
              <a:rPr lang="en-GB" dirty="0"/>
              <a:t>HEGIFTOM: Virtual Focus Working Group Meeting  </a:t>
            </a:r>
            <a:r>
              <a:rPr lang="en-GB" dirty="0" smtClean="0"/>
              <a:t>(30 August 2022)</a:t>
            </a:r>
            <a:endParaRPr lang="x-non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983554"/>
              </p:ext>
            </p:extLst>
          </p:nvPr>
        </p:nvGraphicFramePr>
        <p:xfrm>
          <a:off x="245533" y="795862"/>
          <a:ext cx="9635067" cy="5071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229"/>
                <a:gridCol w="1401038"/>
                <a:gridCol w="1659467"/>
                <a:gridCol w="1713533"/>
                <a:gridCol w="1241249"/>
                <a:gridCol w="1786551"/>
              </a:tblGrid>
              <a:tr h="678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Instrument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Ozonesondes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MOZAIC/ IAGOS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FTIR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Lidar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>
                          <a:effectLst/>
                        </a:rPr>
                        <a:t>Umkehr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>
                          <a:effectLst/>
                        </a:rPr>
                        <a:t>Ozonesondes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Tarasick</a:t>
                      </a:r>
                      <a:r>
                        <a:rPr lang="en-US" sz="1400" dirty="0" smtClean="0">
                          <a:effectLst/>
                        </a:rPr>
                        <a:t>; Cohen,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Vigouroux</a:t>
                      </a:r>
                      <a:r>
                        <a:rPr lang="en-US" sz="1400" baseline="0" dirty="0" smtClean="0">
                          <a:effectLst/>
                        </a:rPr>
                        <a:t>, Blot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Vigouroux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Björklund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Ancellet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Petropavlovskikh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Effertz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Hannigan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MOZAIC/ IAGOS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Cohen,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Vigouroux</a:t>
                      </a:r>
                      <a:r>
                        <a:rPr lang="en-US" sz="1400" baseline="0" dirty="0" smtClean="0">
                          <a:effectLst/>
                        </a:rPr>
                        <a:t>, Blot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FTIR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Petropavlovskikh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Effertz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Hannigan,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Vigouroux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Björklund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Lidar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>
                          <a:effectLst/>
                        </a:rPr>
                        <a:t>Umkehr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Dobson/Brewer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Umkehr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Arosa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Boulder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MAX-DOAS/ Pandora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Surface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Garcia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Satellite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Keppens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</a:rPr>
                        <a:t> Hubert, Lambert;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9?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Virolainen</a:t>
                      </a:r>
                      <a:r>
                        <a:rPr lang="en-US" sz="1400" dirty="0" smtClean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9?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Models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 err="1" smtClean="0">
                          <a:effectLst/>
                        </a:rPr>
                        <a:t>Keppens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</a:rPr>
                        <a:t> Hubert, Lambert</a:t>
                      </a:r>
                      <a:r>
                        <a:rPr lang="en-US" sz="1400" dirty="0" smtClean="0">
                          <a:effectLst/>
                        </a:rPr>
                        <a:t>); Miyazaki;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9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7865" y="5994395"/>
            <a:ext cx="95419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9:  Irina </a:t>
            </a:r>
            <a:r>
              <a:rPr lang="en-US" sz="1600" b="1" dirty="0" err="1"/>
              <a:t>Petropavlovskikh</a:t>
            </a:r>
            <a:r>
              <a:rPr lang="en-US" sz="1600" b="1" dirty="0"/>
              <a:t> + </a:t>
            </a:r>
            <a:r>
              <a:rPr lang="en-US" sz="1600" b="1" dirty="0" err="1"/>
              <a:t>Bavo</a:t>
            </a:r>
            <a:r>
              <a:rPr lang="en-US" sz="1600" b="1" dirty="0"/>
              <a:t> </a:t>
            </a:r>
            <a:r>
              <a:rPr lang="en-US" sz="1600" b="1" dirty="0" err="1"/>
              <a:t>Langerock</a:t>
            </a:r>
            <a:r>
              <a:rPr lang="en-US" sz="1600" b="1" dirty="0"/>
              <a:t> + others: </a:t>
            </a:r>
            <a:r>
              <a:rPr lang="en-US" sz="1600" dirty="0" err="1"/>
              <a:t>reanalyses</a:t>
            </a:r>
            <a:r>
              <a:rPr lang="en-US" sz="1600" dirty="0"/>
              <a:t> vs GB vs satellite overpass tropospheric ozone, spatial and temporal </a:t>
            </a:r>
            <a:r>
              <a:rPr lang="en-US" sz="1600" dirty="0" err="1"/>
              <a:t>inhomogeneities</a:t>
            </a:r>
            <a:r>
              <a:rPr lang="en-US" sz="1600" dirty="0"/>
              <a:t> in GB comparisons</a:t>
            </a:r>
          </a:p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0797" y="154966"/>
            <a:ext cx="10206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>
                <a:solidFill>
                  <a:srgbClr val="002060"/>
                </a:solidFill>
              </a:rPr>
              <a:t>3</a:t>
            </a:r>
            <a:r>
              <a:rPr lang="en-GB" sz="2000" dirty="0">
                <a:solidFill>
                  <a:srgbClr val="002060"/>
                </a:solidFill>
              </a:rPr>
              <a:t>. 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External Consistency</a:t>
            </a:r>
            <a:r>
              <a:rPr lang="en-GB" sz="2000" dirty="0" smtClean="0">
                <a:solidFill>
                  <a:srgbClr val="002060"/>
                </a:solidFill>
              </a:rPr>
              <a:t>: </a:t>
            </a:r>
            <a:r>
              <a:rPr lang="en-GB" sz="2000" dirty="0" err="1">
                <a:solidFill>
                  <a:srgbClr val="002060"/>
                </a:solidFill>
              </a:rPr>
              <a:t>Intercomparisons</a:t>
            </a:r>
            <a:r>
              <a:rPr lang="en-GB" sz="2000" dirty="0">
                <a:solidFill>
                  <a:srgbClr val="002060"/>
                </a:solidFill>
              </a:rPr>
              <a:t> and collaboration with </a:t>
            </a:r>
            <a:r>
              <a:rPr lang="en-GB" sz="2000" dirty="0" smtClean="0">
                <a:solidFill>
                  <a:srgbClr val="002060"/>
                </a:solidFill>
              </a:rPr>
              <a:t>Satellite and </a:t>
            </a:r>
            <a:r>
              <a:rPr lang="en-GB" sz="2000" dirty="0">
                <a:solidFill>
                  <a:srgbClr val="002060"/>
                </a:solidFill>
              </a:rPr>
              <a:t>Re-analysis </a:t>
            </a:r>
            <a:r>
              <a:rPr lang="en-GB" sz="2000" dirty="0" smtClean="0">
                <a:solidFill>
                  <a:srgbClr val="002060"/>
                </a:solidFill>
              </a:rPr>
              <a:t>FWG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xmlns="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xmlns="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xmlns="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xmlns="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xmlns="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xmlns="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xmlns="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xmlns="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425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01.09.2022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xmlns="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5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DD5128-3452-3D4A-8EBD-CD86640D051C}"/>
              </a:ext>
            </a:extLst>
          </p:cNvPr>
          <p:cNvSpPr/>
          <p:nvPr/>
        </p:nvSpPr>
        <p:spPr>
          <a:xfrm>
            <a:off x="5939760" y="3223817"/>
            <a:ext cx="213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007F63E-0867-264A-9025-BA51C2043A28}"/>
              </a:ext>
            </a:extLst>
          </p:cNvPr>
          <p:cNvSpPr/>
          <p:nvPr/>
        </p:nvSpPr>
        <p:spPr>
          <a:xfrm>
            <a:off x="5939760" y="3223817"/>
            <a:ext cx="213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 </a:t>
            </a:r>
          </a:p>
        </p:txBody>
      </p:sp>
      <p:sp>
        <p:nvSpPr>
          <p:cNvPr id="24" name="Footer Placeholder 16">
            <a:extLst>
              <a:ext uri="{FF2B5EF4-FFF2-40B4-BE49-F238E27FC236}">
                <a16:creationId xmlns:a16="http://schemas.microsoft.com/office/drawing/2014/main" xmlns="" id="{0471F89B-E5E7-5D45-921D-3A44F94E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8861" y="6574966"/>
            <a:ext cx="5689600" cy="365125"/>
          </a:xfrm>
        </p:spPr>
        <p:txBody>
          <a:bodyPr/>
          <a:lstStyle/>
          <a:p>
            <a:r>
              <a:rPr lang="en-GB" dirty="0"/>
              <a:t>HEGIFTOM: Virtual Focus Working Group Meeting  </a:t>
            </a:r>
            <a:r>
              <a:rPr lang="en-GB" dirty="0" smtClean="0"/>
              <a:t>(30 August 2022)</a:t>
            </a:r>
            <a:endParaRPr lang="x-non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11991"/>
              </p:ext>
            </p:extLst>
          </p:nvPr>
        </p:nvGraphicFramePr>
        <p:xfrm>
          <a:off x="245533" y="795862"/>
          <a:ext cx="9635067" cy="5071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229"/>
                <a:gridCol w="1401038"/>
                <a:gridCol w="1659467"/>
                <a:gridCol w="1713533"/>
                <a:gridCol w="1241249"/>
                <a:gridCol w="1786551"/>
              </a:tblGrid>
              <a:tr h="678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Instrument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Ozonesondes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MOZAIC/ IAGOS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FTIR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Lidar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>
                          <a:effectLst/>
                        </a:rPr>
                        <a:t>Umkehr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>
                          <a:effectLst/>
                        </a:rPr>
                        <a:t>Ozonesondes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Tarasick</a:t>
                      </a:r>
                      <a:r>
                        <a:rPr lang="en-US" sz="1400" dirty="0" smtClean="0">
                          <a:effectLst/>
                        </a:rPr>
                        <a:t>; Cohen,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Vigouroux</a:t>
                      </a:r>
                      <a:r>
                        <a:rPr lang="en-US" sz="1400" baseline="0" dirty="0" smtClean="0">
                          <a:effectLst/>
                        </a:rPr>
                        <a:t>, Blot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Vigouroux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Björklund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Ancellet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Petropavlovskikh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Effertz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Hannigan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MOZAIC/ IAGOS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Cohen,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Vigouroux</a:t>
                      </a:r>
                      <a:r>
                        <a:rPr lang="en-US" sz="1400" baseline="0" dirty="0" smtClean="0">
                          <a:effectLst/>
                        </a:rPr>
                        <a:t>, Blot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FTIR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Petropavlovskikh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Effertz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Hannigan,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Vigouroux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Björklund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Lidar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>
                          <a:effectLst/>
                        </a:rPr>
                        <a:t>Umkehr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Dobson/Brewer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Umkehr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Arosa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Boulder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MAX-DOAS/ Pandora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Surface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Garcia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Satellite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Keppens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</a:rPr>
                        <a:t> Hubert,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Lambert</a:t>
                      </a:r>
                      <a:r>
                        <a:rPr lang="en-US" sz="1400" baseline="0" dirty="0" smtClean="0">
                          <a:effectLst/>
                        </a:rPr>
                        <a:t>;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9?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Virolainen</a:t>
                      </a:r>
                      <a:r>
                        <a:rPr lang="en-US" sz="1400" dirty="0" smtClean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9?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>
                          <a:effectLst/>
                        </a:rPr>
                        <a:t>Models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 err="1" smtClean="0">
                          <a:effectLst/>
                        </a:rPr>
                        <a:t>Keppens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</a:rPr>
                        <a:t> Hubert, Lambert</a:t>
                      </a:r>
                      <a:r>
                        <a:rPr lang="en-US" sz="1400" dirty="0" smtClean="0">
                          <a:effectLst/>
                        </a:rPr>
                        <a:t>);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Miyazaki</a:t>
                      </a:r>
                      <a:r>
                        <a:rPr lang="en-US" sz="1400" dirty="0" smtClean="0">
                          <a:effectLst/>
                        </a:rPr>
                        <a:t>;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9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dirty="0">
                          <a:effectLst/>
                        </a:rPr>
                        <a:t>9?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3623732" y="1437119"/>
            <a:ext cx="745067" cy="318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46133" y="1401041"/>
            <a:ext cx="1845734" cy="3854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34866" y="1422021"/>
            <a:ext cx="1845734" cy="533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865" y="5994395"/>
            <a:ext cx="95419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9:  Irina </a:t>
            </a:r>
            <a:r>
              <a:rPr lang="en-US" sz="1600" b="1" dirty="0" err="1"/>
              <a:t>Petropavlovskikh</a:t>
            </a:r>
            <a:r>
              <a:rPr lang="en-US" sz="1600" b="1" dirty="0"/>
              <a:t> + </a:t>
            </a:r>
            <a:r>
              <a:rPr lang="en-US" sz="1600" b="1" dirty="0" err="1"/>
              <a:t>Bavo</a:t>
            </a:r>
            <a:r>
              <a:rPr lang="en-US" sz="1600" b="1" dirty="0"/>
              <a:t> </a:t>
            </a:r>
            <a:r>
              <a:rPr lang="en-US" sz="1600" b="1" dirty="0" err="1"/>
              <a:t>Langerock</a:t>
            </a:r>
            <a:r>
              <a:rPr lang="en-US" sz="1600" b="1" dirty="0"/>
              <a:t> + others: </a:t>
            </a:r>
            <a:r>
              <a:rPr lang="en-US" sz="1600" dirty="0" err="1"/>
              <a:t>reanalyses</a:t>
            </a:r>
            <a:r>
              <a:rPr lang="en-US" sz="1600" dirty="0"/>
              <a:t> vs GB vs satellite overpass tropospheric ozone, spatial and temporal </a:t>
            </a:r>
            <a:r>
              <a:rPr lang="en-US" sz="1600" dirty="0" err="1"/>
              <a:t>inhomogeneities</a:t>
            </a:r>
            <a:r>
              <a:rPr lang="en-US" sz="1600" dirty="0"/>
              <a:t> in GB comparisons</a:t>
            </a:r>
          </a:p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094129" y="2268715"/>
            <a:ext cx="1845734" cy="533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034978" y="2721887"/>
            <a:ext cx="1845734" cy="3854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797" y="154966"/>
            <a:ext cx="10206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>
                <a:solidFill>
                  <a:srgbClr val="002060"/>
                </a:solidFill>
              </a:rPr>
              <a:t>3</a:t>
            </a:r>
            <a:r>
              <a:rPr lang="en-GB" sz="2000" dirty="0">
                <a:solidFill>
                  <a:srgbClr val="002060"/>
                </a:solidFill>
              </a:rPr>
              <a:t>. 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External Consistency</a:t>
            </a:r>
            <a:r>
              <a:rPr lang="en-GB" sz="2000" dirty="0" smtClean="0">
                <a:solidFill>
                  <a:srgbClr val="002060"/>
                </a:solidFill>
              </a:rPr>
              <a:t>: </a:t>
            </a:r>
            <a:r>
              <a:rPr lang="en-GB" sz="2000" dirty="0" err="1">
                <a:solidFill>
                  <a:srgbClr val="002060"/>
                </a:solidFill>
              </a:rPr>
              <a:t>Intercomparisons</a:t>
            </a:r>
            <a:r>
              <a:rPr lang="en-GB" sz="2000" dirty="0">
                <a:solidFill>
                  <a:srgbClr val="002060"/>
                </a:solidFill>
              </a:rPr>
              <a:t> and collaboration with </a:t>
            </a:r>
            <a:r>
              <a:rPr lang="en-GB" sz="2000" dirty="0" smtClean="0">
                <a:solidFill>
                  <a:srgbClr val="002060"/>
                </a:solidFill>
              </a:rPr>
              <a:t>Satellite and </a:t>
            </a:r>
            <a:r>
              <a:rPr lang="en-GB" sz="2000" dirty="0">
                <a:solidFill>
                  <a:srgbClr val="002060"/>
                </a:solidFill>
              </a:rPr>
              <a:t>Re-analysis </a:t>
            </a:r>
            <a:r>
              <a:rPr lang="en-GB" sz="2000" dirty="0" smtClean="0">
                <a:solidFill>
                  <a:srgbClr val="002060"/>
                </a:solidFill>
              </a:rPr>
              <a:t>FWG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98132" y="4533751"/>
            <a:ext cx="1456267" cy="484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84400" y="5033298"/>
            <a:ext cx="1109133" cy="597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85998" y="5625187"/>
            <a:ext cx="745067" cy="318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xmlns="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xmlns="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xmlns="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xmlns="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xmlns="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xmlns="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xmlns="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xmlns="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966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01.09.2022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xmlns="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6</a:t>
            </a:fld>
            <a:endParaRPr lang="x-none" sz="1800">
              <a:solidFill>
                <a:schemeClr val="bg1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88280AA6-CC2B-694D-853F-F29911FD7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51135"/>
              </p:ext>
            </p:extLst>
          </p:nvPr>
        </p:nvGraphicFramePr>
        <p:xfrm>
          <a:off x="736600" y="982109"/>
          <a:ext cx="8805892" cy="3474720"/>
        </p:xfrm>
        <a:graphic>
          <a:graphicData uri="http://schemas.openxmlformats.org/drawingml/2006/table">
            <a:tbl>
              <a:tblPr firstRow="1" firstCol="1" bandRow="1"/>
              <a:tblGrid>
                <a:gridCol w="3826933">
                  <a:extLst>
                    <a:ext uri="{9D8B030D-6E8A-4147-A177-3AD203B41FA5}">
                      <a16:colId xmlns:a16="http://schemas.microsoft.com/office/drawing/2014/main" xmlns="" val="2617161605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212211523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77360080"/>
                    </a:ext>
                  </a:extLst>
                </a:gridCol>
                <a:gridCol w="1981759">
                  <a:extLst>
                    <a:ext uri="{9D8B030D-6E8A-4147-A177-3AD203B41FA5}">
                      <a16:colId xmlns:a16="http://schemas.microsoft.com/office/drawing/2014/main" xmlns="" val="24355874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Paper Title or topic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Lead Author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Co-Authors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Assigned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6384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Intercomparison paper: </a:t>
                      </a:r>
                      <a:r>
                        <a:rPr lang="x-none" sz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Umkehr/FTIR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sondes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lidar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Björklund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Vigouroux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Petropavlovskikh</a:t>
                      </a:r>
                      <a:endParaRPr lang="x-none" sz="1200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2397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Intercomparison paper:  FTIR/sondes</a:t>
                      </a:r>
                      <a:endParaRPr lang="x-none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Hannigan</a:t>
                      </a:r>
                      <a:endParaRPr lang="x-none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Ortega et al.</a:t>
                      </a:r>
                      <a:endParaRPr lang="x-none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de-DE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de-DE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checked</a:t>
                      </a:r>
                      <a:r>
                        <a:rPr lang="de-DE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de-DE" sz="120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Included</a:t>
                      </a:r>
                      <a:r>
                        <a:rPr lang="de-DE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de-DE" sz="120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lang="de-DE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here</a:t>
                      </a:r>
                      <a:r>
                        <a:rPr lang="de-DE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</a:t>
                      </a:r>
                      <a:r>
                        <a:rPr lang="de-DE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9232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Intercomparison paper:  IAGOS/sondes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Wang</a:t>
                      </a:r>
                      <a:endParaRPr lang="x-none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Tarasick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Van Malderen, Smit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about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Cohen,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Blot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al.???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0388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Intercomparison paper: 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GB(sondes</a:t>
                      </a: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+???)/satellites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FWG-</a:t>
                      </a:r>
                      <a:r>
                        <a:rPr lang="de-DE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Satellites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HEGIFTOM + Satellite </a:t>
                      </a:r>
                      <a:r>
                        <a:rPr lang="de-D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FWG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de-DE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de-DE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checked</a:t>
                      </a:r>
                      <a:r>
                        <a:rPr lang="de-DE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de-DE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Hubert, </a:t>
                      </a:r>
                      <a:r>
                        <a:rPr lang="de-DE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Keppens</a:t>
                      </a:r>
                      <a:r>
                        <a:rPr lang="de-DE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Lambert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57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and external consistency of homogenized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LIDAR datasets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Leblanc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8844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Overview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HEGIFTOM and Outcome (stability and drift)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 Malderen/ Smit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HEGIFTOM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Depending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commonalities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(i)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homogenization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principles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different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networks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(ii)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intercomparison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different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sites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/in different </a:t>
                      </a:r>
                      <a:r>
                        <a:rPr lang="de-DE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studies</a:t>
                      </a:r>
                      <a:r>
                        <a:rPr lang="de-DE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Representativeness of GB techniques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Miyazaki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HEGIFTOM</a:t>
                      </a:r>
                      <a:endParaRPr lang="x-none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x-none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6319806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0797" y="154966"/>
            <a:ext cx="10206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2060"/>
                </a:solidFill>
              </a:rPr>
              <a:t>4</a:t>
            </a:r>
            <a:r>
              <a:rPr lang="en-GB" sz="2000" dirty="0" smtClean="0">
                <a:solidFill>
                  <a:srgbClr val="002060"/>
                </a:solidFill>
              </a:rPr>
              <a:t>.  </a:t>
            </a:r>
            <a:r>
              <a:rPr lang="en-GB" sz="2000" b="1" dirty="0" smtClean="0">
                <a:solidFill>
                  <a:srgbClr val="002060"/>
                </a:solidFill>
              </a:rPr>
              <a:t>AOB</a:t>
            </a:r>
            <a:r>
              <a:rPr lang="en-GB" sz="2000" dirty="0" smtClean="0">
                <a:solidFill>
                  <a:srgbClr val="002060"/>
                </a:solidFill>
              </a:rPr>
              <a:t>: Publications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9" name="Footer Placeholder 16">
            <a:extLst>
              <a:ext uri="{FF2B5EF4-FFF2-40B4-BE49-F238E27FC236}">
                <a16:creationId xmlns:a16="http://schemas.microsoft.com/office/drawing/2014/main" xmlns="" id="{EB1091C4-5A5B-8149-8759-724E58C3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8861" y="6574966"/>
            <a:ext cx="5689600" cy="365125"/>
          </a:xfrm>
        </p:spPr>
        <p:txBody>
          <a:bodyPr/>
          <a:lstStyle/>
          <a:p>
            <a:r>
              <a:rPr lang="en-GB" dirty="0"/>
              <a:t>HEGIFTOM: Virtual Focus Working Group Meeting  </a:t>
            </a:r>
            <a:r>
              <a:rPr lang="en-GB" dirty="0" smtClean="0"/>
              <a:t>(30 August 2022)</a:t>
            </a:r>
            <a:endParaRPr lang="x-none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42BD9A7D-16AD-F241-8059-5432BF4F5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33201"/>
              </p:ext>
            </p:extLst>
          </p:nvPr>
        </p:nvGraphicFramePr>
        <p:xfrm>
          <a:off x="737581" y="5228257"/>
          <a:ext cx="8804910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3851352">
                  <a:extLst>
                    <a:ext uri="{9D8B030D-6E8A-4147-A177-3AD203B41FA5}">
                      <a16:colId xmlns:a16="http://schemas.microsoft.com/office/drawing/2014/main" xmlns="" val="198994864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1512041947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566335940"/>
                    </a:ext>
                  </a:extLst>
                </a:gridCol>
                <a:gridCol w="1973291">
                  <a:extLst>
                    <a:ext uri="{9D8B030D-6E8A-4147-A177-3AD203B41FA5}">
                      <a16:colId xmlns:a16="http://schemas.microsoft.com/office/drawing/2014/main" xmlns="" val="5013538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Homogenized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datasets in Earth System Science Data (ESSD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)???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for all HEGIFTOM datasets OR one per network? </a:t>
                      </a:r>
                      <a:endParaRPr lang="x-none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x-none" sz="12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 discussed!</a:t>
                      </a:r>
                      <a:endParaRPr lang="x-none" sz="12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85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7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609</Words>
  <Application>Microsoft Office PowerPoint</Application>
  <PresentationFormat>Custom</PresentationFormat>
  <Paragraphs>259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Smit</dc:creator>
  <cp:lastModifiedBy>Roeland Van Malderen</cp:lastModifiedBy>
  <cp:revision>89</cp:revision>
  <dcterms:created xsi:type="dcterms:W3CDTF">2020-11-23T20:03:52Z</dcterms:created>
  <dcterms:modified xsi:type="dcterms:W3CDTF">2022-09-01T11:00:49Z</dcterms:modified>
</cp:coreProperties>
</file>