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669" r:id="rId5"/>
    <p:sldId id="597" r:id="rId6"/>
    <p:sldId id="618" r:id="rId7"/>
    <p:sldId id="668" r:id="rId8"/>
    <p:sldId id="612" r:id="rId9"/>
    <p:sldId id="257" r:id="rId10"/>
    <p:sldId id="660" r:id="rId11"/>
    <p:sldId id="676" r:id="rId12"/>
    <p:sldId id="680" r:id="rId13"/>
    <p:sldId id="675" r:id="rId14"/>
    <p:sldId id="640" r:id="rId15"/>
    <p:sldId id="667" r:id="rId16"/>
    <p:sldId id="609" r:id="rId17"/>
    <p:sldId id="658" r:id="rId18"/>
    <p:sldId id="652" r:id="rId19"/>
    <p:sldId id="623" r:id="rId20"/>
    <p:sldId id="65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9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5C8D4-1E5B-4BB3-BA84-46267EF082C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65547F-9CCE-4C1F-882B-0536241E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>
                <a:solidFill>
                  <a:prstClr val="black"/>
                </a:solidFill>
              </a:rPr>
              <a:pPr/>
              <a:t>2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2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74895-DD07-67C2-372C-CE3D32780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3D165-6163-539E-281A-2C31298AD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6B6EB-8D00-C48E-0F94-63F5A7DF8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C5944-DB26-8A0A-A400-F630E7333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>
                <a:solidFill>
                  <a:prstClr val="black"/>
                </a:solidFill>
              </a:rPr>
              <a:pPr/>
              <a:t>3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2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038F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49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78">
              <a:defRPr/>
            </a:pPr>
            <a:fld id="{C93A24EB-6E1F-4A42-97E4-E9D4BDC2CF62}" type="slidenum">
              <a:rPr lang="x-none">
                <a:solidFill>
                  <a:prstClr val="black"/>
                </a:solidFill>
                <a:latin typeface="Aptos" panose="02110004020202020204"/>
              </a:rPr>
              <a:pPr defTabSz="949478">
                <a:defRPr/>
              </a:pPr>
              <a:t>5</a:t>
            </a:fld>
            <a:endParaRPr lang="x-non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317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>
                <a:solidFill>
                  <a:prstClr val="black"/>
                </a:solidFill>
              </a:rPr>
              <a:pPr/>
              <a:t>7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0" y="12065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second trends slide </a:t>
            </a:r>
            <a:r>
              <a:rPr lang="en-US" b="1" dirty="0"/>
              <a:t>shows the QR results again as a function of latitude, with the MLR trends in blue. </a:t>
            </a:r>
            <a:r>
              <a:rPr lang="en-US" i="1" dirty="0"/>
              <a:t>The latter are larger, also more uncertain. We are looking into the reasons for discrepancy </a:t>
            </a:r>
            <a:r>
              <a:rPr lang="en-US" i="1" dirty="0" err="1"/>
              <a:t>btn</a:t>
            </a:r>
            <a:r>
              <a:rPr lang="en-US" i="1" dirty="0"/>
              <a:t> the two approaches, e.g. only the median 50%ile is used in the QR…  </a:t>
            </a:r>
          </a:p>
          <a:p>
            <a:endParaRPr lang="en-US" i="1" dirty="0"/>
          </a:p>
          <a:p>
            <a:r>
              <a:rPr lang="en-US" i="1" dirty="0"/>
              <a:t>What do these FT changes represent?? Given </a:t>
            </a:r>
            <a:r>
              <a:rPr lang="en-US" dirty="0">
                <a:latin typeface="Aptos" panose="020B0004020202020204" pitchFamily="34" charset="0"/>
              </a:rPr>
              <a:t>FT ozone columns (~7-12 DU) the trends range from </a:t>
            </a:r>
            <a:r>
              <a:rPr lang="en-US" b="1" dirty="0">
                <a:latin typeface="Aptos" panose="020B0004020202020204" pitchFamily="34" charset="0"/>
              </a:rPr>
              <a:t>-2% to + 2%/dec (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Left</a:t>
            </a:r>
            <a:r>
              <a:rPr lang="en-US" b="1" dirty="0">
                <a:latin typeface="Aptos" panose="020B0004020202020204" pitchFamily="34" charset="0"/>
              </a:rPr>
              <a:t>) </a:t>
            </a:r>
            <a:r>
              <a:rPr lang="en-US" dirty="0">
                <a:latin typeface="Aptos" panose="020B0004020202020204" pitchFamily="34" charset="0"/>
              </a:rPr>
              <a:t>except for </a:t>
            </a:r>
            <a:r>
              <a:rPr lang="en-US" dirty="0" err="1">
                <a:latin typeface="Aptos" panose="020B0004020202020204" pitchFamily="34" charset="0"/>
              </a:rPr>
              <a:t>Izana</a:t>
            </a:r>
            <a:r>
              <a:rPr lang="en-US" dirty="0">
                <a:latin typeface="Aptos" panose="020B0004020202020204" pitchFamily="34" charset="0"/>
              </a:rPr>
              <a:t>, Hanoi, and several tropical sites. </a:t>
            </a:r>
            <a:r>
              <a:rPr lang="en-US" i="1" dirty="0">
                <a:solidFill>
                  <a:srgbClr val="3B3EA9"/>
                </a:solidFill>
                <a:latin typeface="Aptos" panose="020B0004020202020204" pitchFamily="34" charset="0"/>
              </a:rPr>
              <a:t>E. Pacific/Americas display smaller increases than over Europe/Africa or Asia/W. Pacific </a:t>
            </a:r>
            <a:r>
              <a:rPr lang="en-US" b="1" i="1" dirty="0">
                <a:solidFill>
                  <a:srgbClr val="3B3EA9"/>
                </a:solidFill>
                <a:latin typeface="Aptos" panose="020B0004020202020204" pitchFamily="34" charset="0"/>
              </a:rPr>
              <a:t>(Right).</a:t>
            </a:r>
            <a:endParaRPr lang="en-US" sz="1400" b="1" i="1" dirty="0">
              <a:solidFill>
                <a:srgbClr val="3B3EA9"/>
              </a:solidFill>
              <a:latin typeface="Aptos" panose="020B00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930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4470-37C3-4831-BF85-40EC2757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ADD5A-FAA6-5EAB-36B1-528838888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1AF00-CB87-B2F8-383C-CEDF10444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7EB1-E03D-94FA-0E30-143CAA2A7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93A24EB-6E1F-4A42-97E4-E9D4BDC2CF62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662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4470-37C3-4831-BF85-40EC2757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ADD5A-FAA6-5EAB-36B1-528838888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1AF00-CB87-B2F8-383C-CEDF10444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7EB1-E03D-94FA-0E30-143CAA2A7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93A24EB-6E1F-4A42-97E4-E9D4BDC2CF62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496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13366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963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57BA-9B00-D9F9-BF11-5C0E6EE37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433E5-8790-DB0C-54A2-911D6B1E2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B638-92B3-C9D0-3DD9-C12700AA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C169-945A-4C0A-AABA-6F499314AFD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56167-407B-8464-C527-1F141129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352F2-F829-82D0-54FB-D8BB0A8E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B488-EE85-15AD-ABCA-CE0C1BFF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2BADB-22DB-7E96-B07F-DD303AB86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43762-FADE-E4E8-1544-26B0C034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17A1-528A-429F-85D8-768EEB32E09F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A967-D711-E08C-38BD-9869CAE5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757E-4ED8-F242-EE4C-8B5A98A3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C7F6D-7AE7-50F4-E94E-7D37A8DC6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1D702-0BF5-15EF-F6B1-70B4B67AD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0394-F834-2872-90CA-16DC82EF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E5E6-20F7-4328-832E-398EAC1C0471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4ED9-CB40-02BD-804B-BFDE1827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7408-03BC-5F30-11A6-F834069D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4B2D-7C6B-48E3-358B-B821F7D0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5A21-F222-B851-AA45-9BE8643E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EB38-932B-9003-2617-69ACE0F2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B378-5605-401D-9A50-0B957F780D8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4430-7801-4420-569B-838699FF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1755A-60AA-04E3-B5BD-F16C899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C9EB-CE6F-72C0-4CDA-C880BF8B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A0DBE-85D8-00E9-03D4-139590A9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9387-BDAF-B854-9EC6-94689606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0693-5A0E-498F-92AE-37CFC06F93D8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ACDB-C499-F7B2-7C6C-6356CF3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3394B-C404-1E0D-006D-A9143114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419F-4ED6-B1B6-99DB-7A045D05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DE28-CC78-2D5F-8844-A8141111C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80C97-D802-89BC-FCEC-749A3BF26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58610-4273-07DD-C186-82270181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B620-DAD3-45E2-8888-FE3045034794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CE0D3-8D9C-588D-68A6-66713764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7EDB6-6CFD-1DA8-FE40-02E78589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C112-F4D4-6F82-A67E-18CDB5C6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740A-147B-71EF-1F08-9B3C3EB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32610-6B30-4933-D11F-C15A5C4B1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E8C80-7100-FC53-EA90-DA2DDBBCD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4629-5144-DCCA-E50D-F5EBB5A7D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7AC92-7165-F4EC-7BBC-D649441B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4EB1-00FA-442A-B627-9E1535EC740D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CFA2B-ADF0-0C4A-7A28-123BF04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10577-173F-EB5B-4F84-8B963482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6034-8D35-3CA5-5D67-FAC7C0CA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9D348-2918-A3E1-345A-4463C74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C6F5-5285-4B33-B1C9-1C45F4B5146F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836A7-16E6-1BD9-7DF0-01727B5B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4791F-5E88-E9DD-B8E9-D6F39114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868C3-8985-94B1-0153-0A594C64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F92-585A-43A8-A634-3C2A29830BD6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DAC0D-CECA-A4F6-7592-D8FE33C8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9EC7B-F17A-4EA5-49D3-2303DA1D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3620-17CE-EE12-F645-48BFD60E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FECC-1BE4-684E-409C-D7DCEA0A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36C41-67A2-461E-4788-24E3E4A34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5AB3-AB22-D07F-B0B3-367F5DA6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3298-AE4F-49C6-97BD-B65D77D2A79B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40AA-B0D7-F399-92B6-23116F49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AD4E1-0383-20F8-9830-29DAC658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252A-418F-2A00-662B-F5709D90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EE26A-57E1-3DDC-9A03-0B31BF693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80F5A-6657-3E20-8884-ADB508E83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A4FCC-A268-16CD-1929-E6CE02D1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B75A-5606-4440-9510-93CB9CDD358B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B3DD9-C861-EBA2-4A5D-A65DEAF7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9A95D-CCA2-564B-3BE2-C93FB6D3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EEBFA-34E1-2AFB-64A5-CAD82BB8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F3116-C7C1-7743-35FE-2E2A1A4B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5AAF-119D-31EA-F102-B882D7BCF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5E1248-CE7A-42B1-9C2D-64C82ACD77B9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1C08-4503-F2D6-BC9F-D6733995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GMAC-Thompson, 21/5/2024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57A7-755B-3199-51B1-574042B8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5DF92-39DB-4A8E-9958-067A52EC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51" r:id="rId3"/>
    <p:sldLayoutId id="2147483673" r:id="rId4"/>
    <p:sldLayoutId id="2147483653" r:id="rId5"/>
    <p:sldLayoutId id="2147483654" r:id="rId6"/>
    <p:sldLayoutId id="2147483674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doi.org/10.1525/elementa.291" TargetMode="External"/><Relationship Id="rId7" Type="http://schemas.openxmlformats.org/officeDocument/2006/relationships/hyperlink" Target="https://doi.org/10.5194/amt-17-73-20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wmo.int/records/item/57720-ozonesonde-measurement-principles-and-best-operational-practices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doi.org/10.5194/egusphere-2023-2618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agupubs.onlinelibrary.wiley.com/doi/10.1029/2021JD034691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3" Type="http://schemas.openxmlformats.org/officeDocument/2006/relationships/hyperlink" Target="http://hegiftom.meteo.be/datasets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gif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274A-8CE8-B6DD-EE58-0D6B369FB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2261" y="543727"/>
            <a:ext cx="11632557" cy="123730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Global Ground-based Tropospheric Ozone </a:t>
            </a:r>
            <a:b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Measurements: Reference Trends (2000-2022) from </a:t>
            </a:r>
            <a:b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the TOAR-II/HEGIFTOM Project 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460FE-B0E5-10B0-FE6C-3466A4FBE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4" y="1702417"/>
            <a:ext cx="10652222" cy="4802990"/>
          </a:xfrm>
        </p:spPr>
        <p:txBody>
          <a:bodyPr>
            <a:normAutofit fontScale="85000" lnSpcReduction="20000"/>
          </a:bodyPr>
          <a:lstStyle/>
          <a:p>
            <a:endParaRPr lang="en-US" sz="3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Anne M. Thompson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Roeland Van Malderen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Debra. E. Kollonige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2,4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Ryan M. Stauffer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Herman G. J. Smit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Kai-Lan Chang</a:t>
            </a:r>
            <a:r>
              <a:rPr lang="en-US" sz="3200" b="1" kern="100" baseline="300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6,7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Corinne Vigouroux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Irina Petropavlovskikh</a:t>
            </a:r>
            <a:r>
              <a:rPr lang="en-US" sz="3200" b="1" kern="100" baseline="300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6,9</a:t>
            </a:r>
            <a:r>
              <a:rPr lang="en-US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Bryan Johnson</a:t>
            </a:r>
            <a:r>
              <a:rPr lang="en-US" sz="3200" b="1" kern="100" baseline="300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3200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Patrick Cullis</a:t>
            </a:r>
            <a:r>
              <a:rPr lang="en-US" sz="3200" b="1" kern="100" baseline="300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3200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Thierry Leblanc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Valérie Thouret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11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Eliane Maillard Barras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Pawel Wolff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11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David Tarasick</a:t>
            </a:r>
            <a:r>
              <a:rPr lang="en-US" sz="3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Audrey Gaudel</a:t>
            </a:r>
            <a:r>
              <a:rPr lang="en-US" sz="3200" b="1" kern="100" baseline="30000" dirty="0">
                <a:solidFill>
                  <a:srgbClr val="0066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6,7</a:t>
            </a:r>
            <a:endParaRPr lang="en-US" sz="3200" b="1" kern="100" dirty="0">
              <a:solidFill>
                <a:srgbClr val="0066F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(1) Atmospheric Chemistry &amp; Dynamics Lab, NASA Goddard Space Flight Center, Greenbelt, MD; (2)</a:t>
            </a:r>
            <a:r>
              <a:rPr lang="en-US" sz="2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GESTAR, Univ. of Maryland, Baltimore County, Baltimore, MD; (3) Royal Meteorological Institute of Belgium, Uccle, Belgium; (4)</a:t>
            </a:r>
            <a:r>
              <a:rPr lang="en-US" sz="22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Science Systems &amp; Applications, Inc, Lanham, MD; (5) </a:t>
            </a:r>
            <a:r>
              <a:rPr lang="en-US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Forschungszentrum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Jülich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Germany; (6) CIRES, Univ. of Colorado, Boulder, CO; (7) NOAA Chemical Sciences Laboratory, Boulder, CO; (8) Royal Belgian Institute for Space Aeronomy, Uccle, Belgium; (9) NOAA Global Monitoring Laboratory, Boulder, CO; (10) Jet Propulsion Laboratory, California Institute of Technology, Wrightwood, California; (11) Univ. Paul Sabatier III, CNRS - LAERO, Toulouse, France; (12) Federal Office of Meteorology and Climatology, </a:t>
            </a:r>
            <a:r>
              <a:rPr lang="en-US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MeteoSwiss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Payerne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Switzerland; (13) Environment Climate Change Canada, Downsview, ONT Canada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3B0EF4-979D-CE8E-7E44-2F67A9E3C129}"/>
              </a:ext>
            </a:extLst>
          </p:cNvPr>
          <p:cNvGrpSpPr/>
          <p:nvPr/>
        </p:nvGrpSpPr>
        <p:grpSpPr>
          <a:xfrm>
            <a:off x="234046" y="152868"/>
            <a:ext cx="733077" cy="781717"/>
            <a:chOff x="25250986" y="350606"/>
            <a:chExt cx="3966072" cy="4228866"/>
          </a:xfrm>
        </p:grpSpPr>
        <p:pic>
          <p:nvPicPr>
            <p:cNvPr id="5" name="Picture 4" descr="NASA-GSFC.jpg">
              <a:extLst>
                <a:ext uri="{FF2B5EF4-FFF2-40B4-BE49-F238E27FC236}">
                  <a16:creationId xmlns:a16="http://schemas.microsoft.com/office/drawing/2014/main" id="{3197E0FF-9C19-2171-68DF-12B012342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08F739-E13F-7776-A4BC-DC35020FB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F4F57C-80D9-7078-80BB-89B4A3DFB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827" y="209015"/>
            <a:ext cx="604111" cy="614071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5BFB0D2A-AFF6-5E05-B06D-4C6BDB2908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539">
            <a:off x="10864061" y="464693"/>
            <a:ext cx="656042" cy="713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E9532-568A-A264-605F-9927E7A9D129}"/>
              </a:ext>
            </a:extLst>
          </p:cNvPr>
          <p:cNvSpPr txBox="1"/>
          <p:nvPr/>
        </p:nvSpPr>
        <p:spPr>
          <a:xfrm rot="20123504">
            <a:off x="11225069" y="75303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EF5603-00F3-1917-5045-3393DF24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B25671-A2B6-C666-A04D-7509F13E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229F-D0B6-3AF8-8A1D-1DA1D6A3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9631C5-510C-CF6E-A744-153E9AFE7D72}"/>
              </a:ext>
            </a:extLst>
          </p:cNvPr>
          <p:cNvSpPr txBox="1"/>
          <p:nvPr/>
        </p:nvSpPr>
        <p:spPr>
          <a:xfrm>
            <a:off x="270138" y="975232"/>
            <a:ext cx="1195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</a:rPr>
              <a:t>Left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: Sites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sondes, IAGOS, </a:t>
            </a:r>
            <a:r>
              <a:rPr lang="en-US" sz="2400" dirty="0" err="1">
                <a:solidFill>
                  <a:prstClr val="black"/>
                </a:solidFill>
                <a:latin typeface="Aptos" panose="020B0004020202020204" pitchFamily="34" charset="0"/>
              </a:rPr>
              <a:t>Umkehr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, lidar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50-%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median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profiles, L1 analyzed with QR, 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2000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-2022.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Upper Right: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FT OC, 700-300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mostly smaller 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trends; several exceptions in tropics.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Changes mostly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2.0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ppbv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/dec, positive OR negative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srgbClr val="3B3EA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E933C-78E8-21A9-E896-B261473B9FA6}"/>
              </a:ext>
            </a:extLst>
          </p:cNvPr>
          <p:cNvGrpSpPr/>
          <p:nvPr/>
        </p:nvGrpSpPr>
        <p:grpSpPr>
          <a:xfrm>
            <a:off x="176331" y="129038"/>
            <a:ext cx="733077" cy="781717"/>
            <a:chOff x="25250986" y="350606"/>
            <a:chExt cx="3966072" cy="4228866"/>
          </a:xfrm>
        </p:grpSpPr>
        <p:pic>
          <p:nvPicPr>
            <p:cNvPr id="9" name="Picture 8" descr="NASA-GSFC.jpg">
              <a:extLst>
                <a:ext uri="{FF2B5EF4-FFF2-40B4-BE49-F238E27FC236}">
                  <a16:creationId xmlns:a16="http://schemas.microsoft.com/office/drawing/2014/main" id="{82117885-3BBF-F807-87B0-EBF4DCC7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00B8B8-88D7-A45B-99DA-ED3BD3F1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6DD35-0BFB-F431-89B9-2A5A17F972DA}"/>
              </a:ext>
            </a:extLst>
          </p:cNvPr>
          <p:cNvSpPr/>
          <p:nvPr/>
        </p:nvSpPr>
        <p:spPr>
          <a:xfrm>
            <a:off x="1236511" y="246159"/>
            <a:ext cx="9136630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 3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30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All-Site FTOC Median Trend Variability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8BBF1B-5818-F3C1-BF72-23D8E9A346FF}"/>
              </a:ext>
            </a:extLst>
          </p:cNvPr>
          <p:cNvGrpSpPr/>
          <p:nvPr/>
        </p:nvGrpSpPr>
        <p:grpSpPr>
          <a:xfrm>
            <a:off x="10912114" y="200831"/>
            <a:ext cx="1009748" cy="608506"/>
            <a:chOff x="10597578" y="513902"/>
            <a:chExt cx="1461305" cy="713040"/>
          </a:xfrm>
        </p:grpSpPr>
        <p:pic>
          <p:nvPicPr>
            <p:cNvPr id="18" name="Grafik 4">
              <a:extLst>
                <a:ext uri="{FF2B5EF4-FFF2-40B4-BE49-F238E27FC236}">
                  <a16:creationId xmlns:a16="http://schemas.microsoft.com/office/drawing/2014/main" id="{6ABEC339-6C29-36A6-0D44-9FD9AC5C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E55748-603B-64F2-D5DD-C63B11CA7C8F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7B5B3-62EC-6F8B-DEE2-EE18614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111" y="6371041"/>
            <a:ext cx="4114800" cy="365125"/>
          </a:xfrm>
        </p:spPr>
        <p:txBody>
          <a:bodyPr/>
          <a:lstStyle/>
          <a:p>
            <a:r>
              <a:rPr lang="en-US" dirty="0"/>
              <a:t>GMAC-Thompson, 21/5/2024</a:t>
            </a:r>
          </a:p>
        </p:txBody>
      </p:sp>
      <p:pic>
        <p:nvPicPr>
          <p:cNvPr id="14" name="Picture 13" descr="A map of the world with blue and purple arrows&#10;&#10;Description automatically generated">
            <a:extLst>
              <a:ext uri="{FF2B5EF4-FFF2-40B4-BE49-F238E27FC236}">
                <a16:creationId xmlns:a16="http://schemas.microsoft.com/office/drawing/2014/main" id="{1B966C91-970E-9D51-7F58-4C97C97624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3"/>
          <a:stretch/>
        </p:blipFill>
        <p:spPr>
          <a:xfrm>
            <a:off x="176331" y="2528035"/>
            <a:ext cx="7623832" cy="3780694"/>
          </a:xfrm>
          <a:prstGeom prst="rect">
            <a:avLst/>
          </a:prstGeom>
        </p:spPr>
      </p:pic>
      <p:pic>
        <p:nvPicPr>
          <p:cNvPr id="15" name="Picture 14" descr="A map of the world with blue and purple arrows&#10;&#10;Description automatically generated">
            <a:extLst>
              <a:ext uri="{FF2B5EF4-FFF2-40B4-BE49-F238E27FC236}">
                <a16:creationId xmlns:a16="http://schemas.microsoft.com/office/drawing/2014/main" id="{E7C19DD9-EB10-AA54-1A7F-3CE4962A3A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87228" r="29675"/>
          <a:stretch/>
        </p:blipFill>
        <p:spPr>
          <a:xfrm>
            <a:off x="1853453" y="5445673"/>
            <a:ext cx="2490842" cy="5423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819B53D-127F-31B8-BFB0-0869F3F901AD}"/>
              </a:ext>
            </a:extLst>
          </p:cNvPr>
          <p:cNvGrpSpPr/>
          <p:nvPr/>
        </p:nvGrpSpPr>
        <p:grpSpPr>
          <a:xfrm>
            <a:off x="4638660" y="5063848"/>
            <a:ext cx="1004799" cy="924135"/>
            <a:chOff x="8671533" y="5113756"/>
            <a:chExt cx="1004799" cy="9241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235052-8E54-535A-49B0-3704F07C1309}"/>
                </a:ext>
              </a:extLst>
            </p:cNvPr>
            <p:cNvSpPr/>
            <p:nvPr/>
          </p:nvSpPr>
          <p:spPr>
            <a:xfrm>
              <a:off x="8681931" y="5150680"/>
              <a:ext cx="854162" cy="887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36118D-D266-A3F4-7704-2134FE26E9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8979" y="5279407"/>
              <a:ext cx="0" cy="3328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149DC2-DA76-B031-F22F-1903FCEA7A40}"/>
                </a:ext>
              </a:extLst>
            </p:cNvPr>
            <p:cNvSpPr/>
            <p:nvPr/>
          </p:nvSpPr>
          <p:spPr>
            <a:xfrm>
              <a:off x="8719661" y="5556744"/>
              <a:ext cx="118636" cy="11093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EB2AB1-EEB5-46E9-BE6F-761636E0F480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8719661" y="5612211"/>
              <a:ext cx="39911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80B86B8-998F-A2EE-045E-B8F3D1DFDC58}"/>
                </a:ext>
              </a:extLst>
            </p:cNvPr>
            <p:cNvCxnSpPr>
              <a:cxnSpLocks/>
            </p:cNvCxnSpPr>
            <p:nvPr/>
          </p:nvCxnSpPr>
          <p:spPr>
            <a:xfrm>
              <a:off x="8778979" y="5612211"/>
              <a:ext cx="0" cy="3126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1A5608-BA18-67D8-8C7B-E3523EA5C105}"/>
                </a:ext>
              </a:extLst>
            </p:cNvPr>
            <p:cNvSpPr txBox="1"/>
            <p:nvPr/>
          </p:nvSpPr>
          <p:spPr>
            <a:xfrm>
              <a:off x="9063766" y="5379019"/>
              <a:ext cx="612566" cy="207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trend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B767A6-F81C-10A0-BD89-EA55F451F573}"/>
                </a:ext>
              </a:extLst>
            </p:cNvPr>
            <p:cNvSpPr txBox="1"/>
            <p:nvPr/>
          </p:nvSpPr>
          <p:spPr>
            <a:xfrm>
              <a:off x="8671533" y="5113756"/>
              <a:ext cx="934417" cy="184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trend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682326-D385-CFCC-A6F9-A80375B7A8FF}"/>
                </a:ext>
              </a:extLst>
            </p:cNvPr>
            <p:cNvSpPr txBox="1"/>
            <p:nvPr/>
          </p:nvSpPr>
          <p:spPr>
            <a:xfrm>
              <a:off x="8697278" y="5792853"/>
              <a:ext cx="934417" cy="184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trend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1485B14-416E-C7CD-9535-65B61FEF2530}"/>
                </a:ext>
              </a:extLst>
            </p:cNvPr>
            <p:cNvCxnSpPr/>
            <p:nvPr/>
          </p:nvCxnSpPr>
          <p:spPr>
            <a:xfrm flipH="1" flipV="1">
              <a:off x="8838297" y="5445809"/>
              <a:ext cx="80921" cy="91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842923-0194-125E-4379-493502224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4136" y="5649326"/>
              <a:ext cx="98545" cy="1079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aph of a graph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F21A761-5C1C-46B6-64AA-FD116708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7" y="4670648"/>
            <a:ext cx="3260088" cy="2011844"/>
          </a:xfrm>
          <a:prstGeom prst="rect">
            <a:avLst/>
          </a:prstGeom>
        </p:spPr>
      </p:pic>
      <p:pic>
        <p:nvPicPr>
          <p:cNvPr id="3" name="Picture 2" descr="A graph with black and red dots&#10;&#10;Description automatically generated">
            <a:extLst>
              <a:ext uri="{FF2B5EF4-FFF2-40B4-BE49-F238E27FC236}">
                <a16:creationId xmlns:a16="http://schemas.microsoft.com/office/drawing/2014/main" id="{DCE7D115-A3B3-0932-14A6-E5DF80AC2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7" y="1808804"/>
            <a:ext cx="3260088" cy="2809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42C0F-099D-01E1-203D-DC473511C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169" y="175508"/>
            <a:ext cx="430394" cy="437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99D50-17C0-5397-C4C7-1FA90B26D600}"/>
              </a:ext>
            </a:extLst>
          </p:cNvPr>
          <p:cNvCxnSpPr>
            <a:cxnSpLocks/>
          </p:cNvCxnSpPr>
          <p:nvPr/>
        </p:nvCxnSpPr>
        <p:spPr>
          <a:xfrm flipH="1">
            <a:off x="8580031" y="2847230"/>
            <a:ext cx="285403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DF3F9C-EAA3-DFF3-2C4F-17E24E68D39A}"/>
              </a:ext>
            </a:extLst>
          </p:cNvPr>
          <p:cNvCxnSpPr>
            <a:cxnSpLocks/>
          </p:cNvCxnSpPr>
          <p:nvPr/>
        </p:nvCxnSpPr>
        <p:spPr>
          <a:xfrm flipH="1">
            <a:off x="8580031" y="3489157"/>
            <a:ext cx="285403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E2DE34-2502-CD88-1CB9-4CC99CA9207E}"/>
              </a:ext>
            </a:extLst>
          </p:cNvPr>
          <p:cNvCxnSpPr>
            <a:cxnSpLocks/>
          </p:cNvCxnSpPr>
          <p:nvPr/>
        </p:nvCxnSpPr>
        <p:spPr>
          <a:xfrm flipV="1">
            <a:off x="9481128" y="4789056"/>
            <a:ext cx="0" cy="17225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DB31D5-5C3D-FC29-9D01-1EB68AE15299}"/>
              </a:ext>
            </a:extLst>
          </p:cNvPr>
          <p:cNvCxnSpPr>
            <a:cxnSpLocks/>
          </p:cNvCxnSpPr>
          <p:nvPr/>
        </p:nvCxnSpPr>
        <p:spPr>
          <a:xfrm flipV="1">
            <a:off x="10493493" y="4803747"/>
            <a:ext cx="27710" cy="15672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EF5511A-0EEA-B84E-8E4B-A31D32BF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823D-A22C-9818-4B17-1EFFC2E3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36" y="136122"/>
            <a:ext cx="8966182" cy="95310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Ques 4.  </a:t>
            </a:r>
            <a:r>
              <a:rPr lang="en-US" sz="3200" b="1" dirty="0" err="1"/>
              <a:t>TrOC</a:t>
            </a:r>
            <a:r>
              <a:rPr lang="en-US" sz="3200" b="1" dirty="0"/>
              <a:t> Trends with All Sites, Instruments Compared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(Sonde, FTIR, Lidar, IAGOS, </a:t>
            </a:r>
            <a:r>
              <a:rPr lang="en-US" sz="2400" b="1" dirty="0" err="1"/>
              <a:t>Umkehr</a:t>
            </a:r>
            <a:r>
              <a:rPr lang="en-US" sz="2400" b="1" dirty="0"/>
              <a:t>)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B291CC-70BA-F1AE-3A43-B22933AFE3EC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4" name="Picture 3" descr="NASA-GSFC.jpg">
              <a:extLst>
                <a:ext uri="{FF2B5EF4-FFF2-40B4-BE49-F238E27FC236}">
                  <a16:creationId xmlns:a16="http://schemas.microsoft.com/office/drawing/2014/main" id="{D50B3F7F-35F1-A5DF-91D7-E58486A9E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CA1326-D82D-131C-BD70-12FB0158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6B3EDC-168E-4C46-036A-8FD27B827EB3}"/>
              </a:ext>
            </a:extLst>
          </p:cNvPr>
          <p:cNvGrpSpPr/>
          <p:nvPr/>
        </p:nvGrpSpPr>
        <p:grpSpPr>
          <a:xfrm>
            <a:off x="10963175" y="359048"/>
            <a:ext cx="1013263" cy="608506"/>
            <a:chOff x="10597578" y="513902"/>
            <a:chExt cx="1466393" cy="713040"/>
          </a:xfrm>
        </p:grpSpPr>
        <p:pic>
          <p:nvPicPr>
            <p:cNvPr id="7" name="Grafik 4">
              <a:extLst>
                <a:ext uri="{FF2B5EF4-FFF2-40B4-BE49-F238E27FC236}">
                  <a16:creationId xmlns:a16="http://schemas.microsoft.com/office/drawing/2014/main" id="{8405BFFE-46E3-7179-EB32-728575D0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A34A7D-50F7-932A-19D2-E0D905DEBAD0}"/>
                </a:ext>
              </a:extLst>
            </p:cNvPr>
            <p:cNvSpPr txBox="1"/>
            <p:nvPr/>
          </p:nvSpPr>
          <p:spPr>
            <a:xfrm rot="20123504">
              <a:off x="11097040" y="70156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317082A-F9A0-EFF3-7C9B-69D48ABFC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1" y="188011"/>
            <a:ext cx="487843" cy="495886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5A4C09-7644-F102-6F72-BBE92103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3783" y="6487772"/>
            <a:ext cx="4114800" cy="365125"/>
          </a:xfrm>
        </p:spPr>
        <p:txBody>
          <a:bodyPr/>
          <a:lstStyle/>
          <a:p>
            <a:r>
              <a:rPr lang="en-US" dirty="0"/>
              <a:t>GMAC-Thompson, 21/5/2024</a:t>
            </a:r>
          </a:p>
        </p:txBody>
      </p:sp>
      <p:pic>
        <p:nvPicPr>
          <p:cNvPr id="17" name="Content Placeholder 1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6C62AE6-ED63-E112-7875-E4C3A781F2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69" y="1186098"/>
            <a:ext cx="5232934" cy="3407346"/>
          </a:xfrm>
        </p:spPr>
      </p:pic>
      <p:pic>
        <p:nvPicPr>
          <p:cNvPr id="19" name="Content Placeholder 18" descr="A chart with different colored dots and lines&#10;&#10;Description automatically generated">
            <a:extLst>
              <a:ext uri="{FF2B5EF4-FFF2-40B4-BE49-F238E27FC236}">
                <a16:creationId xmlns:a16="http://schemas.microsoft.com/office/drawing/2014/main" id="{1A2816EF-C47B-4386-9A31-8485B7C89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" y="1372104"/>
            <a:ext cx="5783832" cy="4984246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6E935B-F4DC-8A85-04EE-4EE87937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5460F7-B469-6070-EA34-CF84D457FAA7}"/>
              </a:ext>
            </a:extLst>
          </p:cNvPr>
          <p:cNvCxnSpPr>
            <a:cxnSpLocks/>
          </p:cNvCxnSpPr>
          <p:nvPr/>
        </p:nvCxnSpPr>
        <p:spPr>
          <a:xfrm flipV="1">
            <a:off x="7818583" y="1372104"/>
            <a:ext cx="0" cy="28950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2947C8-4DDA-9048-7CE2-8C93426F3E95}"/>
              </a:ext>
            </a:extLst>
          </p:cNvPr>
          <p:cNvCxnSpPr>
            <a:cxnSpLocks/>
          </p:cNvCxnSpPr>
          <p:nvPr/>
        </p:nvCxnSpPr>
        <p:spPr>
          <a:xfrm flipV="1">
            <a:off x="10261600" y="1372104"/>
            <a:ext cx="0" cy="28647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E6379F3-D647-8FBB-82C6-81668700D3B8}"/>
              </a:ext>
            </a:extLst>
          </p:cNvPr>
          <p:cNvSpPr txBox="1"/>
          <p:nvPr/>
        </p:nvSpPr>
        <p:spPr>
          <a:xfrm>
            <a:off x="6738993" y="4581185"/>
            <a:ext cx="4828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    </a:t>
            </a:r>
            <a:r>
              <a:rPr lang="en-US" sz="1800" b="1" dirty="0"/>
              <a:t>All but </a:t>
            </a:r>
            <a:r>
              <a:rPr lang="en-US" b="1" dirty="0"/>
              <a:t>5</a:t>
            </a:r>
            <a:r>
              <a:rPr lang="en-US" sz="1800" b="1" dirty="0"/>
              <a:t> Sites within </a:t>
            </a:r>
            <a:r>
              <a:rPr lang="en-US" sz="1800" b="1" u="sng" dirty="0"/>
              <a:t>+</a:t>
            </a:r>
            <a:r>
              <a:rPr lang="en-US" sz="1800" b="1" dirty="0"/>
              <a:t> 3 </a:t>
            </a:r>
            <a:r>
              <a:rPr lang="en-US" sz="1800" b="1" dirty="0" err="1"/>
              <a:t>ppbv</a:t>
            </a:r>
            <a:r>
              <a:rPr lang="en-US" sz="1800" b="1" dirty="0"/>
              <a:t>/decade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D0AACD-E463-E51F-AC3B-E585F599CDD9}"/>
              </a:ext>
            </a:extLst>
          </p:cNvPr>
          <p:cNvSpPr txBox="1"/>
          <p:nvPr/>
        </p:nvSpPr>
        <p:spPr>
          <a:xfrm>
            <a:off x="5983238" y="4937797"/>
            <a:ext cx="6192982" cy="1966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HEGIFTOM multi-site, multi-instrument data show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TrOC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trends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+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3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ppbv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/dec globally, independent of method* 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Aptos" panose="020B0004020202020204" pitchFamily="34" charset="0"/>
              </a:rPr>
              <a:t>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Caveats: little Asian data, varying uncertainty 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1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C1F4-A7C3-5080-9F4C-A55785CA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93" y="176532"/>
            <a:ext cx="8216436" cy="875167"/>
          </a:xfr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Conclusions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HEGIFTOM TOAR II Trends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E281-60ED-4B83-6122-A0358B7C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9255"/>
            <a:ext cx="6395481" cy="5430966"/>
          </a:xfrm>
        </p:spPr>
        <p:txBody>
          <a:bodyPr>
            <a:noAutofit/>
          </a:bodyPr>
          <a:lstStyle/>
          <a:p>
            <a:pPr indent="-91440">
              <a:lnSpc>
                <a:spcPct val="100000"/>
              </a:lnSpc>
              <a:spcBef>
                <a:spcPts val="0"/>
              </a:spcBef>
            </a:pPr>
            <a:r>
              <a:rPr lang="en-GB" sz="2400" b="1" u="sng" dirty="0">
                <a:highlight>
                  <a:srgbClr val="00FF00"/>
                </a:highlight>
                <a:latin typeface="Aptos" panose="020B0004020202020204" pitchFamily="34" charset="0"/>
              </a:rPr>
              <a:t>Significance:</a:t>
            </a:r>
            <a:r>
              <a:rPr lang="en-GB" sz="2400" b="1" dirty="0">
                <a:highlight>
                  <a:srgbClr val="00FF00"/>
                </a:highlight>
                <a:latin typeface="Aptos" panose="020B0004020202020204" pitchFamily="34" charset="0"/>
              </a:rPr>
              <a:t>  HEGIFTOM time-series is the highest quality DATA available to TOAR II.  </a:t>
            </a:r>
            <a:r>
              <a:rPr lang="en-GB" sz="2400" b="1" dirty="0">
                <a:highlight>
                  <a:srgbClr val="FFFF00"/>
                </a:highlight>
                <a:latin typeface="Aptos" panose="020B0004020202020204" pitchFamily="34" charset="0"/>
              </a:rPr>
              <a:t>TRENDS PROVIDE CLEAR CONSTRAINTS FOR SATELLITE AND MODEL PRODUCTS! 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</a:p>
          <a:p>
            <a:pPr indent="-91440"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latin typeface="Aptos" panose="020B0004020202020204" pitchFamily="34" charset="0"/>
              </a:rPr>
              <a:t>What do HEGIFTOM “consistent” </a:t>
            </a:r>
            <a:r>
              <a:rPr lang="en-GB" sz="2400" b="1" dirty="0" err="1">
                <a:latin typeface="Aptos" panose="020B0004020202020204" pitchFamily="34" charset="0"/>
              </a:rPr>
              <a:t>TrOC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b="1" u="sng" dirty="0">
                <a:latin typeface="Aptos" panose="020B0004020202020204" pitchFamily="34" charset="0"/>
              </a:rPr>
              <a:t>+ </a:t>
            </a:r>
            <a:r>
              <a:rPr lang="en-GB" sz="2400" b="1" dirty="0">
                <a:latin typeface="Aptos" panose="020B0004020202020204" pitchFamily="34" charset="0"/>
              </a:rPr>
              <a:t>3 </a:t>
            </a:r>
            <a:r>
              <a:rPr lang="en-GB" sz="2400" b="1" dirty="0" err="1">
                <a:latin typeface="Aptos" panose="020B0004020202020204" pitchFamily="34" charset="0"/>
              </a:rPr>
              <a:t>ppbv</a:t>
            </a:r>
            <a:r>
              <a:rPr lang="en-GB" sz="2400" b="1" dirty="0">
                <a:latin typeface="Aptos" panose="020B0004020202020204" pitchFamily="34" charset="0"/>
              </a:rPr>
              <a:t>/dec trends mean?  Different changes regionally -- % not globally equivalent! </a:t>
            </a:r>
            <a:r>
              <a:rPr lang="en-GB" sz="2400" b="1" dirty="0">
                <a:solidFill>
                  <a:srgbClr val="FF0000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</a:t>
            </a:r>
          </a:p>
          <a:p>
            <a:pPr indent="-91440"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latin typeface="Aptos" panose="020B0004020202020204" pitchFamily="34" charset="0"/>
                <a:sym typeface="Wingdings" panose="05000000000000000000" pitchFamily="2" charset="2"/>
              </a:rPr>
              <a:t> “Uniform” </a:t>
            </a:r>
            <a:r>
              <a:rPr lang="en-GB" sz="2400" b="1" dirty="0">
                <a:latin typeface="Aptos" panose="020B0004020202020204" pitchFamily="34" charset="0"/>
              </a:rPr>
              <a:t>FT trends (</a:t>
            </a:r>
            <a:r>
              <a:rPr lang="en-GB" sz="2400" b="1" u="sng" dirty="0">
                <a:latin typeface="Aptos" panose="020B0004020202020204" pitchFamily="34" charset="0"/>
              </a:rPr>
              <a:t>+ </a:t>
            </a:r>
            <a:r>
              <a:rPr lang="en-GB" sz="2400" b="1" dirty="0">
                <a:latin typeface="Aptos" panose="020B0004020202020204" pitchFamily="34" charset="0"/>
              </a:rPr>
              <a:t> 2 </a:t>
            </a:r>
            <a:r>
              <a:rPr lang="en-GB" sz="2400" b="1" dirty="0" err="1">
                <a:latin typeface="Aptos" panose="020B0004020202020204" pitchFamily="34" charset="0"/>
              </a:rPr>
              <a:t>ppbv</a:t>
            </a:r>
            <a:r>
              <a:rPr lang="en-GB" sz="2400" b="1" dirty="0">
                <a:latin typeface="Aptos" panose="020B0004020202020204" pitchFamily="34" charset="0"/>
              </a:rPr>
              <a:t>/dec) </a:t>
            </a:r>
            <a:r>
              <a:rPr lang="en-GB" sz="2400" b="1" u="sng" dirty="0">
                <a:latin typeface="Aptos" panose="020B0004020202020204" pitchFamily="34" charset="0"/>
              </a:rPr>
              <a:t>may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b="1" u="sng" dirty="0">
                <a:latin typeface="Aptos" panose="020B0004020202020204" pitchFamily="34" charset="0"/>
              </a:rPr>
              <a:t>suggest dynamics acting above BL </a:t>
            </a:r>
            <a:endParaRPr lang="en-GB" sz="2400" b="1" dirty="0">
              <a:latin typeface="Aptos" panose="020B0004020202020204" pitchFamily="34" charset="0"/>
            </a:endParaRPr>
          </a:p>
          <a:p>
            <a:pPr marL="13716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Aptos" panose="020B0004020202020204" pitchFamily="34" charset="0"/>
              </a:rPr>
              <a:t>    </a:t>
            </a:r>
            <a:r>
              <a:rPr lang="en-GB" sz="2400" b="1" i="1" dirty="0">
                <a:latin typeface="Aptos" panose="020B0004020202020204" pitchFamily="34" charset="0"/>
              </a:rPr>
              <a:t>R. Stauffer Talk tomorrow 1115 MT</a:t>
            </a:r>
          </a:p>
          <a:p>
            <a:pPr indent="-91440"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latin typeface="Aptos" panose="020B0004020202020204" pitchFamily="34" charset="0"/>
              </a:rPr>
              <a:t>Work in progress:</a:t>
            </a:r>
          </a:p>
          <a:p>
            <a:pPr marL="365760" marR="0" lvl="1" indent="-9144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Lowest Trop. O</a:t>
            </a:r>
            <a:r>
              <a:rPr lang="en-US" sz="2000" b="1" baseline="-25000" dirty="0"/>
              <a:t>3</a:t>
            </a:r>
            <a:r>
              <a:rPr lang="en-US" sz="2000" b="1" dirty="0"/>
              <a:t> (surf to 700 </a:t>
            </a:r>
            <a:r>
              <a:rPr lang="en-US" sz="2000" b="1" dirty="0" err="1"/>
              <a:t>hPa</a:t>
            </a:r>
            <a:r>
              <a:rPr lang="en-US" sz="2000" b="1" dirty="0"/>
              <a:t>) being investigated</a:t>
            </a:r>
          </a:p>
          <a:p>
            <a:pPr marL="365760" marR="0" lvl="1" indent="-9144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QR trends at 5%-</a:t>
            </a:r>
            <a:r>
              <a:rPr lang="en-US" sz="2000" b="1" dirty="0" err="1"/>
              <a:t>ile</a:t>
            </a:r>
            <a:r>
              <a:rPr lang="en-US" sz="2000" b="1" dirty="0"/>
              <a:t>, 95</a:t>
            </a:r>
            <a:r>
              <a:rPr lang="en-US" sz="2000" b="1" baseline="30000" dirty="0"/>
              <a:t>th</a:t>
            </a:r>
            <a:r>
              <a:rPr lang="en-US" sz="2000" b="1" dirty="0"/>
              <a:t>%-</a:t>
            </a:r>
            <a:r>
              <a:rPr lang="en-US" sz="2000" b="1" dirty="0" err="1"/>
              <a:t>ile</a:t>
            </a:r>
            <a:endParaRPr lang="en-US" sz="2000" b="1" dirty="0"/>
          </a:p>
          <a:p>
            <a:pPr marL="365760" marR="0" lvl="1" indent="-9144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/>
              <a:t> We are studying statistical approaches for </a:t>
            </a:r>
            <a:r>
              <a:rPr lang="en-US" sz="2000" b="1" i="1" dirty="0"/>
              <a:t>regional </a:t>
            </a:r>
            <a:r>
              <a:rPr lang="en-US" sz="2000" b="1" dirty="0"/>
              <a:t>trends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58D3E-594E-F8D7-BD20-236829BB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GMAC-Thompson, 21/5/2024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F313E-EBEA-283A-CBF3-7A1FBAD6969B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10" name="Picture 9" descr="NASA-GSFC.jpg">
              <a:extLst>
                <a:ext uri="{FF2B5EF4-FFF2-40B4-BE49-F238E27FC236}">
                  <a16:creationId xmlns:a16="http://schemas.microsoft.com/office/drawing/2014/main" id="{5EAB4A97-B3B1-C756-DBD2-385845E29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18CB23-0E6A-FE08-0DEF-F63FE141B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E1CBEA-B7AA-FA39-6455-608E6C7BDF48}"/>
              </a:ext>
            </a:extLst>
          </p:cNvPr>
          <p:cNvSpPr txBox="1"/>
          <p:nvPr/>
        </p:nvSpPr>
        <p:spPr>
          <a:xfrm>
            <a:off x="6499191" y="4968344"/>
            <a:ext cx="552123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Tropics -&gt; (+/-) </a:t>
            </a:r>
            <a:r>
              <a:rPr lang="en-US" sz="2000" b="1" dirty="0">
                <a:solidFill>
                  <a:srgbClr val="FF0000"/>
                </a:solidFill>
              </a:rPr>
              <a:t>1-2% /dec </a:t>
            </a:r>
            <a:r>
              <a:rPr lang="en-US" sz="2000" dirty="0"/>
              <a:t>(Réunion +4%/dec)</a:t>
            </a:r>
            <a:endParaRPr lang="en-US" sz="2000" b="1" dirty="0"/>
          </a:p>
          <a:p>
            <a:r>
              <a:rPr lang="en-US" sz="2000" b="1" dirty="0"/>
              <a:t>SE Asia -&gt; (+/-) </a:t>
            </a:r>
            <a:r>
              <a:rPr lang="en-US" sz="2000" b="1" dirty="0">
                <a:solidFill>
                  <a:srgbClr val="FF0000"/>
                </a:solidFill>
              </a:rPr>
              <a:t>5-8% /dec  </a:t>
            </a:r>
          </a:p>
          <a:p>
            <a:r>
              <a:rPr lang="en-US" sz="2000" b="1" dirty="0"/>
              <a:t>N. America -&gt; (+/-) </a:t>
            </a:r>
            <a:r>
              <a:rPr lang="en-US" sz="2000" b="1" dirty="0">
                <a:solidFill>
                  <a:srgbClr val="FF0000"/>
                </a:solidFill>
              </a:rPr>
              <a:t>1-2% /dec </a:t>
            </a:r>
            <a:r>
              <a:rPr lang="en-US" sz="2000" dirty="0"/>
              <a:t>(Wallops -4%/dec)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W. Europe -&gt; (+/-) </a:t>
            </a:r>
            <a:r>
              <a:rPr lang="en-US" sz="2000" b="1" dirty="0">
                <a:solidFill>
                  <a:srgbClr val="FF0000"/>
                </a:solidFill>
              </a:rPr>
              <a:t>1-2% /dec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C4D25C-8E92-1A85-6AA5-10F70008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AFDBCF-7ABE-FE40-A6B0-481C712D948F}"/>
              </a:ext>
            </a:extLst>
          </p:cNvPr>
          <p:cNvGrpSpPr/>
          <p:nvPr/>
        </p:nvGrpSpPr>
        <p:grpSpPr>
          <a:xfrm>
            <a:off x="10881624" y="214717"/>
            <a:ext cx="1009748" cy="608506"/>
            <a:chOff x="10597578" y="513902"/>
            <a:chExt cx="1461305" cy="713040"/>
          </a:xfrm>
        </p:grpSpPr>
        <p:pic>
          <p:nvPicPr>
            <p:cNvPr id="15" name="Grafik 4">
              <a:extLst>
                <a:ext uri="{FF2B5EF4-FFF2-40B4-BE49-F238E27FC236}">
                  <a16:creationId xmlns:a16="http://schemas.microsoft.com/office/drawing/2014/main" id="{3FB25922-EB53-85B6-8BD4-2744CAEB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39C892-BCDD-5E75-2BA7-79D5AA9D43C6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60B1648-B493-13AC-33C5-8F2794E74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679" y="189394"/>
            <a:ext cx="430394" cy="437490"/>
          </a:xfrm>
          <a:prstGeom prst="rect">
            <a:avLst/>
          </a:prstGeom>
        </p:spPr>
      </p:pic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F3664EB7-1457-34ED-26EB-65EE7A10CB86}"/>
              </a:ext>
            </a:extLst>
          </p:cNvPr>
          <p:cNvSpPr/>
          <p:nvPr/>
        </p:nvSpPr>
        <p:spPr>
          <a:xfrm rot="10800000">
            <a:off x="5155902" y="4569937"/>
            <a:ext cx="796011" cy="36512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AECC440F-F4AB-84AB-5D79-880CDB96D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349353"/>
            <a:ext cx="4804755" cy="34031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ECCB4-C50E-7BAE-D91A-934B3CDE9445}"/>
              </a:ext>
            </a:extLst>
          </p:cNvPr>
          <p:cNvCxnSpPr>
            <a:cxnSpLocks/>
          </p:cNvCxnSpPr>
          <p:nvPr/>
        </p:nvCxnSpPr>
        <p:spPr>
          <a:xfrm flipH="1">
            <a:off x="7065818" y="2406655"/>
            <a:ext cx="436824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066FD-8644-563E-170C-216E5EDBBDEF}"/>
              </a:ext>
            </a:extLst>
          </p:cNvPr>
          <p:cNvCxnSpPr>
            <a:cxnSpLocks/>
          </p:cNvCxnSpPr>
          <p:nvPr/>
        </p:nvCxnSpPr>
        <p:spPr>
          <a:xfrm flipH="1">
            <a:off x="7022484" y="3547346"/>
            <a:ext cx="441158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DDE441-9CB4-ED3A-9429-8912459BB761}"/>
              </a:ext>
            </a:extLst>
          </p:cNvPr>
          <p:cNvCxnSpPr>
            <a:cxnSpLocks/>
          </p:cNvCxnSpPr>
          <p:nvPr/>
        </p:nvCxnSpPr>
        <p:spPr>
          <a:xfrm flipV="1">
            <a:off x="9368444" y="2976490"/>
            <a:ext cx="1076450" cy="239353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4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9838-2328-D864-51AA-5AB5CAA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731" y="-523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ptos" panose="020B0004020202020204" pitchFamily="34" charset="0"/>
              </a:rPr>
              <a:t>Thank you!  Acknowledgments.  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1924-05FD-582A-8F48-07B7F820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62" y="1101844"/>
            <a:ext cx="11733087" cy="5396234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ptos" panose="020B0004020202020204" pitchFamily="34" charset="0"/>
              </a:rPr>
              <a:t>Acknowledgments: Dozens of funding organizations. Hundreds of researchers who have operated and collected ozone ground-based data over the past 30 years!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Chang, K-L. et al. (2024) Challenges of detecting free tropospheric ozone …https://doi.org/10.5194/egusphere-2023-2739   </a:t>
            </a: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Gaudel et al. (2018) Tropospheric Ozone Assessment Report: Present-day distribution and trends… </a:t>
            </a:r>
            <a:r>
              <a:rPr lang="en-US" sz="2200" dirty="0">
                <a:latin typeface="Aptos" panose="020B0004020202020204" pitchFamily="34" charset="0"/>
                <a:hlinkClick r:id="rId3"/>
              </a:rPr>
              <a:t>https://doi.org/10.1525/elementa.291</a:t>
            </a: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Gaudel, A., et al. (2024) Tropical tropospheric ozone distribution and trends from in situ…, </a:t>
            </a:r>
            <a:r>
              <a:rPr lang="en-US" sz="2200" i="1" dirty="0">
                <a:latin typeface="Aptos" panose="020B0004020202020204" pitchFamily="34" charset="0"/>
              </a:rPr>
              <a:t>ACP, https://doi.org/10.5194/egusphere-2023-3095 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Kollonige, D. E., et al. (2023) Tropical Tropospheric ozone trends (1998-2020)   </a:t>
            </a:r>
            <a:r>
              <a:rPr lang="en-US" sz="2200" dirty="0">
                <a:highlight>
                  <a:srgbClr val="C0C0C0"/>
                </a:highlight>
                <a:latin typeface="Aptos" panose="020B0004020202020204" pitchFamily="34" charset="0"/>
              </a:rPr>
              <a:t>This Meeting, Tues Poster</a:t>
            </a: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Stauffer, R. M., et al. (2019) </a:t>
            </a:r>
            <a:r>
              <a:rPr lang="en-US" sz="2200" kern="1400" spc="-5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effects of a changing observing system on MERRA-2-based ozone </a:t>
            </a:r>
            <a:r>
              <a:rPr lang="en-US" sz="2200" kern="1400" spc="-5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https://agupubs.onlinelibrary.wiley.com/doi/</a:t>
            </a:r>
            <a:r>
              <a:rPr lang="en-US" sz="22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10.1029/</a:t>
            </a:r>
            <a:r>
              <a:rPr lang="en-US" sz="2200" kern="1400" spc="-5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2018JD030090</a:t>
            </a: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Stauffer, R, M., et al. (2023) Dynamical drivers of free-tropospheric ozone… </a:t>
            </a:r>
            <a:r>
              <a:rPr lang="en-US" sz="2200" dirty="0">
                <a:latin typeface="Aptos" panose="020B0004020202020204" pitchFamily="34" charset="0"/>
                <a:hlinkClick r:id="rId5"/>
              </a:rPr>
              <a:t>https://doi.org/10.5194/egusphere-2023-2618</a:t>
            </a: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Stauffer, R. M., et al. (2023) Dynamical drivers of free-tropospheric ozone… </a:t>
            </a:r>
            <a:r>
              <a:rPr lang="en-US" sz="2200" dirty="0">
                <a:highlight>
                  <a:srgbClr val="C0C0C0"/>
                </a:highlight>
                <a:latin typeface="Aptos" panose="020B0004020202020204" pitchFamily="34" charset="0"/>
              </a:rPr>
              <a:t>This Meeting, Wed Talk</a:t>
            </a: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Smit, H. G. J., A. M. Thompson et al. (2021) WMO/GAW ASOPOS Report 268 </a:t>
            </a:r>
            <a:r>
              <a:rPr lang="en-US" sz="2200" dirty="0">
                <a:latin typeface="Aptos" panose="020B0004020202020204" pitchFamily="34" charset="0"/>
                <a:hlinkClick r:id="rId6"/>
              </a:rPr>
              <a:t>https://library. wmo.int/records/item/57720-ozonesonde-measurement-principles-and-best-operational-practices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Smit, H. G. J. et al. (2024) New insights from the </a:t>
            </a:r>
            <a:r>
              <a:rPr lang="en-US" sz="2200" dirty="0" err="1">
                <a:latin typeface="Aptos" panose="020B0004020202020204" pitchFamily="34" charset="0"/>
              </a:rPr>
              <a:t>Juelich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OzoneSonde</a:t>
            </a:r>
            <a:r>
              <a:rPr lang="en-US" sz="2200" dirty="0">
                <a:latin typeface="Aptos" panose="020B0004020202020204" pitchFamily="34" charset="0"/>
              </a:rPr>
              <a:t> … </a:t>
            </a:r>
            <a:r>
              <a:rPr lang="en-US" sz="2200" dirty="0">
                <a:latin typeface="Aptos" panose="020B0004020202020204" pitchFamily="34" charset="0"/>
                <a:hlinkClick r:id="rId7"/>
              </a:rPr>
              <a:t>https://doi.org/10.5194/amt-17-73-2024</a:t>
            </a: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ptos" panose="020B0004020202020204" pitchFamily="34" charset="0"/>
              </a:rPr>
              <a:t>Thompson, A. M., et al. (2021) Regional and seasonal trends in tropical ozone from SHADOZ profiles… </a:t>
            </a:r>
            <a:r>
              <a:rPr lang="en-US" sz="22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https://agupubs.onlinelibrary.wiley.com/doi/10.1029/2021JD034691</a:t>
            </a:r>
            <a:r>
              <a:rPr lang="en-US" sz="2200" b="1" kern="1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US" sz="22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787A0-54E7-BF50-699B-0C9DF00E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CC91A-B360-8DBD-99EB-A5A0FDFF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13</a:t>
            </a:fld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704CF4-0FEF-3DBD-CC48-B98508EA106F}"/>
              </a:ext>
            </a:extLst>
          </p:cNvPr>
          <p:cNvGrpSpPr/>
          <p:nvPr/>
        </p:nvGrpSpPr>
        <p:grpSpPr>
          <a:xfrm>
            <a:off x="246076" y="114210"/>
            <a:ext cx="733077" cy="781717"/>
            <a:chOff x="25250986" y="350606"/>
            <a:chExt cx="3966072" cy="4228866"/>
          </a:xfrm>
        </p:grpSpPr>
        <p:pic>
          <p:nvPicPr>
            <p:cNvPr id="10" name="Picture 9" descr="NASA-GSFC.jpg">
              <a:extLst>
                <a:ext uri="{FF2B5EF4-FFF2-40B4-BE49-F238E27FC236}">
                  <a16:creationId xmlns:a16="http://schemas.microsoft.com/office/drawing/2014/main" id="{1231E40F-4C5A-B0D6-60F8-BA2526F44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6A7CA5-A399-E293-E2B9-1D661351D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F79CA3-CFF3-85E3-E9F8-D8B0C6ECB46B}"/>
              </a:ext>
            </a:extLst>
          </p:cNvPr>
          <p:cNvGrpSpPr/>
          <p:nvPr/>
        </p:nvGrpSpPr>
        <p:grpSpPr>
          <a:xfrm>
            <a:off x="10912114" y="200831"/>
            <a:ext cx="1009748" cy="608506"/>
            <a:chOff x="10597578" y="513902"/>
            <a:chExt cx="1461305" cy="713040"/>
          </a:xfrm>
        </p:grpSpPr>
        <p:pic>
          <p:nvPicPr>
            <p:cNvPr id="7" name="Grafik 4">
              <a:extLst>
                <a:ext uri="{FF2B5EF4-FFF2-40B4-BE49-F238E27FC236}">
                  <a16:creationId xmlns:a16="http://schemas.microsoft.com/office/drawing/2014/main" id="{6A4A22DB-D83C-E85E-C49C-53A71F3D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EB690D-77AD-CFD3-6807-5C4FF79BE77D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7265E-CE89-C5BE-8CAA-EA1667BCD8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5169" y="175508"/>
            <a:ext cx="430394" cy="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89E3B4-37A7-613F-044C-89917C4D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7" y="144192"/>
            <a:ext cx="99620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ptos Display" panose="02110004020202020204"/>
              </a:rPr>
              <a:t>Supplementary Figures</a:t>
            </a:r>
            <a:br>
              <a:rPr lang="en-US" dirty="0"/>
            </a:b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A9941F-5348-055F-B210-5D952BF7CC83}"/>
              </a:ext>
            </a:extLst>
          </p:cNvPr>
          <p:cNvGrpSpPr/>
          <p:nvPr/>
        </p:nvGrpSpPr>
        <p:grpSpPr>
          <a:xfrm>
            <a:off x="10968362" y="339566"/>
            <a:ext cx="1013263" cy="608506"/>
            <a:chOff x="10597578" y="513902"/>
            <a:chExt cx="1466393" cy="713040"/>
          </a:xfrm>
        </p:grpSpPr>
        <p:pic>
          <p:nvPicPr>
            <p:cNvPr id="12" name="Grafik 4">
              <a:extLst>
                <a:ext uri="{FF2B5EF4-FFF2-40B4-BE49-F238E27FC236}">
                  <a16:creationId xmlns:a16="http://schemas.microsoft.com/office/drawing/2014/main" id="{4BB22F51-AD63-9F0E-9722-086AF4CB6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47F57D-ABFC-B6AF-F9D1-9DB445A2E73D}"/>
                </a:ext>
              </a:extLst>
            </p:cNvPr>
            <p:cNvSpPr txBox="1"/>
            <p:nvPr/>
          </p:nvSpPr>
          <p:spPr>
            <a:xfrm rot="20123504">
              <a:off x="11097040" y="70156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771E1-5A2E-274A-E6A0-2CBF70214D19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15" name="Picture 14" descr="NASA-GSFC.jpg">
              <a:extLst>
                <a:ext uri="{FF2B5EF4-FFF2-40B4-BE49-F238E27FC236}">
                  <a16:creationId xmlns:a16="http://schemas.microsoft.com/office/drawing/2014/main" id="{8A22DB4D-EEC5-B285-F608-ACA9F8A8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4C8D07-A196-1EF9-30ED-52C5DE157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549D3-B04C-7140-E855-71DA55F7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7209A-CAC7-BB3A-3A26-7AE65B30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89E3B4-37A7-613F-044C-89917C4D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37" y="198469"/>
            <a:ext cx="9501072" cy="1765085"/>
          </a:xfrm>
        </p:spPr>
        <p:txBody>
          <a:bodyPr>
            <a:normAutofit fontScale="90000"/>
          </a:bodyPr>
          <a:lstStyle/>
          <a:p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Biases visible here? Maybe QR &amp; FTIR </a:t>
            </a:r>
            <a:r>
              <a:rPr kumimoji="0" lang="en-US" sz="31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sl</a:t>
            </a: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more negative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Left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QR L3 Trends for all datasets , surface to 300hPa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lang="en-US" dirty="0"/>
              <a:t>		</a:t>
            </a:r>
            <a:r>
              <a:rPr lang="en-US" sz="3100" b="1" dirty="0">
                <a:solidFill>
                  <a:srgbClr val="FF0000"/>
                </a:solidFill>
              </a:rPr>
              <a:t>Right</a:t>
            </a:r>
            <a:r>
              <a:rPr lang="en-US" sz="2700" b="1" dirty="0"/>
              <a:t>   MLR L3 Trends for all datasets , surface to 300hPa</a:t>
            </a:r>
            <a:br>
              <a:rPr lang="en-US" sz="2700" b="1" dirty="0"/>
            </a:br>
            <a:r>
              <a:rPr lang="en-US" sz="2700" b="1" i="1" dirty="0"/>
              <a:t>For L3 there are slightly fewer stations than for L1</a:t>
            </a:r>
            <a:endParaRPr lang="en-US" sz="27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771E1-5A2E-274A-E6A0-2CBF70214D19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15" name="Picture 14" descr="NASA-GSFC.jpg">
              <a:extLst>
                <a:ext uri="{FF2B5EF4-FFF2-40B4-BE49-F238E27FC236}">
                  <a16:creationId xmlns:a16="http://schemas.microsoft.com/office/drawing/2014/main" id="{8A22DB4D-EEC5-B285-F608-ACA9F8A8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4C8D07-A196-1EF9-30ED-52C5DE157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6" name="Content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9AE30CE-60AB-6376-6584-52563D40C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6" y="2128561"/>
            <a:ext cx="5828624" cy="3795221"/>
          </a:xfrm>
        </p:spPr>
      </p:pic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CE8F932-1EB7-EF86-7559-706C08B50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84" y="2128561"/>
            <a:ext cx="5828624" cy="37952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0C5C25-1F0F-A653-3F3F-35917F70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4B8A6-6308-477C-A5A3-5EDE928C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65E19-86B0-1C2A-DCBE-518D96C11606}"/>
              </a:ext>
            </a:extLst>
          </p:cNvPr>
          <p:cNvGrpSpPr/>
          <p:nvPr/>
        </p:nvGrpSpPr>
        <p:grpSpPr>
          <a:xfrm>
            <a:off x="10912114" y="200831"/>
            <a:ext cx="1009748" cy="608506"/>
            <a:chOff x="10597578" y="513902"/>
            <a:chExt cx="1461305" cy="71304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350E2BF-271E-3EC7-BE0B-0E5FD9F2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EB3453-456B-5C7B-493C-79FCDA9AE4C5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EC67C0-6496-5958-03E0-1E8335D06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169" y="175508"/>
            <a:ext cx="430394" cy="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823D-A22C-9818-4B17-1EFFC2E3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91" y="132127"/>
            <a:ext cx="11260801" cy="134969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Ques 4- 22/April  </a:t>
            </a:r>
            <a:r>
              <a:rPr lang="en-US" sz="2400" dirty="0">
                <a:solidFill>
                  <a:srgbClr val="FF0000"/>
                </a:solidFill>
              </a:rPr>
              <a:t>HEGIFTOM QR and MLR L3 Trends-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 All </a:t>
            </a:r>
            <a:r>
              <a:rPr lang="en-US" sz="2400" dirty="0" err="1">
                <a:solidFill>
                  <a:srgbClr val="FF0000"/>
                </a:solidFill>
              </a:rPr>
              <a:t>TrOC</a:t>
            </a:r>
            <a:r>
              <a:rPr lang="en-US" sz="2400" dirty="0">
                <a:solidFill>
                  <a:srgbClr val="FF0000"/>
                </a:solidFill>
              </a:rPr>
              <a:t> Data: Surface to 300hPa </a:t>
            </a:r>
            <a:r>
              <a:rPr lang="en-US" sz="2400" dirty="0"/>
              <a:t>Most stations within +/- 3 (</a:t>
            </a:r>
            <a:r>
              <a:rPr lang="en-US" sz="2400" dirty="0" err="1"/>
              <a:t>ppbv</a:t>
            </a:r>
            <a:r>
              <a:rPr lang="en-US" sz="2400" dirty="0"/>
              <a:t>/decade)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B291CC-70BA-F1AE-3A43-B22933AFE3EC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4" name="Picture 3" descr="NASA-GSFC.jpg">
              <a:extLst>
                <a:ext uri="{FF2B5EF4-FFF2-40B4-BE49-F238E27FC236}">
                  <a16:creationId xmlns:a16="http://schemas.microsoft.com/office/drawing/2014/main" id="{D50B3F7F-35F1-A5DF-91D7-E58486A9E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CA1326-D82D-131C-BD70-12FB0158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14" name="Content Placeholder 13" descr="A graph of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CC9783C3-5374-C024-540E-1401BC872B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8" y="1559068"/>
            <a:ext cx="6017932" cy="4706737"/>
          </a:xfrm>
        </p:spPr>
      </p:pic>
      <p:pic>
        <p:nvPicPr>
          <p:cNvPr id="17" name="Content Placeholder 16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50239726-ECE4-DD85-8F2C-2DF9D7805C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6" y="1559068"/>
            <a:ext cx="5787342" cy="4706737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EDB3D-7EA9-94E3-09FA-CF27CF8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B52DE1-9E0E-3651-5E44-C3CD09D4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BB2A7-31B5-C903-8F7E-B52DFA96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4AFE-5D8B-2924-EB8D-C1077FFC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24" y="21598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FT – data from 3 </a:t>
            </a:r>
            <a:r>
              <a:rPr lang="en-US" sz="3600" b="1" dirty="0" err="1">
                <a:solidFill>
                  <a:srgbClr val="FF0000"/>
                </a:solidFill>
              </a:rPr>
              <a:t>inst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QR L1 Trends for all , for ~60 sites </a:t>
            </a:r>
            <a:r>
              <a:rPr lang="en-US" sz="2400" b="1" dirty="0">
                <a:solidFill>
                  <a:srgbClr val="FF0000"/>
                </a:solidFill>
              </a:rPr>
              <a:t>FT (300&lt;p&lt;700hPa).  </a:t>
            </a:r>
            <a:r>
              <a:rPr lang="en-US" sz="2400" b="1" dirty="0"/>
              <a:t>Most stations within +/- 2 (</a:t>
            </a:r>
            <a:r>
              <a:rPr lang="en-US" sz="2400" b="1" dirty="0" err="1"/>
              <a:t>ppbv</a:t>
            </a:r>
            <a:r>
              <a:rPr lang="en-US" sz="2400" b="1" dirty="0"/>
              <a:t>/decade)</a:t>
            </a:r>
          </a:p>
        </p:txBody>
      </p:sp>
      <p:pic>
        <p:nvPicPr>
          <p:cNvPr id="13" name="Content Placeholder 12" descr="A graph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7214249D-2FD2-885B-FE28-3D1FF9C3D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" y="1819758"/>
            <a:ext cx="5570796" cy="4691910"/>
          </a:xfrm>
        </p:spPr>
      </p:pic>
      <p:pic>
        <p:nvPicPr>
          <p:cNvPr id="17" name="Content Placeholder 16" descr="A graph with black and red dots&#10;&#10;Description automatically generated">
            <a:extLst>
              <a:ext uri="{FF2B5EF4-FFF2-40B4-BE49-F238E27FC236}">
                <a16:creationId xmlns:a16="http://schemas.microsoft.com/office/drawing/2014/main" id="{5C59A662-6612-376D-84D5-B01D17A7D5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9758"/>
            <a:ext cx="5494943" cy="4735295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58D75B-7F7B-AAE3-2320-0C17C5F47735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6" name="Picture 5" descr="NASA-GSFC.jpg">
              <a:extLst>
                <a:ext uri="{FF2B5EF4-FFF2-40B4-BE49-F238E27FC236}">
                  <a16:creationId xmlns:a16="http://schemas.microsoft.com/office/drawing/2014/main" id="{01E5F832-D166-9DF2-141E-A91B3EA6F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9D9D55-567D-4D24-5AB1-3BA4C338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C61CC-4718-7800-4639-5E6D468F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GMAC-Thompson, 21/5/2024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13261-D32D-4FF6-4716-EC80606E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246076" y="999211"/>
            <a:ext cx="11835828" cy="562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IGAC/TOAR II?</a:t>
            </a:r>
          </a:p>
          <a:p>
            <a:pPr marL="342900" indent="-342900"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HEGIFTOM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armonization 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valuation of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round-based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nstruments for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ropospheric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easurements) 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important in Ozone (TOAR II) &amp; Climate Assessments? </a:t>
            </a:r>
            <a:endParaRPr lang="x-none" sz="28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HEGIFTOM: WHAT, HOW, WHERE.  Data Status. </a:t>
            </a:r>
            <a:endParaRPr lang="x-none" sz="28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US" sz="2800" b="1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“all-site” results 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TOAR II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“Total” &amp; “free” trop. O</a:t>
            </a:r>
            <a:r>
              <a:rPr lang="en-US" sz="2800" b="1" baseline="-25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column trends by two (QR &amp; MLR) methods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Focus O</a:t>
            </a:r>
            <a:r>
              <a:rPr lang="en-US" sz="2800" b="1" baseline="-25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-sonde data (~40 sites) – compare 4 other instruments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b="1" i="1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Summary: Trends to date for 2000-2022 show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sites within </a:t>
            </a:r>
            <a:r>
              <a:rPr lang="en-US" sz="2800" b="1" i="1" u="sng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ppbv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/dec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equivalent to 1-8%/dec, for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TrOC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depending on location </a:t>
            </a:r>
            <a:r>
              <a:rPr lang="en-US" sz="2800" b="1" i="1" u="sng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independent of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statistical method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Globally trends are ~50:50 positive, negative, for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FT O</a:t>
            </a:r>
            <a:r>
              <a:rPr lang="en-US" sz="2800" b="1" i="1" baseline="-25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800" b="1" i="1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144122" y="168438"/>
            <a:ext cx="9081885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Outline</a:t>
            </a:r>
            <a:endParaRPr lang="x-none" sz="3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0264" y="6439452"/>
            <a:ext cx="568960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GMAC-Thompson, 21/5/2024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290B-7E67-1344-9913-6C162E0E7D80}"/>
              </a:ext>
            </a:extLst>
          </p:cNvPr>
          <p:cNvGrpSpPr/>
          <p:nvPr/>
        </p:nvGrpSpPr>
        <p:grpSpPr>
          <a:xfrm>
            <a:off x="246076" y="114210"/>
            <a:ext cx="733077" cy="781717"/>
            <a:chOff x="25250986" y="350606"/>
            <a:chExt cx="3966072" cy="4228866"/>
          </a:xfrm>
        </p:grpSpPr>
        <p:pic>
          <p:nvPicPr>
            <p:cNvPr id="8" name="Picture 7" descr="NASA-GSFC.jpg">
              <a:extLst>
                <a:ext uri="{FF2B5EF4-FFF2-40B4-BE49-F238E27FC236}">
                  <a16:creationId xmlns:a16="http://schemas.microsoft.com/office/drawing/2014/main" id="{C2651F29-243C-0BAF-531E-C1AC7D49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BFC013-24C5-542F-42D4-8F59ECD0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411D6-A3C8-2DF8-CB87-E7204B4A2A28}"/>
              </a:ext>
            </a:extLst>
          </p:cNvPr>
          <p:cNvGrpSpPr/>
          <p:nvPr/>
        </p:nvGrpSpPr>
        <p:grpSpPr>
          <a:xfrm>
            <a:off x="10851571" y="195785"/>
            <a:ext cx="1009748" cy="608506"/>
            <a:chOff x="10597578" y="513902"/>
            <a:chExt cx="1461305" cy="713040"/>
          </a:xfrm>
        </p:grpSpPr>
        <p:pic>
          <p:nvPicPr>
            <p:cNvPr id="13" name="Grafik 4">
              <a:extLst>
                <a:ext uri="{FF2B5EF4-FFF2-40B4-BE49-F238E27FC236}">
                  <a16:creationId xmlns:a16="http://schemas.microsoft.com/office/drawing/2014/main" id="{4A102762-2183-7500-62F1-9D540417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82AB3F-602D-1E58-7F53-DB4BB3069EF2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C8FEC-B13E-B4CD-F701-D9CDAC84D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626" y="170462"/>
            <a:ext cx="430394" cy="43749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956100-D2F0-59A2-35E4-8EFEDEC0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D03F2-A678-5A4E-2CB0-4A804359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FB258C-A614-A442-6B38-18E2BEAAE484}"/>
              </a:ext>
            </a:extLst>
          </p:cNvPr>
          <p:cNvSpPr/>
          <p:nvPr/>
        </p:nvSpPr>
        <p:spPr>
          <a:xfrm>
            <a:off x="0" y="916076"/>
            <a:ext cx="70480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itchFamily="2" charset="2"/>
              <a:buChar char=""/>
            </a:pP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Intl Global Atmos. Chem. project (IGAC)/TOAR (</a:t>
            </a:r>
            <a:r>
              <a:rPr lang="en-US" sz="24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Tropo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Ozone Assessment Report) “Report” appeared as 6 papers in </a:t>
            </a:r>
            <a:r>
              <a:rPr lang="en-US" sz="24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Elementa, 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2017-2020. </a:t>
            </a: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Satellite data (4 types, </a:t>
            </a:r>
            <a:r>
              <a:rPr lang="en-US" sz="20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Gaudel et al., 2018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inconclusive trends, 2005-2016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TOAR II kicked off in 2021. Aims to deliver its Reports in late 2024/early 2025.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Copernicus papers completed by July 2024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sz="20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Statistical approach and figure formats prescribed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TOAR II </a:t>
            </a:r>
            <a:r>
              <a:rPr lang="en-US" sz="2400" b="1" u="sng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Tropical </a:t>
            </a:r>
            <a:r>
              <a:rPr lang="en-US" sz="2400" b="1" u="sng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Tropo</a:t>
            </a:r>
            <a:r>
              <a:rPr lang="en-US" sz="2400" b="1" u="sng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Ozone 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satellite products (</a:t>
            </a:r>
            <a:r>
              <a:rPr lang="en-US" sz="20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Gaudel et al., 2024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show little progress with “newer, better” data. Too uncertain, poor correlation, r</a:t>
            </a:r>
            <a:r>
              <a:rPr lang="en-US" sz="2400" b="1" baseline="30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0.3-0.6 (</a:t>
            </a: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Global trends remain positive, negative </a:t>
            </a:r>
            <a:r>
              <a:rPr lang="en-US" sz="20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(not shown)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definitive satellite Assessment of FT trends, </a:t>
            </a:r>
            <a:r>
              <a:rPr lang="en-US" sz="24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i.e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greatest radiative forcing region</a:t>
            </a:r>
          </a:p>
          <a:p>
            <a:pPr marL="342900" indent="-342900">
              <a:buFont typeface="Symbol" pitchFamily="2" charset="2"/>
              <a:buChar char=""/>
            </a:pPr>
            <a:endParaRPr lang="en-US" sz="3200" b="1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C47FA1-41EC-89EA-472C-E72D6595ECD8}"/>
              </a:ext>
            </a:extLst>
          </p:cNvPr>
          <p:cNvSpPr/>
          <p:nvPr/>
        </p:nvSpPr>
        <p:spPr>
          <a:xfrm>
            <a:off x="1083455" y="202577"/>
            <a:ext cx="913120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    WHAT IS IGAC/TOAR II?   Why HEGIFTOM?</a:t>
            </a:r>
            <a:endParaRPr lang="x-none" sz="3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645EBF5-89FE-730D-D1AE-3392A2469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5" r="23702"/>
          <a:stretch/>
        </p:blipFill>
        <p:spPr>
          <a:xfrm>
            <a:off x="123290" y="186502"/>
            <a:ext cx="768057" cy="684390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24D3517-0B66-5D01-5DAD-AAFB832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7259" y="6401534"/>
            <a:ext cx="5689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GMAC-Thompson, 21/5/2024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image25.png">
            <a:extLst>
              <a:ext uri="{FF2B5EF4-FFF2-40B4-BE49-F238E27FC236}">
                <a16:creationId xmlns:a16="http://schemas.microsoft.com/office/drawing/2014/main" id="{290055CC-6C8D-78FD-2424-14A290A7A60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02197" y="3474272"/>
            <a:ext cx="4889409" cy="312688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065EC-1970-3513-29D1-474C3E6C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CFCF0-1042-8C2D-6CFD-840266E82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307" y="170707"/>
            <a:ext cx="430394" cy="4374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B486F0-AC4C-BA78-54A8-C0558AB0ED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539">
            <a:off x="11010453" y="329730"/>
            <a:ext cx="453319" cy="608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8500C4-ED33-6F5B-4B17-1F776FCF17E5}"/>
              </a:ext>
            </a:extLst>
          </p:cNvPr>
          <p:cNvSpPr txBox="1"/>
          <p:nvPr/>
        </p:nvSpPr>
        <p:spPr>
          <a:xfrm rot="20123504">
            <a:off x="11160555" y="562231"/>
            <a:ext cx="668140" cy="315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9225C-3A46-B70D-7876-3ACD9A927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012" y="967692"/>
            <a:ext cx="4815966" cy="24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144944" y="1339973"/>
            <a:ext cx="5907082" cy="5168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Alternative to still-evolving satellite </a:t>
            </a:r>
            <a:r>
              <a:rPr lang="en-GB" sz="2000" b="1" dirty="0" err="1">
                <a:solidFill>
                  <a:srgbClr val="002060"/>
                </a:solidFill>
                <a:latin typeface="Aptos" panose="020B0004020202020204" pitchFamily="34" charset="0"/>
              </a:rPr>
              <a:t>TrOC</a:t>
            </a: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 (tropospheric ozone column) products: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FT ozone from 5 ground-based instrument types, most from NDACC &amp; related networks:</a:t>
            </a:r>
            <a:r>
              <a:rPr lang="en-GB" sz="20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GB" sz="2000" b="1" dirty="0">
                <a:solidFill>
                  <a:srgbClr val="108BDE"/>
                </a:solidFill>
                <a:latin typeface="Aptos" panose="020B0004020202020204" pitchFamily="34" charset="0"/>
              </a:rPr>
              <a:t>in-service</a:t>
            </a: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GB" sz="2000" b="1" dirty="0">
                <a:solidFill>
                  <a:srgbClr val="108BDE"/>
                </a:solidFill>
                <a:latin typeface="Aptos" panose="020B0004020202020204" pitchFamily="34" charset="0"/>
              </a:rPr>
              <a:t>aircraft [IAGOS], </a:t>
            </a:r>
            <a:r>
              <a:rPr lang="en-GB" sz="2000" b="1" dirty="0" err="1">
                <a:solidFill>
                  <a:srgbClr val="108BDE"/>
                </a:solidFill>
                <a:latin typeface="Aptos" panose="020B0004020202020204" pitchFamily="34" charset="0"/>
              </a:rPr>
              <a:t>ozonesondes,FTIR</a:t>
            </a:r>
            <a:r>
              <a:rPr lang="en-GB" sz="2000" b="1" dirty="0">
                <a:solidFill>
                  <a:srgbClr val="108BDE"/>
                </a:solidFill>
                <a:latin typeface="Aptos" panose="020B0004020202020204" pitchFamily="34" charset="0"/>
              </a:rPr>
              <a:t>, Brewer/Dobson </a:t>
            </a:r>
            <a:r>
              <a:rPr lang="en-GB" sz="2000" b="1" dirty="0" err="1">
                <a:solidFill>
                  <a:srgbClr val="108BDE"/>
                </a:solidFill>
                <a:latin typeface="Aptos" panose="020B0004020202020204" pitchFamily="34" charset="0"/>
              </a:rPr>
              <a:t>Umkehr</a:t>
            </a:r>
            <a:r>
              <a:rPr lang="en-GB" sz="2000" b="1" dirty="0">
                <a:solidFill>
                  <a:srgbClr val="108BDE"/>
                </a:solidFill>
                <a:latin typeface="Aptos" panose="020B0004020202020204" pitchFamily="34" charset="0"/>
              </a:rPr>
              <a:t>, Lidar (</a:t>
            </a: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Photos, Right</a:t>
            </a:r>
            <a:r>
              <a:rPr lang="en-GB" sz="2000" b="1" dirty="0">
                <a:solidFill>
                  <a:srgbClr val="108BDE"/>
                </a:solidFill>
                <a:latin typeface="Aptos" panose="020B0004020202020204" pitchFamily="34" charset="0"/>
              </a:rPr>
              <a:t>)</a:t>
            </a:r>
            <a:endParaRPr lang="en-GB" sz="20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All instrument types have been used in HEGIFTOM. Reprocessed data based on rigorous protocols and absolute standards, thus ensuring harmonized time-series, with artifacts removed.  Contributing networks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Each measurement is delivered with </a:t>
            </a:r>
            <a:r>
              <a:rPr lang="en-GB" sz="20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uncertainty</a:t>
            </a: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 and a </a:t>
            </a:r>
            <a:r>
              <a:rPr lang="en-GB" sz="20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quality flag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rgbClr val="FF0000"/>
                </a:solidFill>
                <a:latin typeface="Aptos" panose="020B0004020202020204" pitchFamily="34" charset="0"/>
              </a:rPr>
              <a:t>This Study: Total trop. O</a:t>
            </a:r>
            <a:r>
              <a:rPr lang="en-GB" sz="2400" b="1" i="1" u="sng" baseline="-25000" dirty="0">
                <a:solidFill>
                  <a:srgbClr val="FF0000"/>
                </a:solidFill>
                <a:latin typeface="Aptos" panose="020B0004020202020204" pitchFamily="34" charset="0"/>
              </a:rPr>
              <a:t>3</a:t>
            </a:r>
            <a:r>
              <a:rPr lang="en-GB" sz="2400" b="1" i="1" u="sng" dirty="0">
                <a:solidFill>
                  <a:srgbClr val="FF0000"/>
                </a:solidFill>
                <a:latin typeface="Aptos" panose="020B0004020202020204" pitchFamily="34" charset="0"/>
              </a:rPr>
              <a:t> , “</a:t>
            </a:r>
            <a:r>
              <a:rPr lang="en-GB" sz="2400" b="1" i="1" u="sng" dirty="0" err="1">
                <a:solidFill>
                  <a:srgbClr val="FF0000"/>
                </a:solidFill>
                <a:latin typeface="Aptos" panose="020B0004020202020204" pitchFamily="34" charset="0"/>
              </a:rPr>
              <a:t>TrOC</a:t>
            </a:r>
            <a:r>
              <a:rPr lang="en-GB" sz="2400" b="1" i="1" u="sng" dirty="0">
                <a:solidFill>
                  <a:srgbClr val="FF0000"/>
                </a:solidFill>
                <a:latin typeface="Aptos" panose="020B0004020202020204" pitchFamily="34" charset="0"/>
              </a:rPr>
              <a:t>” and  FT column trends. </a:t>
            </a:r>
            <a:r>
              <a:rPr lang="en-GB" sz="2400" b="1" i="1" u="sng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</a:rPr>
              <a:t>First </a:t>
            </a:r>
            <a:r>
              <a:rPr lang="en-GB" sz="24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sondes, then all 5 instrument types compared</a:t>
            </a:r>
          </a:p>
          <a:p>
            <a:endParaRPr lang="en-GB" sz="20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4284" y="6273370"/>
            <a:ext cx="3667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08BDE"/>
                </a:solidFill>
                <a:hlinkClick r:id="rId3"/>
              </a:rPr>
              <a:t>http://hegiftom.meteo.be/datasets</a:t>
            </a:r>
            <a:endParaRPr lang="en-US" dirty="0">
              <a:solidFill>
                <a:srgbClr val="108BDE"/>
              </a:solidFill>
            </a:endParaRPr>
          </a:p>
          <a:p>
            <a:endParaRPr lang="en-US" dirty="0">
              <a:solidFill>
                <a:srgbClr val="108BDE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1CBAF-23FA-1D6B-CA90-FC6700412BAD}"/>
              </a:ext>
            </a:extLst>
          </p:cNvPr>
          <p:cNvGrpSpPr/>
          <p:nvPr/>
        </p:nvGrpSpPr>
        <p:grpSpPr>
          <a:xfrm>
            <a:off x="6141678" y="1552331"/>
            <a:ext cx="5067777" cy="3710152"/>
            <a:chOff x="5053752" y="2827276"/>
            <a:chExt cx="5067777" cy="371015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" t="7001" r="5296" b="3199"/>
            <a:stretch/>
          </p:blipFill>
          <p:spPr bwMode="auto">
            <a:xfrm>
              <a:off x="5053752" y="2827276"/>
              <a:ext cx="5067777" cy="371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MOHP-O3S-A1-HighRes">
              <a:extLst>
                <a:ext uri="{FF2B5EF4-FFF2-40B4-BE49-F238E27FC236}">
                  <a16:creationId xmlns:a16="http://schemas.microsoft.com/office/drawing/2014/main" id="{D78B9501-15CD-BE9C-D3A9-35C5FFF2D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565" y="2915729"/>
              <a:ext cx="1422725" cy="1425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078391" y="194346"/>
            <a:ext cx="931029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&amp; HOW: HEGIFTOM Data to the Rescue! </a:t>
            </a:r>
            <a:endParaRPr lang="x-none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77" y="874602"/>
            <a:ext cx="1148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HEGIFTOM: IGAC/TOAR II Activity, Co-Leads: R. Van Malderen &amp; H. G. J. Smit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218" y="6481091"/>
            <a:ext cx="5689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GMAC-Thompson, 21/5/2024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167169-8CD5-6025-7A77-4688CA5C7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355" r="2754" b="-544"/>
          <a:stretch/>
        </p:blipFill>
        <p:spPr bwMode="auto">
          <a:xfrm>
            <a:off x="9600681" y="3565593"/>
            <a:ext cx="1577211" cy="17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AA1376-B289-47AB-30DA-2EA0D8EABC59}"/>
              </a:ext>
            </a:extLst>
          </p:cNvPr>
          <p:cNvGrpSpPr/>
          <p:nvPr/>
        </p:nvGrpSpPr>
        <p:grpSpPr>
          <a:xfrm>
            <a:off x="246076" y="114210"/>
            <a:ext cx="733077" cy="781717"/>
            <a:chOff x="25250986" y="350606"/>
            <a:chExt cx="3966072" cy="4228866"/>
          </a:xfrm>
        </p:grpSpPr>
        <p:pic>
          <p:nvPicPr>
            <p:cNvPr id="8" name="Picture 7" descr="NASA-GSFC.jpg">
              <a:extLst>
                <a:ext uri="{FF2B5EF4-FFF2-40B4-BE49-F238E27FC236}">
                  <a16:creationId xmlns:a16="http://schemas.microsoft.com/office/drawing/2014/main" id="{FE44847A-6DE9-1BDE-8C90-C76AEE80F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D1B630-1FE7-967C-F4D6-7A8ECCB0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7179146-5935-8614-B7CB-9E070D3D0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160" y="5370743"/>
            <a:ext cx="726639" cy="535398"/>
          </a:xfrm>
          <a:prstGeom prst="rect">
            <a:avLst/>
          </a:prstGeom>
        </p:spPr>
      </p:pic>
      <p:pic>
        <p:nvPicPr>
          <p:cNvPr id="12" name="Picture 1" descr="F:\AMT-ID-Sel-BCK-11Dec11\aZA-WORK-ID2-3Dec11\Talks-10-11\NDACCLogoNew.png">
            <a:extLst>
              <a:ext uri="{FF2B5EF4-FFF2-40B4-BE49-F238E27FC236}">
                <a16:creationId xmlns:a16="http://schemas.microsoft.com/office/drawing/2014/main" id="{9705FCE5-BF1C-76F3-6B92-F742D6B3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36" y="5331444"/>
            <a:ext cx="1043321" cy="6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C97FDBD-614C-5980-E95D-C683E9E1EF21}"/>
              </a:ext>
            </a:extLst>
          </p:cNvPr>
          <p:cNvSpPr/>
          <p:nvPr/>
        </p:nvSpPr>
        <p:spPr>
          <a:xfrm>
            <a:off x="11299107" y="4395995"/>
            <a:ext cx="297924" cy="523220"/>
          </a:xfrm>
          <a:prstGeom prst="rightBrace">
            <a:avLst/>
          </a:prstGeom>
          <a:ln w="57150">
            <a:solidFill>
              <a:srgbClr val="F03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D7BCA-43AB-CD64-B474-4F95DF272CC5}"/>
              </a:ext>
            </a:extLst>
          </p:cNvPr>
          <p:cNvSpPr txBox="1"/>
          <p:nvPr/>
        </p:nvSpPr>
        <p:spPr>
          <a:xfrm>
            <a:off x="11148264" y="2976994"/>
            <a:ext cx="11368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038F4"/>
                </a:solidFill>
              </a:rPr>
              <a:t>TrOC</a:t>
            </a:r>
            <a:r>
              <a:rPr lang="en-US" sz="2000" b="1" dirty="0">
                <a:solidFill>
                  <a:srgbClr val="F038F4"/>
                </a:solidFill>
              </a:rPr>
              <a:t>=</a:t>
            </a:r>
          </a:p>
          <a:p>
            <a:r>
              <a:rPr lang="en-US" sz="2000" b="1" dirty="0">
                <a:solidFill>
                  <a:srgbClr val="F038F4"/>
                </a:solidFill>
              </a:rPr>
              <a:t>surface</a:t>
            </a:r>
          </a:p>
          <a:p>
            <a:r>
              <a:rPr lang="en-US" sz="2000" b="1" dirty="0">
                <a:solidFill>
                  <a:srgbClr val="F038F4"/>
                </a:solidFill>
              </a:rPr>
              <a:t>-300 </a:t>
            </a:r>
          </a:p>
          <a:p>
            <a:r>
              <a:rPr lang="en-US" sz="2000" b="1" dirty="0" err="1">
                <a:solidFill>
                  <a:srgbClr val="F038F4"/>
                </a:solidFill>
              </a:rPr>
              <a:t>hPa</a:t>
            </a:r>
            <a:endParaRPr lang="en-US" sz="2000" b="1" dirty="0">
              <a:solidFill>
                <a:srgbClr val="F038F4"/>
              </a:solidFill>
            </a:endParaRPr>
          </a:p>
          <a:p>
            <a:endParaRPr lang="en-US" sz="2000" b="1" dirty="0">
              <a:solidFill>
                <a:srgbClr val="F038F4"/>
              </a:solidFill>
            </a:endParaRPr>
          </a:p>
          <a:p>
            <a:endParaRPr lang="en-US" sz="2000" b="1" dirty="0">
              <a:solidFill>
                <a:srgbClr val="F038F4"/>
              </a:solidFill>
            </a:endParaRPr>
          </a:p>
          <a:p>
            <a:endParaRPr lang="en-US" sz="2000" b="1" dirty="0">
              <a:solidFill>
                <a:srgbClr val="F038F4"/>
              </a:solidFill>
            </a:endParaRPr>
          </a:p>
          <a:p>
            <a:r>
              <a:rPr lang="en-US" sz="2000" b="1" dirty="0">
                <a:solidFill>
                  <a:srgbClr val="F038F4"/>
                </a:solidFill>
              </a:rPr>
              <a:t>FT,</a:t>
            </a:r>
          </a:p>
          <a:p>
            <a:r>
              <a:rPr lang="en-US" sz="2000" b="1" dirty="0">
                <a:solidFill>
                  <a:srgbClr val="F038F4"/>
                </a:solidFill>
              </a:rPr>
              <a:t>700-</a:t>
            </a:r>
          </a:p>
          <a:p>
            <a:r>
              <a:rPr lang="en-US" sz="2000" b="1" dirty="0">
                <a:solidFill>
                  <a:srgbClr val="F038F4"/>
                </a:solidFill>
              </a:rPr>
              <a:t>3</a:t>
            </a:r>
            <a:r>
              <a:rPr lang="en-US" sz="2000" b="1">
                <a:solidFill>
                  <a:srgbClr val="F038F4"/>
                </a:solidFill>
              </a:rPr>
              <a:t>00 </a:t>
            </a:r>
            <a:r>
              <a:rPr lang="en-US" sz="2000" b="1" dirty="0" err="1">
                <a:solidFill>
                  <a:srgbClr val="F038F4"/>
                </a:solidFill>
              </a:rPr>
              <a:t>hPa</a:t>
            </a:r>
            <a:r>
              <a:rPr lang="en-US" sz="2000" b="1" dirty="0">
                <a:solidFill>
                  <a:srgbClr val="F038F4"/>
                </a:solidFill>
              </a:rPr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23324290-4BA5-DB64-A237-5907B7F58E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16" y="5445002"/>
            <a:ext cx="840474" cy="840474"/>
          </a:xfrm>
          <a:prstGeom prst="rect">
            <a:avLst/>
          </a:prstGeom>
        </p:spPr>
      </p:pic>
      <p:pic>
        <p:nvPicPr>
          <p:cNvPr id="25" name="Picture 24" descr="A logo of a company&#10;&#10;Description automatically generated">
            <a:extLst>
              <a:ext uri="{FF2B5EF4-FFF2-40B4-BE49-F238E27FC236}">
                <a16:creationId xmlns:a16="http://schemas.microsoft.com/office/drawing/2014/main" id="{0B32FB89-64CF-4E4D-3717-5A5A1D4D4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7260" y="5358438"/>
            <a:ext cx="696849" cy="75562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EEBB0-6574-5D3A-CFA2-102F72A1F91E}"/>
              </a:ext>
            </a:extLst>
          </p:cNvPr>
          <p:cNvCxnSpPr>
            <a:cxnSpLocks/>
          </p:cNvCxnSpPr>
          <p:nvPr/>
        </p:nvCxnSpPr>
        <p:spPr>
          <a:xfrm>
            <a:off x="5416305" y="4660100"/>
            <a:ext cx="877471" cy="7634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0F535067-91E9-B339-AECF-C15B302E94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17" y="5291850"/>
            <a:ext cx="688475" cy="6915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4DDA-A5DF-E3E6-5866-AA33FB2C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92762-0AED-9340-08FE-A65F78B001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7307" y="170707"/>
            <a:ext cx="430394" cy="437490"/>
          </a:xfrm>
          <a:prstGeom prst="rect">
            <a:avLst/>
          </a:prstGeom>
        </p:spPr>
      </p:pic>
      <p:pic>
        <p:nvPicPr>
          <p:cNvPr id="16" name="Grafik 4">
            <a:extLst>
              <a:ext uri="{FF2B5EF4-FFF2-40B4-BE49-F238E27FC236}">
                <a16:creationId xmlns:a16="http://schemas.microsoft.com/office/drawing/2014/main" id="{A585F7FD-651F-3272-BDFB-FEDA0392550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539">
            <a:off x="11010453" y="329730"/>
            <a:ext cx="453319" cy="608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9A5541-33BC-9891-5122-A26164247D62}"/>
              </a:ext>
            </a:extLst>
          </p:cNvPr>
          <p:cNvSpPr txBox="1"/>
          <p:nvPr/>
        </p:nvSpPr>
        <p:spPr>
          <a:xfrm rot="20123504">
            <a:off x="11160555" y="562231"/>
            <a:ext cx="668140" cy="315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87972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313B7C-689E-F618-1C17-83CC3B89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90" y="4099370"/>
            <a:ext cx="11743361" cy="2622105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ptos" panose="020B0004020202020204" pitchFamily="34" charset="0"/>
              </a:rPr>
              <a:t>Recommended TOAR II statistical approach is Quantile Regression (QR) with NOAA-provided test code, e.g., K-L Chang et al., (2023; JGR; 10.1029/2022JD038090)</a:t>
            </a:r>
          </a:p>
          <a:p>
            <a:r>
              <a:rPr lang="en-US" sz="2200" b="1" dirty="0">
                <a:latin typeface="Aptos" panose="020B0004020202020204" pitchFamily="34" charset="0"/>
              </a:rPr>
              <a:t>Alternative: Multiple-Linear Regression (MLR) as used in Thompson et al., 2021 &amp; Stauffer et al., </a:t>
            </a:r>
            <a:r>
              <a:rPr lang="en-US" sz="2200" b="1" i="1" dirty="0">
                <a:latin typeface="Aptos" panose="020B0004020202020204" pitchFamily="34" charset="0"/>
              </a:rPr>
              <a:t>ACP</a:t>
            </a:r>
            <a:r>
              <a:rPr lang="en-US" sz="2200" b="1" dirty="0">
                <a:latin typeface="Aptos" panose="020B0004020202020204" pitchFamily="34" charset="0"/>
              </a:rPr>
              <a:t>, 2024.  MLR is standard of stratospheric ozone Assessment community</a:t>
            </a:r>
          </a:p>
          <a:p>
            <a:r>
              <a:rPr lang="en-US" sz="2200" b="1" dirty="0">
                <a:latin typeface="Aptos" panose="020B0004020202020204" pitchFamily="34" charset="0"/>
              </a:rPr>
              <a:t>Above example for a typical SHADOZ station shows merits of each approach. QR gives insights into low-mid-ozone-O</a:t>
            </a:r>
            <a:r>
              <a:rPr lang="en-US" sz="2200" b="1" baseline="-25000" dirty="0">
                <a:latin typeface="Aptos" panose="020B0004020202020204" pitchFamily="34" charset="0"/>
              </a:rPr>
              <a:t>3</a:t>
            </a:r>
            <a:r>
              <a:rPr lang="en-US" sz="2200" b="1" dirty="0">
                <a:latin typeface="Aptos" panose="020B0004020202020204" pitchFamily="34" charset="0"/>
              </a:rPr>
              <a:t> profiles. Monthly means from MLR give insight into meteorological or chemical signatures responsible for O</a:t>
            </a:r>
            <a:r>
              <a:rPr lang="en-US" sz="2200" b="1" baseline="-25000" dirty="0">
                <a:latin typeface="Aptos" panose="020B0004020202020204" pitchFamily="34" charset="0"/>
              </a:rPr>
              <a:t>3</a:t>
            </a:r>
            <a:r>
              <a:rPr lang="en-US" sz="2200" b="1" dirty="0">
                <a:latin typeface="Aptos" panose="020B0004020202020204" pitchFamily="34" charset="0"/>
              </a:rPr>
              <a:t> trends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286258" y="137529"/>
            <a:ext cx="878241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HEGIFTOM Trends.  Input &amp; Guidelines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78DD1AD-90C4-5462-128A-DC0A0FC05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5" r="23702"/>
          <a:stretch/>
        </p:blipFill>
        <p:spPr>
          <a:xfrm>
            <a:off x="123290" y="186502"/>
            <a:ext cx="768057" cy="684390"/>
          </a:xfrm>
          <a:prstGeom prst="rect">
            <a:avLst/>
          </a:prstGeom>
        </p:spPr>
      </p:pic>
      <p:pic>
        <p:nvPicPr>
          <p:cNvPr id="10" name="Picture 9" descr="A graph with blue lines&#10;&#10;Description automatically generated">
            <a:extLst>
              <a:ext uri="{FF2B5EF4-FFF2-40B4-BE49-F238E27FC236}">
                <a16:creationId xmlns:a16="http://schemas.microsoft.com/office/drawing/2014/main" id="{1B58EAD4-CDC9-DFF7-6ED7-8AF032C74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-938" r="9665" b="938"/>
          <a:stretch/>
        </p:blipFill>
        <p:spPr>
          <a:xfrm>
            <a:off x="5873669" y="983792"/>
            <a:ext cx="5595333" cy="3056143"/>
          </a:xfrm>
          <a:prstGeom prst="rect">
            <a:avLst/>
          </a:prstGeom>
        </p:spPr>
      </p:pic>
      <p:pic>
        <p:nvPicPr>
          <p:cNvPr id="11" name="Content Placeholder 19" descr="A graph with red and blue dots&#10;&#10;Description automatically generated">
            <a:extLst>
              <a:ext uri="{FF2B5EF4-FFF2-40B4-BE49-F238E27FC236}">
                <a16:creationId xmlns:a16="http://schemas.microsoft.com/office/drawing/2014/main" id="{695E9FDF-DB57-AC55-05BB-D9FDC03A2859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2" y="924357"/>
            <a:ext cx="4763109" cy="317501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F4FDBC-8531-05AD-5234-EBE545D815F6}"/>
              </a:ext>
            </a:extLst>
          </p:cNvPr>
          <p:cNvCxnSpPr>
            <a:cxnSpLocks/>
          </p:cNvCxnSpPr>
          <p:nvPr/>
        </p:nvCxnSpPr>
        <p:spPr>
          <a:xfrm flipV="1">
            <a:off x="6867652" y="2237063"/>
            <a:ext cx="779487" cy="92377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FF1500-ED2A-BD56-2DF0-76806842F759}"/>
              </a:ext>
            </a:extLst>
          </p:cNvPr>
          <p:cNvSpPr txBox="1"/>
          <p:nvPr/>
        </p:nvSpPr>
        <p:spPr>
          <a:xfrm>
            <a:off x="123290" y="3215811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Largest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Increase 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Low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598023-978C-F353-BE46-4F48331181E7}"/>
              </a:ext>
            </a:extLst>
          </p:cNvPr>
          <p:cNvCxnSpPr>
            <a:cxnSpLocks/>
          </p:cNvCxnSpPr>
          <p:nvPr/>
        </p:nvCxnSpPr>
        <p:spPr>
          <a:xfrm flipV="1">
            <a:off x="767665" y="2296741"/>
            <a:ext cx="779487" cy="92377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CE902A-74AE-18AD-68EF-C85B6E280FBB}"/>
              </a:ext>
            </a:extLst>
          </p:cNvPr>
          <p:cNvSpPr txBox="1"/>
          <p:nvPr/>
        </p:nvSpPr>
        <p:spPr>
          <a:xfrm>
            <a:off x="6358388" y="3113323"/>
            <a:ext cx="371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Large Mar-Apr Increase masked by negligible annual mean trend in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38F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6C9891-0881-7CE3-C6A3-D183884D27F6}"/>
              </a:ext>
            </a:extLst>
          </p:cNvPr>
          <p:cNvCxnSpPr>
            <a:cxnSpLocks/>
          </p:cNvCxnSpPr>
          <p:nvPr/>
        </p:nvCxnSpPr>
        <p:spPr>
          <a:xfrm flipV="1">
            <a:off x="9982200" y="2418638"/>
            <a:ext cx="996540" cy="112685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35DBEB9A-4C63-CF3E-25AE-68828706E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2168" y="3996537"/>
            <a:ext cx="798320" cy="798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5F53E3-A6F7-B643-8992-8086D6A4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6091" y="648412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GMAC-Thompson, 21/5/2024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859A3-15B0-4B4C-536D-159DBC92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1537C-836F-1839-6FB5-D6DB4775B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7307" y="170707"/>
            <a:ext cx="430394" cy="437490"/>
          </a:xfrm>
          <a:prstGeom prst="rect">
            <a:avLst/>
          </a:prstGeom>
        </p:spPr>
      </p:pic>
      <p:pic>
        <p:nvPicPr>
          <p:cNvPr id="13" name="Grafik 4">
            <a:extLst>
              <a:ext uri="{FF2B5EF4-FFF2-40B4-BE49-F238E27FC236}">
                <a16:creationId xmlns:a16="http://schemas.microsoft.com/office/drawing/2014/main" id="{E4AA0248-B6BA-872C-2FEB-2559D67EF13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539">
            <a:off x="11010453" y="329730"/>
            <a:ext cx="453319" cy="608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57415-8681-4480-B8BE-AB83F772B648}"/>
              </a:ext>
            </a:extLst>
          </p:cNvPr>
          <p:cNvSpPr txBox="1"/>
          <p:nvPr/>
        </p:nvSpPr>
        <p:spPr>
          <a:xfrm rot="20123504">
            <a:off x="11160555" y="562231"/>
            <a:ext cx="668140" cy="315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32356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A594-000E-28F2-1CC1-00D2F97D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76" y="234676"/>
            <a:ext cx="8627009" cy="572298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HEGIFTOM Sites/Datasets for 2000-2022 Trends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BB34-19DB-F6DA-4F12-E2683DAD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1460" y="1145894"/>
            <a:ext cx="3609681" cy="571210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L1 QR Data Trends (</a:t>
            </a:r>
            <a:r>
              <a:rPr lang="en-US" b="1" dirty="0">
                <a:solidFill>
                  <a:srgbClr val="FF0000"/>
                </a:solidFill>
              </a:rPr>
              <a:t>78</a:t>
            </a:r>
            <a:r>
              <a:rPr lang="en-US" b="1" dirty="0"/>
              <a:t>):</a:t>
            </a:r>
          </a:p>
          <a:p>
            <a:pPr lvl="1"/>
            <a:r>
              <a:rPr lang="en-US" dirty="0"/>
              <a:t>O3Sonde (41)</a:t>
            </a:r>
          </a:p>
          <a:p>
            <a:pPr lvl="1"/>
            <a:r>
              <a:rPr lang="en-US" dirty="0"/>
              <a:t>FTIR (15)</a:t>
            </a:r>
          </a:p>
          <a:p>
            <a:pPr lvl="1"/>
            <a:r>
              <a:rPr lang="en-US" dirty="0"/>
              <a:t>IAGOS (15)</a:t>
            </a:r>
          </a:p>
          <a:p>
            <a:pPr lvl="1"/>
            <a:r>
              <a:rPr lang="en-US" dirty="0" err="1"/>
              <a:t>Umkehr</a:t>
            </a:r>
            <a:r>
              <a:rPr lang="en-US" dirty="0"/>
              <a:t> (6)</a:t>
            </a:r>
          </a:p>
          <a:p>
            <a:pPr lvl="1"/>
            <a:r>
              <a:rPr lang="en-US" dirty="0"/>
              <a:t>Lidar (1)</a:t>
            </a:r>
          </a:p>
          <a:p>
            <a:r>
              <a:rPr lang="en-US" b="1" dirty="0"/>
              <a:t>L3 QR Data Trends (</a:t>
            </a:r>
            <a:r>
              <a:rPr lang="en-US" b="1" dirty="0">
                <a:solidFill>
                  <a:srgbClr val="FF0000"/>
                </a:solidFill>
              </a:rPr>
              <a:t>68</a:t>
            </a:r>
            <a:r>
              <a:rPr lang="en-US" b="1" dirty="0"/>
              <a:t>):</a:t>
            </a:r>
          </a:p>
          <a:p>
            <a:pPr lvl="1"/>
            <a:r>
              <a:rPr lang="en-US" dirty="0"/>
              <a:t>O3Sonde (37): excludes Hanoi, San Cristobal, </a:t>
            </a:r>
            <a:r>
              <a:rPr lang="en-US" dirty="0" err="1"/>
              <a:t>LaQuila</a:t>
            </a:r>
            <a:r>
              <a:rPr lang="en-US" dirty="0"/>
              <a:t>, </a:t>
            </a:r>
            <a:r>
              <a:rPr lang="en-US" dirty="0" err="1"/>
              <a:t>Watukosek</a:t>
            </a:r>
            <a:endParaRPr lang="en-US" dirty="0"/>
          </a:p>
          <a:p>
            <a:pPr lvl="1"/>
            <a:r>
              <a:rPr lang="en-US" dirty="0"/>
              <a:t>FTIR (14): excludes Boulder</a:t>
            </a:r>
          </a:p>
          <a:p>
            <a:pPr lvl="1"/>
            <a:r>
              <a:rPr lang="en-US" dirty="0"/>
              <a:t>IAGOS (10)</a:t>
            </a:r>
          </a:p>
          <a:p>
            <a:pPr lvl="1"/>
            <a:r>
              <a:rPr lang="en-US" dirty="0" err="1"/>
              <a:t>Umkehr</a:t>
            </a:r>
            <a:r>
              <a:rPr lang="en-US" dirty="0"/>
              <a:t> (6)</a:t>
            </a:r>
          </a:p>
          <a:p>
            <a:pPr lvl="1"/>
            <a:r>
              <a:rPr lang="en-US" dirty="0"/>
              <a:t>Lidar (1)</a:t>
            </a:r>
          </a:p>
          <a:p>
            <a:r>
              <a:rPr lang="en-US" b="1" dirty="0"/>
              <a:t>L3 MLR Data Trends (</a:t>
            </a:r>
            <a:r>
              <a:rPr lang="en-US" b="1" dirty="0">
                <a:solidFill>
                  <a:srgbClr val="FF0000"/>
                </a:solidFill>
              </a:rPr>
              <a:t>62</a:t>
            </a:r>
            <a:r>
              <a:rPr lang="en-US" b="1" dirty="0"/>
              <a:t>):</a:t>
            </a:r>
          </a:p>
          <a:p>
            <a:pPr lvl="1"/>
            <a:r>
              <a:rPr lang="en-US" dirty="0"/>
              <a:t>O3Sonde (38): excludes San Cristobal, </a:t>
            </a:r>
            <a:r>
              <a:rPr lang="en-US" dirty="0" err="1"/>
              <a:t>LaQuila</a:t>
            </a:r>
            <a:r>
              <a:rPr lang="en-US" dirty="0"/>
              <a:t>, </a:t>
            </a:r>
            <a:r>
              <a:rPr lang="en-US" dirty="0" err="1"/>
              <a:t>Watukosek</a:t>
            </a:r>
            <a:endParaRPr lang="en-US" dirty="0"/>
          </a:p>
          <a:p>
            <a:pPr lvl="1"/>
            <a:r>
              <a:rPr lang="en-US" dirty="0"/>
              <a:t>FTIR (14): excludes </a:t>
            </a:r>
            <a:r>
              <a:rPr lang="en-US" dirty="0" err="1"/>
              <a:t>NyAlesund</a:t>
            </a:r>
            <a:endParaRPr lang="en-US" dirty="0"/>
          </a:p>
          <a:p>
            <a:pPr lvl="1"/>
            <a:r>
              <a:rPr lang="en-US" dirty="0"/>
              <a:t>IAGOS (3)</a:t>
            </a:r>
          </a:p>
          <a:p>
            <a:pPr lvl="1"/>
            <a:r>
              <a:rPr lang="en-US" dirty="0" err="1"/>
              <a:t>Umkehr</a:t>
            </a:r>
            <a:r>
              <a:rPr lang="en-US" dirty="0"/>
              <a:t> (6)</a:t>
            </a:r>
          </a:p>
          <a:p>
            <a:pPr lvl="1"/>
            <a:r>
              <a:rPr lang="en-US" dirty="0"/>
              <a:t>Lidar (1)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256A9-B2EE-11C3-08DB-3DFA47914FBE}"/>
              </a:ext>
            </a:extLst>
          </p:cNvPr>
          <p:cNvGrpSpPr/>
          <p:nvPr/>
        </p:nvGrpSpPr>
        <p:grpSpPr>
          <a:xfrm>
            <a:off x="246076" y="198469"/>
            <a:ext cx="733077" cy="781717"/>
            <a:chOff x="25250986" y="350606"/>
            <a:chExt cx="3966072" cy="4228866"/>
          </a:xfrm>
        </p:grpSpPr>
        <p:pic>
          <p:nvPicPr>
            <p:cNvPr id="5" name="Picture 4" descr="NASA-GSFC.jpg">
              <a:extLst>
                <a:ext uri="{FF2B5EF4-FFF2-40B4-BE49-F238E27FC236}">
                  <a16:creationId xmlns:a16="http://schemas.microsoft.com/office/drawing/2014/main" id="{884AD0C2-B41F-7A1A-B809-07081F02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019E9D-CDCA-2D01-BBFB-1CDD1DDF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14" name="Content Placeholder 13" descr="A map of the world with black dots and blue and pink circles&#10;&#10;Description automatically generated">
            <a:extLst>
              <a:ext uri="{FF2B5EF4-FFF2-40B4-BE49-F238E27FC236}">
                <a16:creationId xmlns:a16="http://schemas.microsoft.com/office/drawing/2014/main" id="{032BD09F-6E9A-343E-E43F-056086C087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" y="1023492"/>
            <a:ext cx="8533430" cy="45074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37140-102B-9AC2-E6FF-DBB0C08B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8869"/>
            <a:ext cx="4114800" cy="365125"/>
          </a:xfrm>
        </p:spPr>
        <p:txBody>
          <a:bodyPr/>
          <a:lstStyle/>
          <a:p>
            <a:r>
              <a:rPr lang="en-US"/>
              <a:t>GMAC-Thompson, 21/5/2024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40FFC4-EB6A-DB13-C15B-C2888FDE59E6}"/>
              </a:ext>
            </a:extLst>
          </p:cNvPr>
          <p:cNvGrpSpPr/>
          <p:nvPr/>
        </p:nvGrpSpPr>
        <p:grpSpPr>
          <a:xfrm>
            <a:off x="10963175" y="359048"/>
            <a:ext cx="1013263" cy="608506"/>
            <a:chOff x="10597578" y="513902"/>
            <a:chExt cx="1466393" cy="713040"/>
          </a:xfrm>
        </p:grpSpPr>
        <p:pic>
          <p:nvPicPr>
            <p:cNvPr id="9" name="Grafik 4">
              <a:extLst>
                <a:ext uri="{FF2B5EF4-FFF2-40B4-BE49-F238E27FC236}">
                  <a16:creationId xmlns:a16="http://schemas.microsoft.com/office/drawing/2014/main" id="{99A96A03-7F09-48FD-5F11-EC497D41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CA8F31-DF35-8C01-8678-ED29689B9105}"/>
                </a:ext>
              </a:extLst>
            </p:cNvPr>
            <p:cNvSpPr txBox="1"/>
            <p:nvPr/>
          </p:nvSpPr>
          <p:spPr>
            <a:xfrm rot="20123504">
              <a:off x="11097040" y="70156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E428F19-74AB-F2E8-256D-26714914D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221" y="188011"/>
            <a:ext cx="487843" cy="495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ABA6DA-B5AE-E649-9952-26520B9E12BD}"/>
              </a:ext>
            </a:extLst>
          </p:cNvPr>
          <p:cNvSpPr txBox="1"/>
          <p:nvPr/>
        </p:nvSpPr>
        <p:spPr>
          <a:xfrm>
            <a:off x="108030" y="5555539"/>
            <a:ext cx="882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TOAR II Protocol:  </a:t>
            </a:r>
            <a:r>
              <a:rPr lang="en-US" sz="2000" dirty="0"/>
              <a:t>Require Minimum Sample No. to reduce trends uncertainty.  L1 QR analyses use all data from </a:t>
            </a:r>
            <a:r>
              <a:rPr lang="en-US" sz="2000" dirty="0">
                <a:solidFill>
                  <a:srgbClr val="FF0000"/>
                </a:solidFill>
              </a:rPr>
              <a:t>78</a:t>
            </a:r>
            <a:r>
              <a:rPr lang="en-US" sz="2000" dirty="0"/>
              <a:t> sites; only 50%-</a:t>
            </a:r>
            <a:r>
              <a:rPr lang="en-US" sz="2000" dirty="0" err="1"/>
              <a:t>ile</a:t>
            </a:r>
            <a:r>
              <a:rPr lang="en-US" sz="2000" dirty="0"/>
              <a:t> results shown.  Monthly means (L3) are subject to more gaps so fewer sites (</a:t>
            </a:r>
            <a:r>
              <a:rPr lang="en-US" sz="2000" dirty="0">
                <a:solidFill>
                  <a:srgbClr val="FF0000"/>
                </a:solidFill>
              </a:rPr>
              <a:t>68, 62</a:t>
            </a:r>
            <a:r>
              <a:rPr lang="en-US" sz="2000" dirty="0"/>
              <a:t>) are analyzed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E7BE1F-C494-8E31-60B2-169B2132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178086" y="1333423"/>
            <a:ext cx="1183582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(surface to 300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hPa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trends (2000-2022) compare computed with QR and MLR? 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 with analysis of L3 (monthly mean)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ozonesondes</a:t>
            </a:r>
            <a:endParaRPr lang="en-US" sz="2800" b="1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trends vary by region?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Examine trends longitudinally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FT (Free Tropospheric) and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trends compare and why might they differ?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FT ozone trends (700-300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hPa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column)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trends from sondes compare to those from other instruments (IAGOS, FTIR, Dobson </a:t>
            </a:r>
            <a:r>
              <a:rPr lang="en-US" sz="2800" b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Umkehr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Lidar)?  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trends at </a:t>
            </a:r>
            <a:r>
              <a:rPr lang="en-US" sz="2800" b="1" i="1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colocated</a:t>
            </a:r>
            <a:r>
              <a:rPr lang="en-US" sz="2800" b="1" i="1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007680" y="270536"/>
            <a:ext cx="950359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Trends Questions Addressed with HEGIFTOM Data</a:t>
            </a:r>
            <a:endParaRPr lang="x-none" sz="3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290B-7E67-1344-9913-6C162E0E7D80}"/>
              </a:ext>
            </a:extLst>
          </p:cNvPr>
          <p:cNvGrpSpPr/>
          <p:nvPr/>
        </p:nvGrpSpPr>
        <p:grpSpPr>
          <a:xfrm>
            <a:off x="238572" y="151250"/>
            <a:ext cx="733077" cy="781717"/>
            <a:chOff x="25250986" y="350606"/>
            <a:chExt cx="3966072" cy="4228866"/>
          </a:xfrm>
        </p:grpSpPr>
        <p:pic>
          <p:nvPicPr>
            <p:cNvPr id="8" name="Picture 7" descr="NASA-GSFC.jpg">
              <a:extLst>
                <a:ext uri="{FF2B5EF4-FFF2-40B4-BE49-F238E27FC236}">
                  <a16:creationId xmlns:a16="http://schemas.microsoft.com/office/drawing/2014/main" id="{C2651F29-243C-0BAF-531E-C1AC7D49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BFC013-24C5-542F-42D4-8F59ECD0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067B31-8155-D2A5-F804-A4FB03113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307" y="170707"/>
            <a:ext cx="430394" cy="4374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65AC9-3AA4-AD5F-C8A6-F1D2DC4E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0905" y="6356350"/>
            <a:ext cx="4114800" cy="365125"/>
          </a:xfrm>
        </p:spPr>
        <p:txBody>
          <a:bodyPr/>
          <a:lstStyle/>
          <a:p>
            <a:r>
              <a:rPr lang="en-US" dirty="0"/>
              <a:t>GMAC-Thompson, 21/5/2024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597FB1C-4BA0-3F2B-A660-813409223C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539">
            <a:off x="11010453" y="329730"/>
            <a:ext cx="453319" cy="608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01DE23-7190-DF52-7E7E-90744053853D}"/>
              </a:ext>
            </a:extLst>
          </p:cNvPr>
          <p:cNvSpPr txBox="1"/>
          <p:nvPr/>
        </p:nvSpPr>
        <p:spPr>
          <a:xfrm rot="20123504">
            <a:off x="11160555" y="562231"/>
            <a:ext cx="668140" cy="315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92E1E8-0FF8-9553-7028-0E0BD90F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8C25F66-002A-C930-E723-32AED7FCDB3B}"/>
              </a:ext>
            </a:extLst>
          </p:cNvPr>
          <p:cNvGrpSpPr/>
          <p:nvPr/>
        </p:nvGrpSpPr>
        <p:grpSpPr>
          <a:xfrm>
            <a:off x="246076" y="114210"/>
            <a:ext cx="733077" cy="781717"/>
            <a:chOff x="25250986" y="350606"/>
            <a:chExt cx="3966072" cy="4228866"/>
          </a:xfrm>
        </p:grpSpPr>
        <p:pic>
          <p:nvPicPr>
            <p:cNvPr id="6" name="Picture 5" descr="NASA-GSFC.jpg">
              <a:extLst>
                <a:ext uri="{FF2B5EF4-FFF2-40B4-BE49-F238E27FC236}">
                  <a16:creationId xmlns:a16="http://schemas.microsoft.com/office/drawing/2014/main" id="{86D29C97-956D-BD41-9A8B-A22C2E04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0B811F-C142-CF50-F958-2CED3F94A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7ACFA34-87CF-9AF4-5DF2-DFC192F5125E}"/>
              </a:ext>
            </a:extLst>
          </p:cNvPr>
          <p:cNvSpPr/>
          <p:nvPr/>
        </p:nvSpPr>
        <p:spPr>
          <a:xfrm>
            <a:off x="1593475" y="199491"/>
            <a:ext cx="822960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 1.  </a:t>
            </a:r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MLR &amp; QR </a:t>
            </a:r>
            <a:r>
              <a:rPr lang="en-GB" sz="3200" b="1" dirty="0" err="1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TrOC</a:t>
            </a:r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TRENDS SIMILAR</a:t>
            </a:r>
            <a:endParaRPr lang="x-none" sz="3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DCAC7-E07A-BDDF-CD5B-0EF7F286E555}"/>
              </a:ext>
            </a:extLst>
          </p:cNvPr>
          <p:cNvSpPr txBox="1"/>
          <p:nvPr/>
        </p:nvSpPr>
        <p:spPr>
          <a:xfrm>
            <a:off x="0" y="5103772"/>
            <a:ext cx="1210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</a:rPr>
              <a:t>Left:  </a:t>
            </a:r>
            <a:r>
              <a:rPr lang="en-US" sz="2400" dirty="0">
                <a:latin typeface="Aptos" panose="020B0004020202020204" pitchFamily="34" charset="0"/>
              </a:rPr>
              <a:t>Sonde trends for trop. column (</a:t>
            </a:r>
            <a:r>
              <a:rPr lang="en-US" sz="2000" dirty="0">
                <a:latin typeface="Aptos" panose="020B0004020202020204" pitchFamily="34" charset="0"/>
              </a:rPr>
              <a:t>surface-300 </a:t>
            </a:r>
            <a:r>
              <a:rPr lang="en-US" sz="2000" dirty="0" err="1">
                <a:latin typeface="Aptos" panose="020B0004020202020204" pitchFamily="34" charset="0"/>
              </a:rPr>
              <a:t>hPa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ppbv</a:t>
            </a:r>
            <a:r>
              <a:rPr lang="en-US" sz="2000" dirty="0">
                <a:latin typeface="Aptos" panose="020B0004020202020204" pitchFamily="34" charset="0"/>
              </a:rPr>
              <a:t>/dec</a:t>
            </a:r>
            <a:r>
              <a:rPr lang="en-US" sz="2400" dirty="0">
                <a:latin typeface="Aptos" panose="020B0004020202020204" pitchFamily="34" charset="0"/>
              </a:rPr>
              <a:t>) with L3 data mostly overlap within uncertainty (</a:t>
            </a:r>
            <a:r>
              <a:rPr lang="en-US" sz="2400" b="1" dirty="0">
                <a:latin typeface="Aptos" panose="020B0004020202020204" pitchFamily="34" charset="0"/>
              </a:rPr>
              <a:t>black=QR</a:t>
            </a: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</a:rPr>
              <a:t>, green</a:t>
            </a:r>
            <a:r>
              <a:rPr lang="en-US" sz="2400" b="1" dirty="0">
                <a:latin typeface="Aptos" panose="020B0004020202020204" pitchFamily="34" charset="0"/>
              </a:rPr>
              <a:t>=MLR</a:t>
            </a:r>
            <a:r>
              <a:rPr lang="en-US" sz="2400" dirty="0">
                <a:latin typeface="Aptos" panose="020B0004020202020204" pitchFamily="34" charset="0"/>
              </a:rPr>
              <a:t>). </a:t>
            </a: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</a:rPr>
              <a:t>Center: </a:t>
            </a:r>
            <a:r>
              <a:rPr lang="en-US" sz="2400" dirty="0">
                <a:latin typeface="Aptos" panose="020B0004020202020204" pitchFamily="34" charset="0"/>
              </a:rPr>
              <a:t>Small bias toward larger MLR trend </a:t>
            </a:r>
            <a:endParaRPr lang="en-US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ptos" panose="020B0004020202020204" pitchFamily="34" charset="0"/>
              </a:rPr>
              <a:t>Right: </a:t>
            </a:r>
            <a:r>
              <a:rPr lang="en-US" sz="2400" dirty="0">
                <a:latin typeface="Aptos" panose="020B0004020202020204" pitchFamily="34" charset="0"/>
              </a:rPr>
              <a:t> Positive: negative trends ~50:50. Given uncertainty, ~50% of sites show no trend! 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905126-55BA-71F2-2A62-2BC8CB54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9455" y="6356350"/>
            <a:ext cx="4114800" cy="365125"/>
          </a:xfrm>
        </p:spPr>
        <p:txBody>
          <a:bodyPr/>
          <a:lstStyle/>
          <a:p>
            <a:r>
              <a:rPr lang="en-US" dirty="0"/>
              <a:t>GMAC-Thompson, 21/5/2024</a:t>
            </a:r>
            <a:endParaRPr lang="x-none" dirty="0"/>
          </a:p>
        </p:txBody>
      </p:sp>
      <p:pic>
        <p:nvPicPr>
          <p:cNvPr id="12" name="Picture 11" descr="A graph with green and blue dots&#10;&#10;Description automatically generated">
            <a:extLst>
              <a:ext uri="{FF2B5EF4-FFF2-40B4-BE49-F238E27FC236}">
                <a16:creationId xmlns:a16="http://schemas.microsoft.com/office/drawing/2014/main" id="{69F80268-0BBE-0B65-AC82-92DF42E01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060537"/>
            <a:ext cx="5018117" cy="4043235"/>
          </a:xfrm>
          <a:prstGeom prst="rect">
            <a:avLst/>
          </a:prstGeom>
        </p:spPr>
      </p:pic>
      <p:pic>
        <p:nvPicPr>
          <p:cNvPr id="2" name="Content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4D76816-2832-9999-320F-F17C8608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4" y="1563647"/>
            <a:ext cx="3483797" cy="2609552"/>
          </a:xfrm>
          <a:prstGeom prst="rect">
            <a:avLst/>
          </a:prstGeom>
        </p:spPr>
      </p:pic>
      <p:pic>
        <p:nvPicPr>
          <p:cNvPr id="18" name="Picture 17" descr="A green graph on a white background&#10;&#10;Description automatically generated">
            <a:extLst>
              <a:ext uri="{FF2B5EF4-FFF2-40B4-BE49-F238E27FC236}">
                <a16:creationId xmlns:a16="http://schemas.microsoft.com/office/drawing/2014/main" id="{66C3A7E5-0FAA-961D-AA43-6BAADD341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62" y="1596251"/>
            <a:ext cx="3516484" cy="24462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9857F9-FC32-E7F5-6DE1-ED466BB968D1}"/>
              </a:ext>
            </a:extLst>
          </p:cNvPr>
          <p:cNvSpPr txBox="1"/>
          <p:nvPr/>
        </p:nvSpPr>
        <p:spPr>
          <a:xfrm>
            <a:off x="5051404" y="4363626"/>
            <a:ext cx="348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60 sites </a:t>
            </a:r>
            <a:r>
              <a:rPr lang="en-US" sz="2000" b="1" dirty="0"/>
              <a:t>w/ MLR &amp; QR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4879-8375-4A2D-FA4D-8CAAD9076B2D}"/>
              </a:ext>
            </a:extLst>
          </p:cNvPr>
          <p:cNvSpPr txBox="1"/>
          <p:nvPr/>
        </p:nvSpPr>
        <p:spPr>
          <a:xfrm>
            <a:off x="9096624" y="4382170"/>
            <a:ext cx="2601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Sonde trends in Gray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3053FEF-0BD7-06E4-A04E-6DBEE0C7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8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838F35-EF50-F2C9-15DB-6ADE92BD62D4}"/>
              </a:ext>
            </a:extLst>
          </p:cNvPr>
          <p:cNvGrpSpPr/>
          <p:nvPr/>
        </p:nvGrpSpPr>
        <p:grpSpPr>
          <a:xfrm>
            <a:off x="10864471" y="290451"/>
            <a:ext cx="1009748" cy="608506"/>
            <a:chOff x="10597578" y="513902"/>
            <a:chExt cx="1461305" cy="713040"/>
          </a:xfrm>
        </p:grpSpPr>
        <p:pic>
          <p:nvPicPr>
            <p:cNvPr id="20" name="Grafik 4">
              <a:extLst>
                <a:ext uri="{FF2B5EF4-FFF2-40B4-BE49-F238E27FC236}">
                  <a16:creationId xmlns:a16="http://schemas.microsoft.com/office/drawing/2014/main" id="{98A849DE-1839-5D40-BB5F-E76C2383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8D5998-E1FE-C9AF-2CA4-2430FC977295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404FC20-8E00-56D3-76B5-000F87B3E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7526" y="265128"/>
            <a:ext cx="430394" cy="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229F-D0B6-3AF8-8A1D-1DA1D6A3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9631C5-510C-CF6E-A744-153E9AFE7D72}"/>
              </a:ext>
            </a:extLst>
          </p:cNvPr>
          <p:cNvSpPr txBox="1"/>
          <p:nvPr/>
        </p:nvSpPr>
        <p:spPr>
          <a:xfrm>
            <a:off x="122052" y="910755"/>
            <a:ext cx="1195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Sonde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black points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50-%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median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profiles, L1 data analyzed with QR, 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2000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-2022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Left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(surf-300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column, negative-&gt; </a:t>
            </a: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</a:rPr>
              <a:t>zero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trends, blue shades  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3B3EA9"/>
                </a:solidFill>
                <a:latin typeface="Aptos" panose="020B0004020202020204" pitchFamily="34" charset="0"/>
              </a:rPr>
              <a:t>Trend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 </a:t>
            </a:r>
            <a:r>
              <a:rPr lang="en-US" sz="2400" b="1" dirty="0">
                <a:solidFill>
                  <a:srgbClr val="3B3EA9"/>
                </a:solidFill>
                <a:latin typeface="Aptos" panose="020B00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ppbv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/dec, positive or negative,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3B3EA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all </a:t>
            </a:r>
            <a:r>
              <a:rPr kumimoji="0" lang="en-US" sz="2400" i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lat</a:t>
            </a:r>
            <a:r>
              <a:rPr kumimoji="0" lang="en-US" sz="240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long (2 outliers)</a:t>
            </a:r>
            <a:r>
              <a:rPr lang="en-US" sz="2400" i="1" dirty="0">
                <a:latin typeface="Aptos" panose="020B0004020202020204" pitchFamily="34" charset="0"/>
              </a:rPr>
              <a:t>. 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Right:  </a:t>
            </a:r>
            <a:r>
              <a:rPr kumimoji="0" lang="en-US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</a:t>
            </a:r>
            <a:r>
              <a:rPr lang="en-US" sz="2400" dirty="0" err="1">
                <a:latin typeface="Aptos" panose="020B0004020202020204" pitchFamily="34" charset="0"/>
              </a:rPr>
              <a:t>estern</a:t>
            </a:r>
            <a:r>
              <a:rPr kumimoji="0" lang="en-US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Europe sonde trend </a:t>
            </a:r>
            <a:r>
              <a:rPr lang="en-US" sz="2400" dirty="0">
                <a:latin typeface="Aptos" panose="020B0004020202020204" pitchFamily="34" charset="0"/>
              </a:rPr>
              <a:t>zoom</a:t>
            </a:r>
            <a:endParaRPr kumimoji="0" lang="en-US" sz="24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4E933C-78E8-21A9-E896-B261473B9FA6}"/>
              </a:ext>
            </a:extLst>
          </p:cNvPr>
          <p:cNvGrpSpPr/>
          <p:nvPr/>
        </p:nvGrpSpPr>
        <p:grpSpPr>
          <a:xfrm>
            <a:off x="246076" y="114210"/>
            <a:ext cx="733077" cy="781717"/>
            <a:chOff x="25250986" y="350606"/>
            <a:chExt cx="3966072" cy="4228866"/>
          </a:xfrm>
        </p:grpSpPr>
        <p:pic>
          <p:nvPicPr>
            <p:cNvPr id="9" name="Picture 8" descr="NASA-GSFC.jpg">
              <a:extLst>
                <a:ext uri="{FF2B5EF4-FFF2-40B4-BE49-F238E27FC236}">
                  <a16:creationId xmlns:a16="http://schemas.microsoft.com/office/drawing/2014/main" id="{82117885-3BBF-F807-87B0-EBF4DCC7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498" y="3482192"/>
              <a:ext cx="2600404" cy="1097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00B8B8-88D7-A45B-99DA-ED3BD3F1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0986" y="350606"/>
              <a:ext cx="3966072" cy="329184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6DD35-0BFB-F431-89B9-2A5A17F972DA}"/>
              </a:ext>
            </a:extLst>
          </p:cNvPr>
          <p:cNvSpPr/>
          <p:nvPr/>
        </p:nvSpPr>
        <p:spPr>
          <a:xfrm>
            <a:off x="1072960" y="214717"/>
            <a:ext cx="889307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 2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Ozonesonde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TrOC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egional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Trends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850A5-F49D-4175-D553-A90C3C13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1036"/>
            <a:ext cx="4114800" cy="365125"/>
          </a:xfrm>
        </p:spPr>
        <p:txBody>
          <a:bodyPr/>
          <a:lstStyle/>
          <a:p>
            <a:r>
              <a:rPr lang="en-US"/>
              <a:t>GMAC-Thompson, 21/5/2024</a:t>
            </a:r>
            <a:endParaRPr lang="en-US" dirty="0"/>
          </a:p>
        </p:txBody>
      </p:sp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39A55C5C-966C-EDBF-B93E-E8CCFEDE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0"/>
          <a:stretch/>
        </p:blipFill>
        <p:spPr>
          <a:xfrm>
            <a:off x="122997" y="2499941"/>
            <a:ext cx="7715669" cy="3981095"/>
          </a:xfrm>
          <a:prstGeom prst="rect">
            <a:avLst/>
          </a:prstGeom>
        </p:spPr>
      </p:pic>
      <p:pic>
        <p:nvPicPr>
          <p:cNvPr id="14" name="Picture 13" descr="A map of the world&#10;&#10;Description automatically generated">
            <a:extLst>
              <a:ext uri="{FF2B5EF4-FFF2-40B4-BE49-F238E27FC236}">
                <a16:creationId xmlns:a16="http://schemas.microsoft.com/office/drawing/2014/main" id="{0C33505D-F6CB-585A-E0D3-AFC7A96FEB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85830" r="29927"/>
          <a:stretch/>
        </p:blipFill>
        <p:spPr>
          <a:xfrm>
            <a:off x="2161033" y="5572839"/>
            <a:ext cx="3088300" cy="7488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4072EE-3882-E2F8-02B0-B780B8C5403B}"/>
              </a:ext>
            </a:extLst>
          </p:cNvPr>
          <p:cNvGrpSpPr/>
          <p:nvPr/>
        </p:nvGrpSpPr>
        <p:grpSpPr>
          <a:xfrm>
            <a:off x="5476564" y="5397515"/>
            <a:ext cx="1004799" cy="924135"/>
            <a:chOff x="4181458" y="1880067"/>
            <a:chExt cx="2149984" cy="2264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D31C3B-5A03-F552-D202-5F1DA3F727E7}"/>
                </a:ext>
              </a:extLst>
            </p:cNvPr>
            <p:cNvSpPr/>
            <p:nvPr/>
          </p:nvSpPr>
          <p:spPr>
            <a:xfrm>
              <a:off x="4203706" y="1970550"/>
              <a:ext cx="1827664" cy="2174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E87F6B4-09B6-D8EA-FED1-274CFD7BF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1362" y="2286000"/>
              <a:ext cx="0" cy="81554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55B446-9334-34B8-03D3-C4C0D53AE63D}"/>
                </a:ext>
              </a:extLst>
            </p:cNvPr>
            <p:cNvSpPr/>
            <p:nvPr/>
          </p:nvSpPr>
          <p:spPr>
            <a:xfrm>
              <a:off x="4284438" y="2965622"/>
              <a:ext cx="253848" cy="27184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BFB1FAC-D959-D9D8-BC3E-256DF2FC0562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4284438" y="3101546"/>
              <a:ext cx="85399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091D1A7-1331-86B0-215A-0BF0E498BB64}"/>
                </a:ext>
              </a:extLst>
            </p:cNvPr>
            <p:cNvCxnSpPr>
              <a:cxnSpLocks/>
            </p:cNvCxnSpPr>
            <p:nvPr/>
          </p:nvCxnSpPr>
          <p:spPr>
            <a:xfrm>
              <a:off x="4411362" y="3101546"/>
              <a:ext cx="0" cy="7661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96FA11-FBB6-D995-1F7E-91376DE4CC1B}"/>
                </a:ext>
              </a:extLst>
            </p:cNvPr>
            <p:cNvSpPr txBox="1"/>
            <p:nvPr/>
          </p:nvSpPr>
          <p:spPr>
            <a:xfrm>
              <a:off x="5020725" y="2530102"/>
              <a:ext cx="1310717" cy="50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 trend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40FD8E-3526-3D37-B46D-238229E430CA}"/>
                </a:ext>
              </a:extLst>
            </p:cNvPr>
            <p:cNvSpPr txBox="1"/>
            <p:nvPr/>
          </p:nvSpPr>
          <p:spPr>
            <a:xfrm>
              <a:off x="4181458" y="1880067"/>
              <a:ext cx="1999386" cy="45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trend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E24EA6-EA84-5459-6873-C474026B33A0}"/>
                </a:ext>
              </a:extLst>
            </p:cNvPr>
            <p:cNvSpPr txBox="1"/>
            <p:nvPr/>
          </p:nvSpPr>
          <p:spPr>
            <a:xfrm>
              <a:off x="4236545" y="3544214"/>
              <a:ext cx="1999387" cy="45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trend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5095206-1BD3-E652-C500-4C94C262FACC}"/>
                </a:ext>
              </a:extLst>
            </p:cNvPr>
            <p:cNvCxnSpPr/>
            <p:nvPr/>
          </p:nvCxnSpPr>
          <p:spPr>
            <a:xfrm flipH="1" flipV="1">
              <a:off x="4538286" y="2693773"/>
              <a:ext cx="173147" cy="223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E8B8F7B-019F-4C70-CB58-EDFA422BFF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9383" y="3192498"/>
              <a:ext cx="210858" cy="2646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1DC811C-1B17-8C03-856E-58DCFF3F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DF92-39DB-4A8E-9958-067A52EC7521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4FE8D4-2481-6D09-6BF0-4E32BD04BEE7}"/>
              </a:ext>
            </a:extLst>
          </p:cNvPr>
          <p:cNvGrpSpPr/>
          <p:nvPr/>
        </p:nvGrpSpPr>
        <p:grpSpPr>
          <a:xfrm>
            <a:off x="10864471" y="290451"/>
            <a:ext cx="1009748" cy="608506"/>
            <a:chOff x="10597578" y="513902"/>
            <a:chExt cx="1461305" cy="713040"/>
          </a:xfrm>
        </p:grpSpPr>
        <p:pic>
          <p:nvPicPr>
            <p:cNvPr id="24" name="Grafik 4">
              <a:extLst>
                <a:ext uri="{FF2B5EF4-FFF2-40B4-BE49-F238E27FC236}">
                  <a16:creationId xmlns:a16="http://schemas.microsoft.com/office/drawing/2014/main" id="{253D1783-EE3D-B74B-5F1C-001AD251A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0539">
              <a:off x="10597578" y="513902"/>
              <a:ext cx="656042" cy="7130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F09142-0C9C-1CA6-5A9F-84B7DDBB9C7C}"/>
                </a:ext>
              </a:extLst>
            </p:cNvPr>
            <p:cNvSpPr txBox="1"/>
            <p:nvPr/>
          </p:nvSpPr>
          <p:spPr>
            <a:xfrm rot="20123504">
              <a:off x="11091954" y="711373"/>
              <a:ext cx="9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Phase II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459A1B9-B695-7C90-E983-A7B9F99DD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7526" y="265128"/>
            <a:ext cx="430394" cy="4374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BDB7141-E65B-D4F9-FFA2-30A84A01CF26}"/>
              </a:ext>
            </a:extLst>
          </p:cNvPr>
          <p:cNvGrpSpPr/>
          <p:nvPr/>
        </p:nvGrpSpPr>
        <p:grpSpPr>
          <a:xfrm>
            <a:off x="7690378" y="2988242"/>
            <a:ext cx="4385599" cy="3272858"/>
            <a:chOff x="7690378" y="2988242"/>
            <a:chExt cx="4385599" cy="3272858"/>
          </a:xfrm>
        </p:grpSpPr>
        <p:pic>
          <p:nvPicPr>
            <p:cNvPr id="7" name="Picture 6" descr="A map of the world&#10;&#10;Description automatically generated">
              <a:extLst>
                <a:ext uri="{FF2B5EF4-FFF2-40B4-BE49-F238E27FC236}">
                  <a16:creationId xmlns:a16="http://schemas.microsoft.com/office/drawing/2014/main" id="{51494BAC-6976-4205-B162-38736A657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85"/>
            <a:stretch/>
          </p:blipFill>
          <p:spPr>
            <a:xfrm>
              <a:off x="7690378" y="2988242"/>
              <a:ext cx="4385599" cy="2735596"/>
            </a:xfrm>
            <a:prstGeom prst="rect">
              <a:avLst/>
            </a:prstGeom>
          </p:spPr>
        </p:pic>
        <p:pic>
          <p:nvPicPr>
            <p:cNvPr id="17" name="Picture 16" descr="A map of the world&#10;&#10;Description automatically generated">
              <a:extLst>
                <a:ext uri="{FF2B5EF4-FFF2-40B4-BE49-F238E27FC236}">
                  <a16:creationId xmlns:a16="http://schemas.microsoft.com/office/drawing/2014/main" id="{4E0B1599-BA42-4371-F677-465AD0A52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9" t="85669" r="28344"/>
            <a:stretch/>
          </p:blipFill>
          <p:spPr>
            <a:xfrm>
              <a:off x="8922071" y="5687591"/>
              <a:ext cx="2087930" cy="573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78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46AEE5F464B498652464EA2F8E6E5" ma:contentTypeVersion="16" ma:contentTypeDescription="Create a new document." ma:contentTypeScope="" ma:versionID="9d38e056b7d2e4d94d052f0ca2c68168">
  <xsd:schema xmlns:xsd="http://www.w3.org/2001/XMLSchema" xmlns:xs="http://www.w3.org/2001/XMLSchema" xmlns:p="http://schemas.microsoft.com/office/2006/metadata/properties" xmlns:ns3="acf31ffd-76ed-4d0d-b123-3ac5494dd387" xmlns:ns4="bd38dce5-dd72-432f-8927-35d797e6930e" targetNamespace="http://schemas.microsoft.com/office/2006/metadata/properties" ma:root="true" ma:fieldsID="99399826f761724dd412dcc47d2a482b" ns3:_="" ns4:_="">
    <xsd:import namespace="acf31ffd-76ed-4d0d-b123-3ac5494dd387"/>
    <xsd:import namespace="bd38dce5-dd72-432f-8927-35d797e693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1ffd-76ed-4d0d-b123-3ac5494dd3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8dce5-dd72-432f-8927-35d797e69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38dce5-dd72-432f-8927-35d797e693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AE8D6-5AB4-407B-82A0-3D56ECAF2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31ffd-76ed-4d0d-b123-3ac5494dd387"/>
    <ds:schemaRef ds:uri="bd38dce5-dd72-432f-8927-35d797e69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612817-846D-4AA4-B038-E83A1AEBE3A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38dce5-dd72-432f-8927-35d797e6930e"/>
    <ds:schemaRef ds:uri="acf31ffd-76ed-4d0d-b123-3ac5494dd38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9A92CB-2E37-42D1-90A7-CDA5BE3FA1E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11010</TotalTime>
  <Words>2229</Words>
  <Application>Microsoft Office PowerPoint</Application>
  <PresentationFormat>Widescreen</PresentationFormat>
  <Paragraphs>185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Symbol</vt:lpstr>
      <vt:lpstr>Office Theme</vt:lpstr>
      <vt:lpstr>Global Ground-based Tropospheric Ozone  Measurements: Reference Trends (2000-2022) from  the TOAR-II/HEGIFTOM Project </vt:lpstr>
      <vt:lpstr>PowerPoint Presentation</vt:lpstr>
      <vt:lpstr>PowerPoint Presentation</vt:lpstr>
      <vt:lpstr>PowerPoint Presentation</vt:lpstr>
      <vt:lpstr>PowerPoint Presentation</vt:lpstr>
      <vt:lpstr> HEGIFTOM Sites/Datasets for 2000-2022 Trends</vt:lpstr>
      <vt:lpstr>PowerPoint Presentation</vt:lpstr>
      <vt:lpstr>PowerPoint Presentation</vt:lpstr>
      <vt:lpstr>PowerPoint Presentation</vt:lpstr>
      <vt:lpstr>PowerPoint Presentation</vt:lpstr>
      <vt:lpstr>Ques 4.  TrOC Trends with All Sites, Instruments Compared (Sonde, FTIR, Lidar, IAGOS, Umkehr)</vt:lpstr>
      <vt:lpstr>Conclusions – HEGIFTOM TOAR II Trends</vt:lpstr>
      <vt:lpstr>Thank you!  Acknowledgments.  Bibliography</vt:lpstr>
      <vt:lpstr>Supplementary Figures </vt:lpstr>
      <vt:lpstr>Biases visible here? Maybe QR &amp; FTIR sl more negative    Left QR L3 Trends for all datasets , surface to 300hPa   Right   MLR L3 Trends for all datasets , surface to 300hPa For L3 there are slightly fewer stations than for L1</vt:lpstr>
      <vt:lpstr>Ques 4- 22/April  HEGIFTOM QR and MLR L3 Trends-  All TrOC Data: Surface to 300hPa Most stations within +/- 3 (ppbv/decade)</vt:lpstr>
      <vt:lpstr>FT – data from 3 inst QR L1 Trends for all , for ~60 sites FT (300&lt;p&lt;700hPa).  Most stations within +/- 2 (ppbv/decade)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GSFC TrOC QR &amp; MLR Updates for TOAR II HEGIFTOM Trends Paper</dc:title>
  <dc:creator>Kollonige, Debra E. (GSFC-614.0)[SCIENCE SYSTEMS AND APPLICATIONS INC]</dc:creator>
  <cp:lastModifiedBy>Thompson, Anne M. (GSFC-610.0)[EMERITUS]</cp:lastModifiedBy>
  <cp:revision>77</cp:revision>
  <cp:lastPrinted>2024-05-20T01:55:19Z</cp:lastPrinted>
  <dcterms:created xsi:type="dcterms:W3CDTF">2024-02-08T17:39:44Z</dcterms:created>
  <dcterms:modified xsi:type="dcterms:W3CDTF">2024-05-21T17:07:20Z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0x010100B5B46AEE5F464B498652464EA2F8E6E5</vt:lpwstr>
  </property>
</Properties>
</file>